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</p:sldMasterIdLst>
  <p:notesMasterIdLst>
    <p:notesMasterId r:id="rId21"/>
  </p:notesMasterIdLst>
  <p:handoutMasterIdLst>
    <p:handoutMasterId r:id="rId22"/>
  </p:handoutMasterIdLst>
  <p:sldIdLst>
    <p:sldId id="286" r:id="rId2"/>
    <p:sldId id="295" r:id="rId3"/>
    <p:sldId id="291" r:id="rId4"/>
    <p:sldId id="304" r:id="rId5"/>
    <p:sldId id="305" r:id="rId6"/>
    <p:sldId id="298" r:id="rId7"/>
    <p:sldId id="302" r:id="rId8"/>
    <p:sldId id="303" r:id="rId9"/>
    <p:sldId id="299" r:id="rId10"/>
    <p:sldId id="300" r:id="rId11"/>
    <p:sldId id="301" r:id="rId12"/>
    <p:sldId id="318" r:id="rId13"/>
    <p:sldId id="314" r:id="rId14"/>
    <p:sldId id="316" r:id="rId15"/>
    <p:sldId id="317" r:id="rId16"/>
    <p:sldId id="315" r:id="rId17"/>
    <p:sldId id="308" r:id="rId18"/>
    <p:sldId id="310" r:id="rId19"/>
    <p:sldId id="313" r:id="rId20"/>
  </p:sldIdLst>
  <p:sldSz cx="9144000" cy="6858000" type="screen4x3"/>
  <p:notesSz cx="6797675" cy="9926638"/>
  <p:defaultTextStyle>
    <a:defPPr>
      <a:defRPr lang="sv-SE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3DD"/>
    <a:srgbClr val="92D050"/>
    <a:srgbClr val="008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9205" autoAdjust="0"/>
  </p:normalViewPr>
  <p:slideViewPr>
    <p:cSldViewPr snapToGrid="0">
      <p:cViewPr varScale="1">
        <p:scale>
          <a:sx n="72" d="100"/>
          <a:sy n="72" d="100"/>
        </p:scale>
        <p:origin x="135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80C56-3A98-4180-A7D3-6AF71E4C1585}" type="datetimeFigureOut">
              <a:rPr lang="sv-SE" smtClean="0"/>
              <a:t>2020-03-31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6B4A7-C609-40B3-847B-C68C868F397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4320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92052-D673-4656-A0CC-E8B88C1B6CA4}" type="datetimeFigureOut">
              <a:rPr lang="sv-SE" smtClean="0"/>
              <a:t>2020-03-31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6A6E7-68F8-4F17-A9C0-F910A0F14C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4268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0F7AF1-9147-4CE6-A636-1978CAB3DCF8}" type="slidenum">
              <a:rPr lang="sv-SE" smtClean="0"/>
              <a:pPr/>
              <a:t>1</a:t>
            </a:fld>
            <a:endParaRPr lang="sv-SE"/>
          </a:p>
        </p:txBody>
      </p:sp>
      <p:sp>
        <p:nvSpPr>
          <p:cNvPr id="28675" name="Rectangle 7"/>
          <p:cNvSpPr txBox="1">
            <a:spLocks noGrp="1" noChangeArrowheads="1"/>
          </p:cNvSpPr>
          <p:nvPr/>
        </p:nvSpPr>
        <p:spPr bwMode="auto">
          <a:xfrm>
            <a:off x="3816426" y="10236363"/>
            <a:ext cx="2919949" cy="538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06" tIns="46003" rIns="92006" bIns="46003" anchor="b"/>
          <a:lstStyle/>
          <a:p>
            <a:pPr algn="r" eaLnBrk="0" hangingPunct="0"/>
            <a:fld id="{B8D8A17D-D1B4-4E27-8C3E-760CDEB785B7}" type="slidenum">
              <a:rPr lang="sv-SE" sz="1300"/>
              <a:pPr algn="r" eaLnBrk="0" hangingPunct="0"/>
              <a:t>1</a:t>
            </a:fld>
            <a:endParaRPr lang="sv-SE" sz="1300" dirty="0"/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4688" y="808038"/>
            <a:ext cx="5387975" cy="4041775"/>
          </a:xfrm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ctr" eaLnBrk="1" hangingPunct="1"/>
            <a:endParaRPr lang="sv-SE" dirty="0"/>
          </a:p>
        </p:txBody>
      </p:sp>
      <p:sp>
        <p:nvSpPr>
          <p:cNvPr id="28678" name="Line 7"/>
          <p:cNvSpPr>
            <a:spLocks noChangeShapeType="1"/>
          </p:cNvSpPr>
          <p:nvPr/>
        </p:nvSpPr>
        <p:spPr bwMode="auto">
          <a:xfrm>
            <a:off x="778956" y="7508449"/>
            <a:ext cx="295008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92006" tIns="46003" rIns="92006" bIns="46003"/>
          <a:lstStyle/>
          <a:p>
            <a:endParaRPr lang="sv-SE"/>
          </a:p>
        </p:txBody>
      </p:sp>
      <p:pic>
        <p:nvPicPr>
          <p:cNvPr id="2867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2270" y="8374294"/>
            <a:ext cx="1780898" cy="220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9190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6546C6-EB4D-44F1-9B29-A1E59C436D0B}" type="slidenum">
              <a:rPr lang="sv-SE" smtClean="0"/>
              <a:pPr/>
              <a:t>10</a:t>
            </a:fld>
            <a:endParaRPr lang="sv-SE"/>
          </a:p>
        </p:txBody>
      </p:sp>
      <p:sp>
        <p:nvSpPr>
          <p:cNvPr id="38915" name="Rectangle 7"/>
          <p:cNvSpPr txBox="1">
            <a:spLocks noGrp="1" noChangeArrowheads="1"/>
          </p:cNvSpPr>
          <p:nvPr/>
        </p:nvSpPr>
        <p:spPr bwMode="auto">
          <a:xfrm>
            <a:off x="3816426" y="10236363"/>
            <a:ext cx="2919949" cy="538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06" tIns="46003" rIns="92006" bIns="46003" anchor="b"/>
          <a:lstStyle/>
          <a:p>
            <a:pPr algn="r" eaLnBrk="0" hangingPunct="0"/>
            <a:fld id="{03AE9E25-43D6-4E86-8103-9C51368022E2}" type="slidenum">
              <a:rPr lang="sv-SE" sz="1300"/>
              <a:pPr algn="r" eaLnBrk="0" hangingPunct="0"/>
              <a:t>10</a:t>
            </a:fld>
            <a:endParaRPr lang="sv-SE" sz="1300" dirty="0"/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4688" y="808038"/>
            <a:ext cx="5387975" cy="4041775"/>
          </a:xfrm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3779" y="5151611"/>
            <a:ext cx="5731417" cy="4849067"/>
          </a:xfrm>
          <a:noFill/>
          <a:ln/>
        </p:spPr>
        <p:txBody>
          <a:bodyPr/>
          <a:lstStyle/>
          <a:p>
            <a:pPr eaLnBrk="1" hangingPunct="1"/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2806684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D74A5B-50C9-4287-9A6C-EB39DC5172C7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39939" name="Rectangle 7"/>
          <p:cNvSpPr txBox="1">
            <a:spLocks noGrp="1" noChangeArrowheads="1"/>
          </p:cNvSpPr>
          <p:nvPr/>
        </p:nvSpPr>
        <p:spPr bwMode="auto">
          <a:xfrm>
            <a:off x="3816426" y="10236363"/>
            <a:ext cx="2919949" cy="538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06" tIns="46003" rIns="92006" bIns="46003" anchor="b"/>
          <a:lstStyle/>
          <a:p>
            <a:pPr algn="r" eaLnBrk="0" hangingPunct="0"/>
            <a:fld id="{403E6B30-5F03-4822-B407-729502AC7650}" type="slidenum">
              <a:rPr lang="sv-SE" sz="1300"/>
              <a:pPr algn="r" eaLnBrk="0" hangingPunct="0"/>
              <a:t>11</a:t>
            </a:fld>
            <a:endParaRPr lang="sv-SE" sz="1300" dirty="0"/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4688" y="808038"/>
            <a:ext cx="5387975" cy="4041775"/>
          </a:xfrm>
          <a:ln/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487" y="4996162"/>
            <a:ext cx="5390907" cy="5225158"/>
          </a:xfrm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56267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0D4114-5224-464F-B2E3-C30B2CA13750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45059" name="Rectangle 7"/>
          <p:cNvSpPr txBox="1">
            <a:spLocks noGrp="1" noChangeArrowheads="1"/>
          </p:cNvSpPr>
          <p:nvPr/>
        </p:nvSpPr>
        <p:spPr bwMode="auto">
          <a:xfrm>
            <a:off x="3816426" y="10236363"/>
            <a:ext cx="2919949" cy="538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06" tIns="46003" rIns="92006" bIns="46003" anchor="b"/>
          <a:lstStyle/>
          <a:p>
            <a:pPr algn="r" eaLnBrk="0" hangingPunct="0"/>
            <a:fld id="{C834DBD4-8133-43C5-BF19-6D7EB42AAF72}" type="slidenum">
              <a:rPr lang="sv-SE" sz="1300"/>
              <a:pPr algn="r" eaLnBrk="0" hangingPunct="0"/>
              <a:t>12</a:t>
            </a:fld>
            <a:endParaRPr lang="sv-SE" sz="1300" dirty="0"/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4688" y="808038"/>
            <a:ext cx="5387975" cy="4041775"/>
          </a:xfrm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42471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0B7A2B-51E8-41FC-BC99-D13B76EFFAD9}" type="slidenum">
              <a:rPr lang="sv-SE">
                <a:solidFill>
                  <a:prstClr val="black"/>
                </a:solidFill>
              </a:rPr>
              <a:pPr/>
              <a:t>14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31747" name="Rectangle 7"/>
          <p:cNvSpPr txBox="1">
            <a:spLocks noGrp="1" noChangeArrowheads="1"/>
          </p:cNvSpPr>
          <p:nvPr/>
        </p:nvSpPr>
        <p:spPr bwMode="auto">
          <a:xfrm>
            <a:off x="3816426" y="10236363"/>
            <a:ext cx="2919949" cy="538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06" tIns="46003" rIns="92006" bIns="46003" anchor="b"/>
          <a:lstStyle/>
          <a:p>
            <a:pPr algn="r" eaLnBrk="0" hangingPunct="0"/>
            <a:fld id="{BC683731-B29F-47C8-9ED5-A0D5DBAACD4D}" type="slidenum">
              <a:rPr lang="sv-SE" sz="1300" smtClean="0">
                <a:solidFill>
                  <a:prstClr val="black"/>
                </a:solidFill>
                <a:latin typeface="Arial" charset="0"/>
              </a:rPr>
              <a:pPr algn="r" eaLnBrk="0" hangingPunct="0"/>
              <a:t>14</a:t>
            </a:fld>
            <a:endParaRPr lang="sv-SE" sz="13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1748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74688" y="808038"/>
            <a:ext cx="5387975" cy="4041775"/>
          </a:xfrm>
          <a:ln/>
        </p:spPr>
      </p:sp>
      <p:sp>
        <p:nvSpPr>
          <p:cNvPr id="31749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31750" name="Platshållare för bildnummer 3"/>
          <p:cNvSpPr txBox="1">
            <a:spLocks noGrp="1"/>
          </p:cNvSpPr>
          <p:nvPr/>
        </p:nvSpPr>
        <p:spPr bwMode="auto">
          <a:xfrm>
            <a:off x="3816426" y="10236363"/>
            <a:ext cx="2919949" cy="538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06" tIns="46003" rIns="92006" bIns="46003" anchor="b"/>
          <a:lstStyle/>
          <a:p>
            <a:pPr algn="r" eaLnBrk="0" hangingPunct="0"/>
            <a:fld id="{D5F4C1B2-0A80-4C89-A8FE-8D0626B42D22}" type="slidenum">
              <a:rPr lang="sv-SE" sz="1300" smtClean="0">
                <a:solidFill>
                  <a:prstClr val="black"/>
                </a:solidFill>
                <a:latin typeface="Arial" charset="0"/>
              </a:rPr>
              <a:pPr algn="r" eaLnBrk="0" hangingPunct="0"/>
              <a:t>14</a:t>
            </a:fld>
            <a:endParaRPr lang="sv-SE" sz="13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8149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6BCBBF-8A2F-4D2A-B549-F45CE2C0C4B2}" type="slidenum">
              <a:rPr lang="sv-SE" smtClean="0"/>
              <a:pPr/>
              <a:t>16</a:t>
            </a:fld>
            <a:endParaRPr lang="sv-SE"/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3816426" y="10236363"/>
            <a:ext cx="2919949" cy="538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06" tIns="46003" rIns="92006" bIns="46003" anchor="b"/>
          <a:lstStyle/>
          <a:p>
            <a:pPr algn="r" eaLnBrk="0" hangingPunct="0"/>
            <a:fld id="{95BF75EE-9CD0-48C9-A0E9-9EE99CB7E32B}" type="slidenum">
              <a:rPr lang="sv-SE" sz="1300"/>
              <a:pPr algn="r" eaLnBrk="0" hangingPunct="0"/>
              <a:t>16</a:t>
            </a:fld>
            <a:endParaRPr lang="sv-SE" sz="1300" dirty="0"/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4688" y="808038"/>
            <a:ext cx="5387975" cy="4041775"/>
          </a:xfrm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576329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8E9E38-644D-49A8-90F0-BE62809DF2E1}" type="slidenum">
              <a:rPr lang="sv-SE" smtClean="0"/>
              <a:pPr/>
              <a:t>17</a:t>
            </a:fld>
            <a:endParaRPr lang="sv-SE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4688" y="808038"/>
            <a:ext cx="5387975" cy="4041775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105804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13D636-9036-4CF4-B284-3B7DC792F15F}" type="slidenum">
              <a:rPr lang="sv-SE" smtClean="0"/>
              <a:pPr/>
              <a:t>18</a:t>
            </a:fld>
            <a:endParaRPr lang="sv-SE"/>
          </a:p>
        </p:txBody>
      </p:sp>
      <p:sp>
        <p:nvSpPr>
          <p:cNvPr id="49155" name="Rectangle 7"/>
          <p:cNvSpPr txBox="1">
            <a:spLocks noGrp="1" noChangeArrowheads="1"/>
          </p:cNvSpPr>
          <p:nvPr/>
        </p:nvSpPr>
        <p:spPr bwMode="auto">
          <a:xfrm>
            <a:off x="3816426" y="10236363"/>
            <a:ext cx="2919949" cy="538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91" tIns="45995" rIns="91991" bIns="45995" anchor="b"/>
          <a:lstStyle/>
          <a:p>
            <a:pPr algn="r" eaLnBrk="0" hangingPunct="0"/>
            <a:fld id="{234CBBE1-3DAB-4499-BEDC-94AFE781EE94}" type="slidenum">
              <a:rPr lang="sv-SE" sz="1300"/>
              <a:pPr algn="r" eaLnBrk="0" hangingPunct="0"/>
              <a:t>18</a:t>
            </a:fld>
            <a:endParaRPr lang="sv-SE" sz="1300" dirty="0"/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4688" y="808038"/>
            <a:ext cx="5387975" cy="4041775"/>
          </a:xfrm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991" tIns="45995" rIns="91991" bIns="45995"/>
          <a:lstStyle/>
          <a:p>
            <a:pPr marL="229743" indent="-229743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11301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0520A8-BBEB-43CD-B342-12449B076784}" type="slidenum">
              <a:rPr lang="sv-SE">
                <a:solidFill>
                  <a:prstClr val="black"/>
                </a:solidFill>
              </a:rPr>
              <a:pPr/>
              <a:t>2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33795" name="Rectangle 7"/>
          <p:cNvSpPr txBox="1">
            <a:spLocks noGrp="1" noChangeArrowheads="1"/>
          </p:cNvSpPr>
          <p:nvPr/>
        </p:nvSpPr>
        <p:spPr bwMode="auto">
          <a:xfrm>
            <a:off x="3816426" y="10236363"/>
            <a:ext cx="2919949" cy="538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06" tIns="46003" rIns="92006" bIns="46003" anchor="b"/>
          <a:lstStyle/>
          <a:p>
            <a:pPr algn="r" eaLnBrk="0" hangingPunct="0"/>
            <a:fld id="{8603F186-861B-48D6-8BDF-06C6B67EE0B4}" type="slidenum">
              <a:rPr lang="sv-SE" sz="1300" smtClean="0">
                <a:solidFill>
                  <a:prstClr val="black"/>
                </a:solidFill>
                <a:latin typeface="Arial" charset="0"/>
              </a:rPr>
              <a:pPr algn="r" eaLnBrk="0" hangingPunct="0"/>
              <a:t>2</a:t>
            </a:fld>
            <a:endParaRPr lang="sv-SE" sz="13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4688" y="808038"/>
            <a:ext cx="5387975" cy="4041775"/>
          </a:xfrm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1253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9E1924-48D2-43CD-AAED-480FCFF50B6F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16426" y="10236363"/>
            <a:ext cx="2919949" cy="538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06" tIns="46003" rIns="92006" bIns="46003" anchor="b"/>
          <a:lstStyle/>
          <a:p>
            <a:pPr algn="r" eaLnBrk="0" hangingPunct="0"/>
            <a:fld id="{49EF0085-A193-48F9-901E-8C6D7100EBE4}" type="slidenum">
              <a:rPr lang="sv-SE" sz="1300"/>
              <a:pPr algn="r" eaLnBrk="0" hangingPunct="0"/>
              <a:t>3</a:t>
            </a:fld>
            <a:endParaRPr lang="sv-SE" sz="1300" dirty="0"/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4688" y="808038"/>
            <a:ext cx="5387975" cy="4041775"/>
          </a:xfrm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98304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DC82EB-34DA-420D-B0DD-F057E0C06F59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4688" y="808038"/>
            <a:ext cx="5387975" cy="4041775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487" y="5118181"/>
            <a:ext cx="5430081" cy="5141583"/>
          </a:xfrm>
          <a:noFill/>
          <a:ln/>
        </p:spPr>
        <p:txBody>
          <a:bodyPr/>
          <a:lstStyle/>
          <a:p>
            <a:r>
              <a:rPr lang="sv-SE" dirty="0"/>
              <a:t>.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80958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67C976-15D7-402C-BE76-1AA3F979026B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4688" y="808038"/>
            <a:ext cx="5387975" cy="4041775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dirty="0">
              <a:solidFill>
                <a:srgbClr val="FF056D"/>
              </a:solidFill>
            </a:endParaRP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19611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A0ADD9-5D66-477C-8BEA-6AB550B64C38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36867" name="Rectangle 7"/>
          <p:cNvSpPr txBox="1">
            <a:spLocks noGrp="1" noChangeArrowheads="1"/>
          </p:cNvSpPr>
          <p:nvPr/>
        </p:nvSpPr>
        <p:spPr bwMode="auto">
          <a:xfrm>
            <a:off x="3816426" y="10236363"/>
            <a:ext cx="2919949" cy="538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06" tIns="46003" rIns="92006" bIns="46003" anchor="b"/>
          <a:lstStyle/>
          <a:p>
            <a:pPr algn="r" eaLnBrk="0" hangingPunct="0"/>
            <a:fld id="{AA9B4303-9952-47D5-B0AF-A80E36FCBF73}" type="slidenum">
              <a:rPr lang="sv-SE" sz="1300"/>
              <a:pPr algn="r" eaLnBrk="0" hangingPunct="0"/>
              <a:t>6</a:t>
            </a:fld>
            <a:endParaRPr lang="sv-SE" sz="1300" dirty="0"/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4688" y="808038"/>
            <a:ext cx="5387975" cy="4041775"/>
          </a:xfrm>
          <a:ln/>
        </p:spPr>
      </p:sp>
      <p:sp>
        <p:nvSpPr>
          <p:cNvPr id="36869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656913" y="4997833"/>
            <a:ext cx="5731417" cy="5701541"/>
          </a:xfrm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br>
              <a:rPr lang="sv-SE" sz="900" dirty="0"/>
            </a:br>
            <a:endParaRPr lang="sv-SE" sz="900" dirty="0"/>
          </a:p>
          <a:p>
            <a:pPr eaLnBrk="1" hangingPunct="1">
              <a:lnSpc>
                <a:spcPct val="90000"/>
              </a:lnSpc>
            </a:pPr>
            <a:endParaRPr lang="sv-SE" sz="1000" dirty="0"/>
          </a:p>
          <a:p>
            <a:pPr eaLnBrk="1" hangingPunct="1">
              <a:lnSpc>
                <a:spcPct val="90000"/>
              </a:lnSpc>
            </a:pPr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3961733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F7A575-2852-4129-9FB6-B3D48E4179E8}" type="slidenum">
              <a:rPr lang="sv-SE" smtClean="0"/>
              <a:pPr/>
              <a:t>7</a:t>
            </a:fld>
            <a:endParaRPr lang="sv-SE"/>
          </a:p>
        </p:txBody>
      </p:sp>
      <p:sp>
        <p:nvSpPr>
          <p:cNvPr id="40963" name="Rectangle 7"/>
          <p:cNvSpPr txBox="1">
            <a:spLocks noGrp="1" noChangeArrowheads="1"/>
          </p:cNvSpPr>
          <p:nvPr/>
        </p:nvSpPr>
        <p:spPr bwMode="auto">
          <a:xfrm>
            <a:off x="3816426" y="10236363"/>
            <a:ext cx="2919949" cy="538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06" tIns="46003" rIns="92006" bIns="46003" anchor="b"/>
          <a:lstStyle/>
          <a:p>
            <a:pPr algn="r" eaLnBrk="0" hangingPunct="0"/>
            <a:fld id="{DB959B53-A094-4BAD-B14A-4EBC209B0F72}" type="slidenum">
              <a:rPr lang="sv-SE" sz="1300"/>
              <a:pPr algn="r" eaLnBrk="0" hangingPunct="0"/>
              <a:t>7</a:t>
            </a:fld>
            <a:endParaRPr lang="sv-SE" sz="1300" dirty="0"/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830263"/>
            <a:ext cx="5384800" cy="4040187"/>
          </a:xfrm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4594" y="5151611"/>
            <a:ext cx="5589789" cy="4849067"/>
          </a:xfrm>
          <a:noFill/>
          <a:ln/>
        </p:spPr>
        <p:txBody>
          <a:bodyPr/>
          <a:lstStyle/>
          <a:p>
            <a:pPr marL="229743" indent="-229743"/>
            <a:r>
              <a:rPr lang="sv-SE" dirty="0"/>
              <a:t>	</a:t>
            </a:r>
          </a:p>
          <a:p>
            <a:pPr marL="229743" indent="-229743"/>
            <a:r>
              <a:rPr lang="sv-SE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60615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0CF60E-DC74-4A87-BC11-4F4FF4422371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41987" name="Rectangle 7"/>
          <p:cNvSpPr txBox="1">
            <a:spLocks noGrp="1" noChangeArrowheads="1"/>
          </p:cNvSpPr>
          <p:nvPr/>
        </p:nvSpPr>
        <p:spPr bwMode="auto">
          <a:xfrm>
            <a:off x="3816426" y="10236363"/>
            <a:ext cx="2919949" cy="538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06" tIns="46003" rIns="92006" bIns="46003" anchor="b"/>
          <a:lstStyle/>
          <a:p>
            <a:pPr algn="r" eaLnBrk="0" hangingPunct="0"/>
            <a:fld id="{5EE8BE5C-FB66-4D5D-BCE7-30A937EFCE0A}" type="slidenum">
              <a:rPr lang="sv-SE" sz="1300"/>
              <a:pPr algn="r" eaLnBrk="0" hangingPunct="0"/>
              <a:t>8</a:t>
            </a:fld>
            <a:endParaRPr lang="sv-SE" sz="1300" dirty="0"/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4688" y="808038"/>
            <a:ext cx="5387975" cy="4041775"/>
          </a:xfrm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9743" indent="-229743">
              <a:spcBef>
                <a:spcPct val="0"/>
              </a:spcBef>
            </a:pPr>
            <a:r>
              <a:rPr lang="sv-S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80006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9A879E-E97F-4068-BC06-B5598959751C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16426" y="10236363"/>
            <a:ext cx="2919949" cy="538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06" tIns="46003" rIns="92006" bIns="46003" anchor="b"/>
          <a:lstStyle/>
          <a:p>
            <a:pPr algn="r" eaLnBrk="0" hangingPunct="0"/>
            <a:fld id="{A215CEA7-2375-4EA5-94A8-EBE3B92C1F2E}" type="slidenum">
              <a:rPr lang="sv-SE" sz="1300"/>
              <a:pPr algn="r" eaLnBrk="0" hangingPunct="0"/>
              <a:t>9</a:t>
            </a:fld>
            <a:endParaRPr lang="sv-SE" sz="1300" dirty="0"/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4688" y="808038"/>
            <a:ext cx="5387975" cy="4041775"/>
          </a:xfrm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28579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77031EDE-AF6B-476E-8962-922A0EBFD55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00800" y="222250"/>
            <a:ext cx="2519363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8C989AC-9540-474B-ACE6-5890B3BA044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400800" y="657225"/>
            <a:ext cx="2519363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FB851DC-039D-4F34-B690-707A30CA5A2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439738"/>
            <a:ext cx="2519363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fld id="{1F692563-4797-4F42-B9C9-958D7B6B661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83C3C86-1F00-4EC7-8E7E-4C7E52FE09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1200"/>
            <a:ext cx="7772400" cy="1468800"/>
          </a:xfrm>
        </p:spPr>
        <p:txBody>
          <a:bodyPr anchor="b"/>
          <a:lstStyle>
            <a:lvl1pPr algn="ctr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defRPr sz="3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2703DA0-7503-495A-B499-352EFC0F4E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8000"/>
            <a:ext cx="6400800" cy="1753200"/>
          </a:xfrm>
        </p:spPr>
        <p:txBody>
          <a:bodyPr/>
          <a:lstStyle>
            <a:lvl1pPr marL="0" indent="0" algn="ctr">
              <a:lnSpc>
                <a:spcPct val="130000"/>
              </a:lnSpc>
              <a:spcAft>
                <a:spcPts val="200"/>
              </a:spcAft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873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0" y="1080000"/>
            <a:ext cx="7700963" cy="83661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>
                <a:solidFill>
                  <a:schemeClr val="accent4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6" name="Platshållare för innehåll 2"/>
          <p:cNvSpPr>
            <a:spLocks noGrp="1"/>
          </p:cNvSpPr>
          <p:nvPr>
            <p:ph idx="1"/>
          </p:nvPr>
        </p:nvSpPr>
        <p:spPr>
          <a:xfrm>
            <a:off x="720000" y="2159999"/>
            <a:ext cx="7700963" cy="3938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Wingdings" pitchFamily="2" charset="2"/>
              <a:buChar char="§"/>
              <a:defRPr lang="sv-SE" sz="2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–"/>
              <a:defRPr lang="sv-SE" sz="2000" baseline="0" dirty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0955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Font typeface="Wingdings" pitchFamily="2" charset="2"/>
              <a:buChar char="§"/>
              <a:defRPr lang="sv-SE" sz="1600" baseline="0" dirty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–"/>
              <a:defRPr lang="sv-SE" sz="1800" baseline="0" dirty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 lang="sv-SE" sz="1800" baseline="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342900" lvl="0" indent="-342900" algn="l" rtl="0" eaLnBrk="1" fontAlgn="base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sv-SE"/>
              <a:t>Redigera format för bakgrundstext</a:t>
            </a:r>
          </a:p>
          <a:p>
            <a:pPr marL="342900" lvl="1" indent="-342900" algn="l" rtl="0" eaLnBrk="1" fontAlgn="base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sv-SE"/>
              <a:t>Nivå två</a:t>
            </a:r>
          </a:p>
          <a:p>
            <a:pPr marL="342900" lvl="2" indent="-342900" algn="l" rtl="0" eaLnBrk="1" fontAlgn="base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sv-SE"/>
              <a:t>Nivå tre</a:t>
            </a:r>
          </a:p>
          <a:p>
            <a:pPr marL="342900" lvl="3" indent="-342900" algn="l" rtl="0" eaLnBrk="1" fontAlgn="base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sv-SE"/>
              <a:t>Nivå fyra</a:t>
            </a:r>
          </a:p>
          <a:p>
            <a:pPr marL="342900" lvl="4" indent="-342900" algn="l" rtl="0" eaLnBrk="1" fontAlgn="base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sv-SE"/>
              <a:t>Nivå fem</a:t>
            </a:r>
            <a:endParaRPr lang="sv-SE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2356E6F-63B9-4900-B702-AF38629379E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00800" y="222250"/>
            <a:ext cx="2519363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B0015B6-1A42-4BCC-B214-DD09B43E63C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400800" y="657225"/>
            <a:ext cx="2519363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8972479F-031D-4A7C-B099-209E6D42820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439738"/>
            <a:ext cx="2519363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fld id="{1F692563-4797-4F42-B9C9-958D7B6B661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9092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0" y="1080000"/>
            <a:ext cx="7700963" cy="83661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>
                <a:solidFill>
                  <a:schemeClr val="accent4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6" name="Platshållare för innehåll 2"/>
          <p:cNvSpPr>
            <a:spLocks noGrp="1"/>
          </p:cNvSpPr>
          <p:nvPr>
            <p:ph idx="1"/>
          </p:nvPr>
        </p:nvSpPr>
        <p:spPr>
          <a:xfrm>
            <a:off x="720000" y="2159999"/>
            <a:ext cx="3780000" cy="3938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Wingdings" pitchFamily="2" charset="2"/>
              <a:buChar char="§"/>
              <a:defRPr lang="sv-SE" sz="2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–"/>
              <a:defRPr lang="sv-SE" sz="2000" baseline="0" dirty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0955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Font typeface="Wingdings" pitchFamily="2" charset="2"/>
              <a:buChar char="§"/>
              <a:defRPr lang="sv-SE" sz="1600" baseline="0" dirty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–"/>
              <a:defRPr lang="sv-SE" sz="1800" baseline="0" dirty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 lang="sv-SE" sz="1800" baseline="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342900" lvl="0" indent="-342900" algn="l" rtl="0" eaLnBrk="1" fontAlgn="base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sv-SE"/>
              <a:t>Redigera format för bakgrundstext</a:t>
            </a:r>
          </a:p>
          <a:p>
            <a:pPr marL="342900" lvl="1" indent="-342900" algn="l" rtl="0" eaLnBrk="1" fontAlgn="base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sv-SE"/>
              <a:t>Nivå två</a:t>
            </a:r>
          </a:p>
          <a:p>
            <a:pPr marL="342900" lvl="2" indent="-342900" algn="l" rtl="0" eaLnBrk="1" fontAlgn="base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sv-SE"/>
              <a:t>Nivå tre</a:t>
            </a:r>
          </a:p>
          <a:p>
            <a:pPr marL="342900" lvl="3" indent="-342900" algn="l" rtl="0" eaLnBrk="1" fontAlgn="base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sv-SE"/>
              <a:t>Nivå fyra</a:t>
            </a:r>
          </a:p>
          <a:p>
            <a:pPr marL="342900" lvl="4" indent="-342900" algn="l" rtl="0" eaLnBrk="1" fontAlgn="base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sv-SE"/>
              <a:t>Nivå fem</a:t>
            </a:r>
            <a:endParaRPr lang="sv-SE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2356E6F-63B9-4900-B702-AF38629379E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00800" y="222250"/>
            <a:ext cx="2519363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B0015B6-1A42-4BCC-B214-DD09B43E63C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400800" y="657225"/>
            <a:ext cx="2519363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8972479F-031D-4A7C-B099-209E6D42820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439738"/>
            <a:ext cx="2519363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fld id="{1F692563-4797-4F42-B9C9-958D7B6B661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24229687-9537-45E1-8825-DC692AD2B80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39725" y="2160000"/>
            <a:ext cx="3780000" cy="3938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Wingdings" pitchFamily="2" charset="2"/>
              <a:buChar char="§"/>
              <a:defRPr lang="sv-SE" sz="2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–"/>
              <a:defRPr lang="sv-SE" sz="2000" baseline="0" dirty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0955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Font typeface="Wingdings" pitchFamily="2" charset="2"/>
              <a:buChar char="§"/>
              <a:defRPr lang="sv-SE" sz="1600" baseline="0" dirty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–"/>
              <a:defRPr lang="sv-SE" sz="1800" baseline="0" dirty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 lang="sv-SE" sz="1800" baseline="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342900" lvl="0" indent="-342900" algn="l" rtl="0" eaLnBrk="1" fontAlgn="base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sv-SE"/>
              <a:t>Redigera format för bakgrundstext</a:t>
            </a:r>
          </a:p>
          <a:p>
            <a:pPr marL="342900" lvl="1" indent="-342900" algn="l" rtl="0" eaLnBrk="1" fontAlgn="base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sv-SE"/>
              <a:t>Nivå två</a:t>
            </a:r>
          </a:p>
          <a:p>
            <a:pPr marL="342900" lvl="2" indent="-342900" algn="l" rtl="0" eaLnBrk="1" fontAlgn="base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sv-SE"/>
              <a:t>Nivå tre</a:t>
            </a:r>
          </a:p>
          <a:p>
            <a:pPr marL="342900" lvl="3" indent="-342900" algn="l" rtl="0" eaLnBrk="1" fontAlgn="base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sv-SE"/>
              <a:t>Nivå fyra</a:t>
            </a:r>
          </a:p>
          <a:p>
            <a:pPr marL="342900" lvl="4" indent="-342900" algn="l" rtl="0" eaLnBrk="1" fontAlgn="base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898789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30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720000" y="1080000"/>
            <a:ext cx="7700963" cy="83661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0CD3AFE-22EF-4B44-9E4D-C6241CD6723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00800" y="222250"/>
            <a:ext cx="2519363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7B51F11-BD18-4396-B003-835FA3DC347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400800" y="657225"/>
            <a:ext cx="2519363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51A85739-9C20-49BC-A0C1-0E31C71B2C3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439738"/>
            <a:ext cx="2519363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fld id="{1F692563-4797-4F42-B9C9-958D7B6B661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4036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35A52380-26A4-409C-AEB6-B05329E5D54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00800" y="222250"/>
            <a:ext cx="2519363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46C93F-4F62-42F8-8475-3ADF3E6914C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400800" y="657225"/>
            <a:ext cx="2519363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E16703E-B783-45FF-AB3A-961FFFD7362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439738"/>
            <a:ext cx="2519363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fld id="{1F692563-4797-4F42-B9C9-958D7B6B661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4819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C1EA8-BEEC-44FC-AADF-726A6EDB043F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798189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7">
            <a:extLst>
              <a:ext uri="{FF2B5EF4-FFF2-40B4-BE49-F238E27FC236}">
                <a16:creationId xmlns:a16="http://schemas.microsoft.com/office/drawing/2014/main" id="{C1AC64F7-A033-4B34-B379-CE9403A20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971550"/>
          </a:xfrm>
          <a:prstGeom prst="rect">
            <a:avLst/>
          </a:prstGeom>
          <a:solidFill>
            <a:srgbClr val="E9E3D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E9E3D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v-SE"/>
          </a:p>
        </p:txBody>
      </p:sp>
      <p:sp>
        <p:nvSpPr>
          <p:cNvPr id="39" name="Rectangle 30">
            <a:extLst>
              <a:ext uri="{FF2B5EF4-FFF2-40B4-BE49-F238E27FC236}">
                <a16:creationId xmlns:a16="http://schemas.microsoft.com/office/drawing/2014/main" id="{EE146585-A5D4-4826-B3CA-CF758423F7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9538" y="3175"/>
            <a:ext cx="144463" cy="14446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endParaRPr lang="sv-SE"/>
          </a:p>
        </p:txBody>
      </p:sp>
      <p:sp>
        <p:nvSpPr>
          <p:cNvPr id="40" name="Rectangle 31">
            <a:extLst>
              <a:ext uri="{FF2B5EF4-FFF2-40B4-BE49-F238E27FC236}">
                <a16:creationId xmlns:a16="http://schemas.microsoft.com/office/drawing/2014/main" id="{BF389CC9-A0B4-4599-A69D-72EDD0C49E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9538" y="222250"/>
            <a:ext cx="144463" cy="14446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endParaRPr lang="sv-SE"/>
          </a:p>
        </p:txBody>
      </p:sp>
      <p:sp>
        <p:nvSpPr>
          <p:cNvPr id="41" name="Rectangle 32">
            <a:extLst>
              <a:ext uri="{FF2B5EF4-FFF2-40B4-BE49-F238E27FC236}">
                <a16:creationId xmlns:a16="http://schemas.microsoft.com/office/drawing/2014/main" id="{4441B04B-BC48-43F3-BE91-22158ABCCD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9538" y="434975"/>
            <a:ext cx="144463" cy="14446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endParaRPr lang="sv-SE"/>
          </a:p>
        </p:txBody>
      </p:sp>
      <p:sp>
        <p:nvSpPr>
          <p:cNvPr id="42" name="Rectangle 33">
            <a:extLst>
              <a:ext uri="{FF2B5EF4-FFF2-40B4-BE49-F238E27FC236}">
                <a16:creationId xmlns:a16="http://schemas.microsoft.com/office/drawing/2014/main" id="{1A989712-6387-4E27-9ED8-DC0AE7122D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9538" y="647700"/>
            <a:ext cx="144463" cy="1444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endParaRPr lang="sv-SE"/>
          </a:p>
        </p:txBody>
      </p:sp>
      <p:sp>
        <p:nvSpPr>
          <p:cNvPr id="47" name="Rectangle 3">
            <a:extLst>
              <a:ext uri="{FF2B5EF4-FFF2-40B4-BE49-F238E27FC236}">
                <a16:creationId xmlns:a16="http://schemas.microsoft.com/office/drawing/2014/main" id="{28B34E47-8EDE-42B4-9CC4-1CB6159B8A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1079500"/>
            <a:ext cx="7700962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</a:t>
            </a:r>
          </a:p>
        </p:txBody>
      </p:sp>
      <p:sp>
        <p:nvSpPr>
          <p:cNvPr id="49" name="Rectangle 4">
            <a:extLst>
              <a:ext uri="{FF2B5EF4-FFF2-40B4-BE49-F238E27FC236}">
                <a16:creationId xmlns:a16="http://schemas.microsoft.com/office/drawing/2014/main" id="{740B4499-8A77-4154-AF89-08F781DA3D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2159000"/>
            <a:ext cx="7700962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1" fontAlgn="base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sv-SE" dirty="0"/>
              <a:t>Klicka här för att ändra format på bakgrundstexten</a:t>
            </a:r>
          </a:p>
          <a:p>
            <a:pPr marL="742950" lvl="1" indent="-28575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–"/>
            </a:pPr>
            <a:r>
              <a:rPr lang="sv-SE" dirty="0"/>
              <a:t>Nivå två</a:t>
            </a:r>
          </a:p>
          <a:p>
            <a:pPr marL="1143000" lvl="2" indent="-20955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Font typeface="Wingdings" pitchFamily="2" charset="2"/>
              <a:buChar char="§"/>
            </a:pPr>
            <a:r>
              <a:rPr lang="sv-SE" dirty="0"/>
              <a:t>Nivå tre</a:t>
            </a:r>
          </a:p>
          <a:p>
            <a:pPr marL="1600200" lvl="3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–"/>
            </a:pPr>
            <a:r>
              <a:rPr lang="sv-SE" dirty="0"/>
              <a:t>Nivå fyra</a:t>
            </a:r>
          </a:p>
          <a:p>
            <a:pPr marL="2057400" lvl="4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</a:pPr>
            <a:r>
              <a:rPr lang="sv-SE" dirty="0"/>
              <a:t>Nivå fem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9EB7F093-273E-4686-8E25-F75784805A9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00800" y="222250"/>
            <a:ext cx="2519363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09FB3F8-E2CE-4691-87F2-B7DBB6E5AD3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400800" y="657225"/>
            <a:ext cx="2519363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761C4F3E-6A93-470B-81FA-28516647D27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439738"/>
            <a:ext cx="2519363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fld id="{1F692563-4797-4F42-B9C9-958D7B6B661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4" name="Rectangle 30">
            <a:extLst>
              <a:ext uri="{FF2B5EF4-FFF2-40B4-BE49-F238E27FC236}">
                <a16:creationId xmlns:a16="http://schemas.microsoft.com/office/drawing/2014/main" id="{92161DEF-80C7-4393-888F-FBD7356FBD62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8999538" y="3175"/>
            <a:ext cx="144463" cy="14446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endParaRPr lang="sv-SE"/>
          </a:p>
        </p:txBody>
      </p:sp>
      <p:sp>
        <p:nvSpPr>
          <p:cNvPr id="15" name="Rectangle 31">
            <a:extLst>
              <a:ext uri="{FF2B5EF4-FFF2-40B4-BE49-F238E27FC236}">
                <a16:creationId xmlns:a16="http://schemas.microsoft.com/office/drawing/2014/main" id="{CB1AD2F0-A047-4EFC-9C0E-40EBA79549FA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8999538" y="222250"/>
            <a:ext cx="144463" cy="14446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endParaRPr lang="sv-SE"/>
          </a:p>
        </p:txBody>
      </p:sp>
      <p:sp>
        <p:nvSpPr>
          <p:cNvPr id="19" name="Rectangle 32">
            <a:extLst>
              <a:ext uri="{FF2B5EF4-FFF2-40B4-BE49-F238E27FC236}">
                <a16:creationId xmlns:a16="http://schemas.microsoft.com/office/drawing/2014/main" id="{3CCE11CF-9CC9-422F-B81B-3FFD516D03C1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8999538" y="434975"/>
            <a:ext cx="144463" cy="14446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endParaRPr lang="sv-SE"/>
          </a:p>
        </p:txBody>
      </p:sp>
      <p:sp>
        <p:nvSpPr>
          <p:cNvPr id="20" name="Rectangle 33">
            <a:extLst>
              <a:ext uri="{FF2B5EF4-FFF2-40B4-BE49-F238E27FC236}">
                <a16:creationId xmlns:a16="http://schemas.microsoft.com/office/drawing/2014/main" id="{EEC04E89-0210-40D8-902E-EE2F1166BCB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8999538" y="647700"/>
            <a:ext cx="144463" cy="14446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endParaRPr lang="sv-SE"/>
          </a:p>
        </p:txBody>
      </p: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B5EC8BE4-2E84-4CC1-837F-6ACAA5F6F22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22445" y="288990"/>
            <a:ext cx="2020828" cy="359665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7E99E312-F3D5-45AA-B833-6AF99D39F8C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111945" y="6099348"/>
            <a:ext cx="1670601" cy="623215"/>
          </a:xfrm>
          <a:prstGeom prst="rect">
            <a:avLst/>
          </a:prstGeom>
        </p:spPr>
      </p:pic>
      <p:cxnSp>
        <p:nvCxnSpPr>
          <p:cNvPr id="3" name="Rak koppling 2">
            <a:extLst>
              <a:ext uri="{FF2B5EF4-FFF2-40B4-BE49-F238E27FC236}">
                <a16:creationId xmlns:a16="http://schemas.microsoft.com/office/drawing/2014/main" id="{53941592-402F-4B04-921D-382B3F455222}"/>
              </a:ext>
            </a:extLst>
          </p:cNvPr>
          <p:cNvCxnSpPr/>
          <p:nvPr userDrawn="1"/>
        </p:nvCxnSpPr>
        <p:spPr bwMode="auto">
          <a:xfrm>
            <a:off x="325925" y="6382695"/>
            <a:ext cx="6536602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AEE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17584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8" r:id="rId2"/>
    <p:sldLayoutId id="2147483672" r:id="rId3"/>
    <p:sldLayoutId id="2147483669" r:id="rId4"/>
    <p:sldLayoutId id="2147483670" r:id="rId5"/>
    <p:sldLayoutId id="2147483673" r:id="rId6"/>
  </p:sldLayoutIdLst>
  <p:hf sldNum="0"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0">
          <a:solidFill>
            <a:schemeClr val="accent4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5pPr>
      <a:lvl6pPr marL="457178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6pPr>
      <a:lvl7pPr marL="914354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7pPr>
      <a:lvl8pPr marL="1371532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8pPr>
      <a:lvl9pPr marL="1828709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9pPr>
    </p:titleStyle>
    <p:bodyStyle>
      <a:lvl1pPr marL="182554" indent="-182554" algn="l" rtl="0" eaLnBrk="1" fontAlgn="base" hangingPunct="1">
        <a:lnSpc>
          <a:spcPts val="2400"/>
        </a:lnSpc>
        <a:spcBef>
          <a:spcPts val="500"/>
        </a:spcBef>
        <a:spcAft>
          <a:spcPts val="0"/>
        </a:spcAft>
        <a:buSzPct val="124000"/>
        <a:buFont typeface="Arial" panose="020B0604020202020204" pitchFamily="34" charset="0"/>
        <a:buChar char="•"/>
        <a:defRPr lang="sv-SE" sz="2200" baseline="0" dirty="0">
          <a:solidFill>
            <a:schemeClr val="tx1"/>
          </a:solidFill>
          <a:latin typeface="+mn-lt"/>
          <a:ea typeface="+mn-ea"/>
          <a:cs typeface="+mn-cs"/>
        </a:defRPr>
      </a:lvl1pPr>
      <a:lvl2pPr marL="357170" indent="-174617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Font typeface="Verdana" panose="020B0604030504040204" pitchFamily="34" charset="0"/>
        <a:buChar char="–"/>
        <a:defRPr lang="sv-SE" sz="2000" baseline="0" dirty="0">
          <a:solidFill>
            <a:schemeClr val="tx1"/>
          </a:solidFill>
          <a:latin typeface="+mn-lt"/>
          <a:ea typeface="+mn-ea"/>
        </a:defRPr>
      </a:lvl2pPr>
      <a:lvl3pPr marL="1219200" indent="-285750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Font typeface="Verdana" panose="020B0604030504040204" pitchFamily="34" charset="0"/>
        <a:buChar char="–"/>
        <a:defRPr lang="sv-SE" sz="1600" baseline="0" dirty="0">
          <a:solidFill>
            <a:schemeClr val="tx1"/>
          </a:solidFill>
          <a:latin typeface="+mn-lt"/>
          <a:ea typeface="+mn-ea"/>
        </a:defRPr>
      </a:lvl3pPr>
      <a:lvl4pPr marL="1657350" indent="-285750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Font typeface="Verdana" panose="020B0604030504040204" pitchFamily="34" charset="0"/>
        <a:buChar char="–"/>
        <a:defRPr lang="sv-SE" sz="1800" baseline="0" dirty="0">
          <a:solidFill>
            <a:schemeClr val="tx1"/>
          </a:solidFill>
          <a:latin typeface="+mn-lt"/>
          <a:ea typeface="+mn-ea"/>
        </a:defRPr>
      </a:lvl4pPr>
      <a:lvl5pPr marL="2114550" indent="-285750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Font typeface="Verdana" panose="020B0604030504040204" pitchFamily="34" charset="0"/>
        <a:buChar char="–"/>
        <a:defRPr lang="sv-SE" sz="1800" baseline="0" dirty="0">
          <a:solidFill>
            <a:schemeClr val="tx1"/>
          </a:solidFill>
          <a:latin typeface="+mn-lt"/>
          <a:ea typeface="+mn-ea"/>
        </a:defRPr>
      </a:lvl5pPr>
      <a:lvl6pPr marL="2514474" indent="-228589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652" indent="-228589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8829" indent="-228589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006" indent="-228589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tmp"/><Relationship Id="rId4" Type="http://schemas.openxmlformats.org/officeDocument/2006/relationships/image" Target="../media/image20.tm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8" descr="igealkott_stra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6381" y="1092000"/>
            <a:ext cx="4105971" cy="362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2"/>
          <p:cNvSpPr>
            <a:spLocks noChangeArrowheads="1"/>
          </p:cNvSpPr>
          <p:nvPr/>
        </p:nvSpPr>
        <p:spPr bwMode="auto">
          <a:xfrm>
            <a:off x="681388" y="4860330"/>
            <a:ext cx="7772400" cy="106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v-SE" sz="2800" b="1" dirty="0">
                <a:solidFill>
                  <a:srgbClr val="FF059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Barn, infektioner och antibiotika</a:t>
            </a:r>
          </a:p>
          <a:p>
            <a:pPr algn="ctr"/>
            <a:r>
              <a:rPr lang="sv-SE" sz="2000" dirty="0">
                <a:solidFill>
                  <a:srgbClr val="FF0590"/>
                </a:solidFill>
              </a:rPr>
              <a:t>ett utbildningsmaterial inom ramen för föräldrautbildningen på BVC</a:t>
            </a:r>
          </a:p>
        </p:txBody>
      </p:sp>
      <p:sp>
        <p:nvSpPr>
          <p:cNvPr id="2054" name="Rectangle 3"/>
          <p:cNvSpPr>
            <a:spLocks noChangeArrowheads="1"/>
          </p:cNvSpPr>
          <p:nvPr/>
        </p:nvSpPr>
        <p:spPr bwMode="auto">
          <a:xfrm>
            <a:off x="1331913" y="4359551"/>
            <a:ext cx="6400800" cy="139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2954"/>
          </a:p>
        </p:txBody>
      </p:sp>
    </p:spTree>
    <p:extLst>
      <p:ext uri="{BB962C8B-B14F-4D97-AF65-F5344CB8AC3E}">
        <p14:creationId xmlns:p14="http://schemas.microsoft.com/office/powerpoint/2010/main" val="2494004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ubrik 2"/>
          <p:cNvSpPr>
            <a:spLocks noGrp="1"/>
          </p:cNvSpPr>
          <p:nvPr>
            <p:ph type="title"/>
          </p:nvPr>
        </p:nvSpPr>
        <p:spPr>
          <a:xfrm>
            <a:off x="1713356" y="1166590"/>
            <a:ext cx="5712526" cy="836613"/>
          </a:xfrm>
        </p:spPr>
        <p:txBody>
          <a:bodyPr/>
          <a:lstStyle/>
          <a:p>
            <a:pPr algn="ctr" eaLnBrk="1" hangingPunct="1"/>
            <a:r>
              <a:rPr lang="sv-SE" sz="2800" b="1" dirty="0">
                <a:solidFill>
                  <a:srgbClr val="FF0590"/>
                </a:solidFill>
              </a:rPr>
              <a:t>Vad kan du som förälder göra vid öronvärk?</a:t>
            </a:r>
          </a:p>
        </p:txBody>
      </p:sp>
      <p:sp>
        <p:nvSpPr>
          <p:cNvPr id="15363" name="Platshållare för innehåll 3"/>
          <p:cNvSpPr>
            <a:spLocks noGrp="1"/>
          </p:cNvSpPr>
          <p:nvPr>
            <p:ph idx="1"/>
          </p:nvPr>
        </p:nvSpPr>
        <p:spPr>
          <a:xfrm>
            <a:off x="454819" y="2826050"/>
            <a:ext cx="8229600" cy="368394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60000"/>
              </a:spcBef>
            </a:pPr>
            <a:r>
              <a:rPr lang="sv-SE" sz="2000" dirty="0"/>
              <a:t>Högläge – trycket i örat minskar </a:t>
            </a:r>
          </a:p>
          <a:p>
            <a:pPr eaLnBrk="1" hangingPunct="1">
              <a:spcBef>
                <a:spcPct val="60000"/>
              </a:spcBef>
            </a:pPr>
            <a:r>
              <a:rPr lang="sv-SE" sz="2000" dirty="0"/>
              <a:t>Nässpray eller koksalt lindrar nästäppan</a:t>
            </a:r>
          </a:p>
          <a:p>
            <a:pPr eaLnBrk="1" hangingPunct="1">
              <a:spcBef>
                <a:spcPct val="60000"/>
              </a:spcBef>
            </a:pPr>
            <a:r>
              <a:rPr lang="sv-SE" sz="2000" dirty="0"/>
              <a:t>Ge smärtstillande (</a:t>
            </a:r>
            <a:r>
              <a:rPr lang="sv-SE" sz="2000" dirty="0" err="1"/>
              <a:t>paracetamol</a:t>
            </a:r>
            <a:r>
              <a:rPr lang="sv-SE" sz="2000" dirty="0"/>
              <a:t> eller ibuprofen) </a:t>
            </a:r>
          </a:p>
          <a:p>
            <a:pPr eaLnBrk="1" hangingPunct="1">
              <a:spcBef>
                <a:spcPct val="60000"/>
              </a:spcBef>
            </a:pPr>
            <a:r>
              <a:rPr lang="sv-SE" sz="2000" dirty="0"/>
              <a:t>Ring husläkarmottagningen på morgonen</a:t>
            </a:r>
          </a:p>
          <a:p>
            <a:pPr eaLnBrk="1" hangingPunct="1">
              <a:spcBef>
                <a:spcPct val="60000"/>
              </a:spcBef>
            </a:pPr>
            <a:r>
              <a:rPr lang="sv-SE" sz="2000" dirty="0"/>
              <a:t>Vid fler frågor kan man ringa 1177 för rådgivning</a:t>
            </a:r>
          </a:p>
          <a:p>
            <a:pPr eaLnBrk="1" hangingPunct="1">
              <a:spcBef>
                <a:spcPct val="60000"/>
              </a:spcBef>
            </a:pPr>
            <a:endParaRPr lang="sv-SE" sz="2215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2" name="Bildobjekt 1" descr="Skärmurklip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365" y="2290581"/>
            <a:ext cx="2569245" cy="159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488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7" t="18194" r="15431" b="23681"/>
          <a:stretch/>
        </p:blipFill>
        <p:spPr>
          <a:xfrm>
            <a:off x="6677637" y="1970083"/>
            <a:ext cx="2242526" cy="2209186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19779" y="1307009"/>
            <a:ext cx="7700962" cy="498374"/>
          </a:xfrm>
        </p:spPr>
        <p:txBody>
          <a:bodyPr/>
          <a:lstStyle/>
          <a:p>
            <a:pPr algn="ctr"/>
            <a:r>
              <a:rPr lang="sv-SE" sz="2800" b="1" dirty="0">
                <a:solidFill>
                  <a:srgbClr val="FF0590"/>
                </a:solidFill>
              </a:rPr>
              <a:t>Öroninflammation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6227" y="1996207"/>
            <a:ext cx="5873238" cy="210035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60000"/>
              </a:spcBef>
              <a:spcAft>
                <a:spcPts val="0"/>
              </a:spcAft>
            </a:pPr>
            <a:r>
              <a:rPr lang="sv-SE" sz="2000" dirty="0"/>
              <a:t>Komplikationer är mycket ovanliga</a:t>
            </a:r>
          </a:p>
          <a:p>
            <a:pPr>
              <a:lnSpc>
                <a:spcPct val="100000"/>
              </a:lnSpc>
              <a:spcBef>
                <a:spcPct val="60000"/>
              </a:spcBef>
              <a:spcAft>
                <a:spcPts val="0"/>
              </a:spcAft>
            </a:pPr>
            <a:r>
              <a:rPr lang="sv-SE" sz="2000" dirty="0"/>
              <a:t>De flesta barn mellan 1-12 år har ingen nytta av antibiotika mot öroninflammation, men man bör ändå söka sjukvård dagtid för en bedömning.</a:t>
            </a:r>
          </a:p>
          <a:p>
            <a:pPr>
              <a:lnSpc>
                <a:spcPct val="100000"/>
              </a:lnSpc>
              <a:spcBef>
                <a:spcPct val="60000"/>
              </a:spcBef>
              <a:spcAft>
                <a:spcPts val="0"/>
              </a:spcAft>
            </a:pPr>
            <a:r>
              <a:rPr lang="sv-SE" sz="2000" dirty="0"/>
              <a:t>Antibiotika förkortar inte sjukdomstiden och lindrar inte heller symtom.</a:t>
            </a:r>
          </a:p>
          <a:p>
            <a:pPr>
              <a:lnSpc>
                <a:spcPct val="80000"/>
              </a:lnSpc>
              <a:spcBef>
                <a:spcPct val="60000"/>
              </a:spcBef>
              <a:buFontTx/>
              <a:buNone/>
            </a:pPr>
            <a:endParaRPr lang="sv-SE" sz="2000" dirty="0"/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326227" y="4639022"/>
            <a:ext cx="6116518" cy="204434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sv-SE" sz="1600" b="1" dirty="0">
                <a:solidFill>
                  <a:srgbClr val="FF0590"/>
                </a:solidFill>
              </a:rPr>
              <a:t>Sök sjukvård akut vid: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400" dirty="0"/>
              <a:t>mycket slött barn eller svårigheter att få kontakt med barnet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400" dirty="0"/>
              <a:t>svårigheter att hålla balansen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400" dirty="0"/>
              <a:t>svullnad/rodnad bakom örat och att örat står ut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400" dirty="0"/>
              <a:t>upprepade kräkningar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400" dirty="0"/>
              <a:t>feber över 38°hos barn under 3 månader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sv-SE" alt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7277460" y="4192681"/>
            <a:ext cx="17179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900" dirty="0"/>
              <a:t>Foto: </a:t>
            </a:r>
            <a:r>
              <a:rPr lang="sv-SE" sz="900" dirty="0" err="1"/>
              <a:t>Veronaa</a:t>
            </a:r>
            <a:endParaRPr lang="sv-SE" sz="900" dirty="0"/>
          </a:p>
        </p:txBody>
      </p:sp>
    </p:spTree>
    <p:extLst>
      <p:ext uri="{BB962C8B-B14F-4D97-AF65-F5344CB8AC3E}">
        <p14:creationId xmlns:p14="http://schemas.microsoft.com/office/powerpoint/2010/main" val="425212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9" t="5654" r="5660" b="10616"/>
          <a:stretch/>
        </p:blipFill>
        <p:spPr>
          <a:xfrm>
            <a:off x="-69669" y="957943"/>
            <a:ext cx="9213669" cy="5900057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 bwMode="auto">
          <a:xfrm>
            <a:off x="964733" y="2038525"/>
            <a:ext cx="6820730" cy="3908023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AEE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Geneva" pitchFamily="1" charset="-128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26242" y="970588"/>
            <a:ext cx="7700962" cy="836613"/>
          </a:xfrm>
        </p:spPr>
        <p:txBody>
          <a:bodyPr/>
          <a:lstStyle/>
          <a:p>
            <a:pPr algn="ctr" eaLnBrk="1" hangingPunct="1"/>
            <a:r>
              <a:rPr lang="sv-SE" sz="2800" b="1" dirty="0">
                <a:solidFill>
                  <a:schemeClr val="bg1"/>
                </a:solidFill>
              </a:rPr>
              <a:t>Åter till förskolan?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2491" y="2191178"/>
            <a:ext cx="6507400" cy="4213668"/>
          </a:xfrm>
        </p:spPr>
        <p:txBody>
          <a:bodyPr/>
          <a:lstStyle/>
          <a:p>
            <a:pPr eaLnBrk="1" hangingPunct="1">
              <a:spcBef>
                <a:spcPct val="80000"/>
              </a:spcBef>
            </a:pPr>
            <a:r>
              <a:rPr lang="sv-SE" sz="2000" dirty="0"/>
              <a:t>Barnets </a:t>
            </a:r>
            <a:r>
              <a:rPr lang="sv-SE" sz="2000" b="1" dirty="0">
                <a:solidFill>
                  <a:srgbClr val="FF056D"/>
                </a:solidFill>
              </a:rPr>
              <a:t>allmäntillstånd</a:t>
            </a:r>
            <a:r>
              <a:rPr lang="sv-SE" sz="2000" dirty="0"/>
              <a:t> avgör när barnet kan </a:t>
            </a:r>
            <a:br>
              <a:rPr lang="sv-SE" sz="2000" dirty="0"/>
            </a:br>
            <a:r>
              <a:rPr lang="sv-SE" sz="2000" dirty="0"/>
              <a:t>återgå till förskolan</a:t>
            </a:r>
          </a:p>
          <a:p>
            <a:pPr eaLnBrk="1" hangingPunct="1">
              <a:spcBef>
                <a:spcPct val="80000"/>
              </a:spcBef>
            </a:pPr>
            <a:r>
              <a:rPr lang="sv-SE" sz="2000" dirty="0"/>
              <a:t>En dag på förskolan är som en dag på jobbet </a:t>
            </a:r>
            <a:br>
              <a:rPr lang="sv-SE" sz="2000" dirty="0"/>
            </a:br>
            <a:r>
              <a:rPr lang="sv-SE" sz="2000" dirty="0"/>
              <a:t>– är man hängig och sjuk så orkar man inte</a:t>
            </a:r>
          </a:p>
          <a:p>
            <a:pPr eaLnBrk="1" hangingPunct="1">
              <a:spcBef>
                <a:spcPct val="80000"/>
              </a:spcBef>
            </a:pPr>
            <a:r>
              <a:rPr lang="sv-SE" sz="2000" dirty="0"/>
              <a:t>Bra regel</a:t>
            </a:r>
            <a:r>
              <a:rPr lang="sv-SE" sz="2000" b="1" dirty="0"/>
              <a:t> </a:t>
            </a:r>
            <a:r>
              <a:rPr lang="sv-SE" sz="2000" dirty="0"/>
              <a:t>– </a:t>
            </a:r>
            <a:r>
              <a:rPr lang="sv-SE" sz="2000" b="1" dirty="0">
                <a:solidFill>
                  <a:srgbClr val="FF056D"/>
                </a:solidFill>
              </a:rPr>
              <a:t>en frisk dag hemma</a:t>
            </a:r>
          </a:p>
          <a:p>
            <a:pPr eaLnBrk="1" hangingPunct="1">
              <a:spcBef>
                <a:spcPct val="80000"/>
              </a:spcBef>
            </a:pPr>
            <a:r>
              <a:rPr lang="sv-SE" sz="2000" dirty="0"/>
              <a:t>För en lugn start - det går att ta ut halva </a:t>
            </a:r>
            <a:br>
              <a:rPr lang="sv-SE" sz="2000" dirty="0"/>
            </a:br>
            <a:r>
              <a:rPr lang="sv-SE" sz="2000" dirty="0"/>
              <a:t>dagar för vård av barn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77787" y="6183682"/>
            <a:ext cx="14870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/>
              <a:t>Foto: </a:t>
            </a:r>
            <a:r>
              <a:rPr lang="sv-SE" sz="900" dirty="0" err="1"/>
              <a:t>FatCamera</a:t>
            </a:r>
            <a:endParaRPr lang="sv-SE" sz="900" dirty="0"/>
          </a:p>
        </p:txBody>
      </p:sp>
      <p:pic>
        <p:nvPicPr>
          <p:cNvPr id="7" name="Bildobjekt 6" descr="Stramasthlm_logga_gra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382" y="6085643"/>
            <a:ext cx="1661874" cy="613370"/>
          </a:xfrm>
          <a:prstGeom prst="rect">
            <a:avLst/>
          </a:prstGeom>
        </p:spPr>
      </p:pic>
      <p:cxnSp>
        <p:nvCxnSpPr>
          <p:cNvPr id="8" name="Rak 4"/>
          <p:cNvCxnSpPr/>
          <p:nvPr/>
        </p:nvCxnSpPr>
        <p:spPr bwMode="auto">
          <a:xfrm>
            <a:off x="333223" y="6424182"/>
            <a:ext cx="6474017" cy="0"/>
          </a:xfrm>
          <a:prstGeom prst="line">
            <a:avLst/>
          </a:prstGeom>
          <a:noFill/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AEE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47812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7840" y="1140818"/>
            <a:ext cx="7700962" cy="662079"/>
          </a:xfrm>
        </p:spPr>
        <p:txBody>
          <a:bodyPr/>
          <a:lstStyle/>
          <a:p>
            <a:pPr algn="ctr"/>
            <a:r>
              <a:rPr lang="sv-SE" sz="2800" b="1" dirty="0">
                <a:solidFill>
                  <a:srgbClr val="FF0590"/>
                </a:solidFill>
              </a:rPr>
              <a:t>Förr och nu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19138" y="2454275"/>
            <a:ext cx="6630896" cy="3937000"/>
          </a:xfrm>
        </p:spPr>
        <p:txBody>
          <a:bodyPr/>
          <a:lstStyle/>
          <a:p>
            <a:pPr marL="0" indent="0">
              <a:buNone/>
            </a:pPr>
            <a:r>
              <a:rPr lang="sv-SE" sz="2400" b="1" dirty="0">
                <a:solidFill>
                  <a:srgbClr val="FF056D"/>
                </a:solidFill>
              </a:rPr>
              <a:t>Förr</a:t>
            </a:r>
            <a:r>
              <a:rPr lang="sv-SE" dirty="0"/>
              <a:t> fick många barn och vuxna antibiotika för vanliga luftvägsinfektioner.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sz="2400" b="1" dirty="0">
                <a:solidFill>
                  <a:srgbClr val="FF056D"/>
                </a:solidFill>
              </a:rPr>
              <a:t>Nu</a:t>
            </a:r>
            <a:r>
              <a:rPr lang="sv-SE" dirty="0">
                <a:solidFill>
                  <a:srgbClr val="FF0590"/>
                </a:solidFill>
              </a:rPr>
              <a:t> </a:t>
            </a:r>
            <a:r>
              <a:rPr lang="sv-SE" dirty="0"/>
              <a:t>vet vi att kroppen själv kan läka ut de flesta infektionerna utan antibiotika.</a:t>
            </a:r>
          </a:p>
          <a:p>
            <a:pPr marL="0" indent="0">
              <a:buNone/>
            </a:pPr>
            <a:endParaRPr lang="sv-SE" dirty="0"/>
          </a:p>
          <a:p>
            <a:pPr marL="0" indent="0" algn="ctr">
              <a:buNone/>
            </a:pPr>
            <a:endParaRPr lang="sv-SE" dirty="0">
              <a:solidFill>
                <a:srgbClr val="FF0590"/>
              </a:solidFill>
            </a:endParaRP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91444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8987" y="2215892"/>
            <a:ext cx="7903196" cy="4177811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2400"/>
              </a:spcBef>
            </a:pPr>
            <a:r>
              <a:rPr lang="sv-SE" sz="2100" dirty="0"/>
              <a:t>Många bakterier</a:t>
            </a:r>
            <a:r>
              <a:rPr lang="sv-SE" sz="2100" b="1" dirty="0"/>
              <a:t> </a:t>
            </a:r>
            <a:r>
              <a:rPr lang="sv-SE" sz="2100" dirty="0"/>
              <a:t>finns i eller utanpå vår kropp utan att göra oss sjuka, </a:t>
            </a:r>
            <a:r>
              <a:rPr lang="sv-SE" sz="2100" dirty="0">
                <a:solidFill>
                  <a:srgbClr val="FF056D"/>
                </a:solidFill>
              </a:rPr>
              <a:t>normalfloran eller vårt inre apotek!</a:t>
            </a:r>
          </a:p>
          <a:p>
            <a:pPr>
              <a:lnSpc>
                <a:spcPct val="150000"/>
              </a:lnSpc>
              <a:spcBef>
                <a:spcPts val="2400"/>
              </a:spcBef>
            </a:pPr>
            <a:r>
              <a:rPr lang="sv-SE" sz="2100" dirty="0"/>
              <a:t>Detta </a:t>
            </a:r>
            <a:r>
              <a:rPr lang="sv-SE" sz="2100" dirty="0">
                <a:solidFill>
                  <a:srgbClr val="FF056D"/>
                </a:solidFill>
              </a:rPr>
              <a:t>inre apotek</a:t>
            </a:r>
            <a:r>
              <a:rPr lang="sv-SE" sz="2100" dirty="0"/>
              <a:t> har vi stor glädje av. Det skyddar oss mot de bakterier som kan ge infektioner.</a:t>
            </a:r>
          </a:p>
          <a:p>
            <a:pPr>
              <a:lnSpc>
                <a:spcPct val="150000"/>
              </a:lnSpc>
              <a:spcBef>
                <a:spcPts val="2400"/>
              </a:spcBef>
            </a:pPr>
            <a:r>
              <a:rPr lang="sv-SE" sz="2100" dirty="0"/>
              <a:t>Vid vissa bakterieinfektioner behövs antibiotika</a:t>
            </a:r>
          </a:p>
          <a:p>
            <a:pPr>
              <a:lnSpc>
                <a:spcPct val="150000"/>
              </a:lnSpc>
              <a:spcBef>
                <a:spcPts val="2400"/>
              </a:spcBef>
            </a:pPr>
            <a:r>
              <a:rPr lang="sv-SE" sz="2100" dirty="0"/>
              <a:t>Andra bakterieinfektioner läker ut av sig själva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0646" y="1262746"/>
            <a:ext cx="7700962" cy="538281"/>
          </a:xfrm>
        </p:spPr>
        <p:txBody>
          <a:bodyPr/>
          <a:lstStyle/>
          <a:p>
            <a:pPr algn="ctr" eaLnBrk="1" hangingPunct="1"/>
            <a:r>
              <a:rPr lang="sv-SE" sz="2800" b="1" dirty="0">
                <a:solidFill>
                  <a:srgbClr val="FF0590"/>
                </a:solidFill>
              </a:rPr>
              <a:t>Nyttiga bakterier!</a:t>
            </a:r>
            <a:endParaRPr lang="sv-SE" sz="2800" b="1" i="1" dirty="0">
              <a:solidFill>
                <a:srgbClr val="7030A0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91030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255" y="2310705"/>
            <a:ext cx="2565136" cy="1865308"/>
          </a:xfrm>
          <a:prstGeom prst="rect">
            <a:avLst/>
          </a:prstGeo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502084" y="1180056"/>
            <a:ext cx="6144040" cy="1548881"/>
          </a:xfrm>
        </p:spPr>
        <p:txBody>
          <a:bodyPr/>
          <a:lstStyle/>
          <a:p>
            <a:pPr algn="ctr"/>
            <a:r>
              <a:rPr lang="sv-SE" sz="2800" b="1" dirty="0">
                <a:solidFill>
                  <a:srgbClr val="FF0590"/>
                </a:solidFill>
              </a:rPr>
              <a:t>Antibiotika</a:t>
            </a:r>
            <a:br>
              <a:rPr lang="sv-SE" sz="2800" b="1" dirty="0">
                <a:solidFill>
                  <a:srgbClr val="FF0590"/>
                </a:solidFill>
              </a:rPr>
            </a:br>
            <a:r>
              <a:rPr lang="sv-SE" sz="2000" b="1" dirty="0">
                <a:solidFill>
                  <a:srgbClr val="FF0590"/>
                </a:solidFill>
              </a:rPr>
              <a:t> - fantastiska läkemedel men bara när   </a:t>
            </a:r>
            <a:br>
              <a:rPr lang="sv-SE" sz="2000" b="1" dirty="0">
                <a:solidFill>
                  <a:srgbClr val="FF0590"/>
                </a:solidFill>
              </a:rPr>
            </a:br>
            <a:r>
              <a:rPr lang="sv-SE" sz="2000" b="1" dirty="0">
                <a:solidFill>
                  <a:srgbClr val="FF0590"/>
                </a:solidFill>
              </a:rPr>
              <a:t> det verkligen behövs</a:t>
            </a:r>
            <a:br>
              <a:rPr lang="sv-SE" sz="2000" b="1" dirty="0">
                <a:solidFill>
                  <a:srgbClr val="FF0590"/>
                </a:solidFill>
              </a:rPr>
            </a:br>
            <a:endParaRPr lang="sv-SE" sz="2000" dirty="0">
              <a:solidFill>
                <a:srgbClr val="FF0590"/>
              </a:solidFill>
            </a:endParaRP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957" y="4108805"/>
            <a:ext cx="2314463" cy="1675925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7437910" y="3633370"/>
            <a:ext cx="1438708" cy="23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/>
              <a:t>Foto: </a:t>
            </a:r>
            <a:r>
              <a:rPr lang="sv-SE" sz="800" dirty="0" err="1"/>
              <a:t>Catenarymedia</a:t>
            </a:r>
            <a:endParaRPr lang="sv-SE" sz="800" dirty="0"/>
          </a:p>
        </p:txBody>
      </p:sp>
      <p:sp>
        <p:nvSpPr>
          <p:cNvPr id="9" name="textruta 8"/>
          <p:cNvSpPr txBox="1"/>
          <p:nvPr/>
        </p:nvSpPr>
        <p:spPr>
          <a:xfrm>
            <a:off x="7559038" y="5482335"/>
            <a:ext cx="1438708" cy="23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/>
              <a:t>Foto: </a:t>
            </a:r>
            <a:r>
              <a:rPr lang="sv-SE" sz="800" dirty="0" err="1"/>
              <a:t>Studiocasper</a:t>
            </a:r>
            <a:endParaRPr lang="sv-SE" sz="80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387532" y="2842146"/>
            <a:ext cx="6280173" cy="3044848"/>
          </a:xfrm>
        </p:spPr>
        <p:txBody>
          <a:bodyPr/>
          <a:lstStyle/>
          <a:p>
            <a:r>
              <a:rPr lang="sv-SE" sz="2000" dirty="0"/>
              <a:t>Antibiotika dödar</a:t>
            </a:r>
            <a:r>
              <a:rPr lang="sv-SE" sz="2000" dirty="0">
                <a:solidFill>
                  <a:srgbClr val="7030A0"/>
                </a:solidFill>
              </a:rPr>
              <a:t> </a:t>
            </a:r>
            <a:r>
              <a:rPr lang="sv-SE" sz="2000" dirty="0"/>
              <a:t>bakterier</a:t>
            </a:r>
          </a:p>
          <a:p>
            <a:r>
              <a:rPr lang="sv-SE" sz="2000" dirty="0"/>
              <a:t>Antibiotika används när det räddar liv och minskar komplikationer</a:t>
            </a:r>
          </a:p>
          <a:p>
            <a:r>
              <a:rPr lang="sv-SE" sz="2000" dirty="0"/>
              <a:t>Men vårt inre apotek störs av antibiotika</a:t>
            </a:r>
          </a:p>
          <a:p>
            <a:r>
              <a:rPr lang="sv-SE" sz="2000" dirty="0"/>
              <a:t>Kroppen kan därför bli mer mottaglig för andra infektioner efter antibiotikabehandling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69249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774" y="968769"/>
            <a:ext cx="7700962" cy="836613"/>
          </a:xfrm>
        </p:spPr>
        <p:txBody>
          <a:bodyPr/>
          <a:lstStyle/>
          <a:p>
            <a:pPr algn="ctr" eaLnBrk="1" hangingPunct="1"/>
            <a:r>
              <a:rPr lang="sv-SE" sz="2800" b="1" dirty="0">
                <a:solidFill>
                  <a:srgbClr val="FF0590"/>
                </a:solidFill>
              </a:rPr>
              <a:t>När ska antibiotika användas?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492" y="2206687"/>
            <a:ext cx="7700962" cy="3937000"/>
          </a:xfrm>
        </p:spPr>
        <p:txBody>
          <a:bodyPr/>
          <a:lstStyle/>
          <a:p>
            <a:pPr eaLnBrk="1" hangingPunct="1">
              <a:spcBef>
                <a:spcPct val="70000"/>
              </a:spcBef>
            </a:pPr>
            <a:r>
              <a:rPr lang="sv-SE" sz="2000" dirty="0"/>
              <a:t>Antibiotika ska användas när det verkligen gör nytta</a:t>
            </a:r>
          </a:p>
          <a:p>
            <a:pPr>
              <a:spcBef>
                <a:spcPct val="70000"/>
              </a:spcBef>
            </a:pPr>
            <a:r>
              <a:rPr lang="sv-SE" sz="2000" dirty="0"/>
              <a:t>Det ska ges med omsorg och eftertanke eftersom det finns både för- och nackdelar </a:t>
            </a:r>
          </a:p>
          <a:p>
            <a:pPr>
              <a:spcBef>
                <a:spcPct val="70000"/>
              </a:spcBef>
            </a:pPr>
            <a:r>
              <a:rPr lang="sv-SE" sz="2000" dirty="0"/>
              <a:t>Antibiotika kan rädda liv</a:t>
            </a:r>
          </a:p>
          <a:p>
            <a:pPr eaLnBrk="1" hangingPunct="1">
              <a:spcBef>
                <a:spcPct val="70000"/>
              </a:spcBef>
            </a:pPr>
            <a:r>
              <a:rPr lang="sv-SE" sz="2000" dirty="0"/>
              <a:t>När barnet behöver antibiotika är det viktigt att följa föreskriften som läkaren gett</a:t>
            </a:r>
          </a:p>
          <a:p>
            <a:pPr eaLnBrk="1" hangingPunct="1">
              <a:spcBef>
                <a:spcPct val="70000"/>
              </a:spcBef>
            </a:pPr>
            <a:endParaRPr lang="sv-SE" sz="1800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5693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19843" y="1156567"/>
            <a:ext cx="7700962" cy="836613"/>
          </a:xfrm>
        </p:spPr>
        <p:txBody>
          <a:bodyPr/>
          <a:lstStyle/>
          <a:p>
            <a:pPr algn="ctr"/>
            <a:r>
              <a:rPr lang="sv-SE" sz="2800" b="1" dirty="0">
                <a:solidFill>
                  <a:srgbClr val="FF0590"/>
                </a:solidFill>
              </a:rPr>
              <a:t>När behöver man kontakta sjukvården akut?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047" y="2215414"/>
            <a:ext cx="7881758" cy="270492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sz="2000" dirty="0"/>
              <a:t>Om barnet har andningsbesvär</a:t>
            </a:r>
          </a:p>
          <a:p>
            <a:pPr>
              <a:lnSpc>
                <a:spcPct val="100000"/>
              </a:lnSpc>
            </a:pPr>
            <a:r>
              <a:rPr lang="sv-SE" sz="2000" dirty="0"/>
              <a:t>Om barnet har mycket hög feber</a:t>
            </a:r>
          </a:p>
          <a:p>
            <a:pPr>
              <a:lnSpc>
                <a:spcPct val="100000"/>
              </a:lnSpc>
            </a:pPr>
            <a:r>
              <a:rPr lang="sv-SE" sz="2000" dirty="0"/>
              <a:t>Om man har svårt att få kontakt med barnet</a:t>
            </a:r>
          </a:p>
          <a:p>
            <a:pPr>
              <a:lnSpc>
                <a:spcPct val="100000"/>
              </a:lnSpc>
            </a:pPr>
            <a:r>
              <a:rPr lang="sv-SE" sz="2000" dirty="0"/>
              <a:t>Om barnet trots febernedsättande inte dricker eller kissar</a:t>
            </a:r>
          </a:p>
          <a:p>
            <a:pPr>
              <a:lnSpc>
                <a:spcPct val="100000"/>
              </a:lnSpc>
            </a:pPr>
            <a:r>
              <a:rPr lang="sv-SE" sz="2000" dirty="0"/>
              <a:t>Vid hög feber utan andra symtom i mer än 4-5 dagar</a:t>
            </a:r>
          </a:p>
          <a:p>
            <a:pPr>
              <a:lnSpc>
                <a:spcPct val="100000"/>
              </a:lnSpc>
            </a:pPr>
            <a:r>
              <a:rPr lang="sv-SE" sz="2000" dirty="0"/>
              <a:t>Barn under 3 månader med feber över 38,0°</a:t>
            </a:r>
          </a:p>
          <a:p>
            <a:pPr>
              <a:lnSpc>
                <a:spcPct val="100000"/>
              </a:lnSpc>
            </a:pPr>
            <a:endParaRPr lang="sv-SE" sz="2000" b="1" dirty="0">
              <a:solidFill>
                <a:srgbClr val="FF056D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7" t="5154" r="14895" b="7712"/>
          <a:stretch/>
        </p:blipFill>
        <p:spPr>
          <a:xfrm>
            <a:off x="539047" y="4772296"/>
            <a:ext cx="1867909" cy="1416965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212473" y="6428756"/>
            <a:ext cx="20483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/>
              <a:t>Foto: </a:t>
            </a:r>
            <a:r>
              <a:rPr lang="sv-SE" sz="900" dirty="0" err="1"/>
              <a:t>BongkarnThayakij</a:t>
            </a:r>
            <a:endParaRPr lang="sv-SE" sz="900" dirty="0"/>
          </a:p>
        </p:txBody>
      </p:sp>
      <p:sp>
        <p:nvSpPr>
          <p:cNvPr id="3" name="Rektangel 2"/>
          <p:cNvSpPr/>
          <p:nvPr/>
        </p:nvSpPr>
        <p:spPr>
          <a:xfrm>
            <a:off x="2528163" y="4999073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FontTx/>
              <a:buNone/>
            </a:pPr>
            <a:r>
              <a:rPr lang="sv-SE" sz="2000" b="1" dirty="0">
                <a:solidFill>
                  <a:srgbClr val="FF056D"/>
                </a:solidFill>
              </a:rPr>
              <a:t>Ring 1177 eller din husläkarmottagning </a:t>
            </a:r>
            <a:br>
              <a:rPr lang="sv-SE" sz="2000" b="1" dirty="0">
                <a:solidFill>
                  <a:srgbClr val="FF056D"/>
                </a:solidFill>
              </a:rPr>
            </a:br>
            <a:r>
              <a:rPr lang="sv-SE" sz="2000" b="1" dirty="0">
                <a:solidFill>
                  <a:srgbClr val="FF056D"/>
                </a:solidFill>
              </a:rPr>
              <a:t>om du är osäker</a:t>
            </a:r>
          </a:p>
        </p:txBody>
      </p:sp>
    </p:spTree>
    <p:extLst>
      <p:ext uri="{BB962C8B-B14F-4D97-AF65-F5344CB8AC3E}">
        <p14:creationId xmlns:p14="http://schemas.microsoft.com/office/powerpoint/2010/main" val="3696968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1652" y="2786792"/>
            <a:ext cx="7888956" cy="3909393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None/>
            </a:pPr>
            <a:r>
              <a:rPr lang="sv-SE" sz="2000" dirty="0">
                <a:solidFill>
                  <a:srgbClr val="FF0590"/>
                </a:solidFill>
              </a:rPr>
              <a:t>  </a:t>
            </a:r>
            <a:endParaRPr lang="sv-SE" sz="2000" dirty="0">
              <a:solidFill>
                <a:srgbClr val="FF056D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sv-SE" sz="2000" dirty="0">
              <a:solidFill>
                <a:srgbClr val="FF056D"/>
              </a:solidFill>
            </a:endParaRPr>
          </a:p>
          <a:p>
            <a:pPr>
              <a:spcBef>
                <a:spcPct val="50000"/>
              </a:spcBef>
              <a:buNone/>
            </a:pPr>
            <a:endParaRPr lang="sv-SE" sz="2000" dirty="0">
              <a:solidFill>
                <a:srgbClr val="FF056D"/>
              </a:solidFill>
            </a:endParaRPr>
          </a:p>
          <a:p>
            <a:pPr>
              <a:spcBef>
                <a:spcPct val="50000"/>
              </a:spcBef>
              <a:buNone/>
            </a:pPr>
            <a:endParaRPr lang="sv-SE" sz="2000" dirty="0">
              <a:solidFill>
                <a:srgbClr val="FF056D"/>
              </a:solidFill>
            </a:endParaRPr>
          </a:p>
          <a:p>
            <a:pPr>
              <a:spcBef>
                <a:spcPct val="50000"/>
              </a:spcBef>
              <a:buNone/>
            </a:pPr>
            <a:endParaRPr lang="sv-SE" sz="2000" dirty="0">
              <a:solidFill>
                <a:srgbClr val="FF056D"/>
              </a:solidFill>
            </a:endParaRPr>
          </a:p>
          <a:p>
            <a:pPr>
              <a:spcBef>
                <a:spcPct val="50000"/>
              </a:spcBef>
              <a:buNone/>
            </a:pPr>
            <a:endParaRPr lang="sv-SE" sz="2000" dirty="0">
              <a:solidFill>
                <a:srgbClr val="FF056D"/>
              </a:solidFill>
            </a:endParaRPr>
          </a:p>
          <a:p>
            <a:pPr>
              <a:spcBef>
                <a:spcPct val="50000"/>
              </a:spcBef>
              <a:buNone/>
            </a:pPr>
            <a:r>
              <a:rPr lang="sv-SE" sz="2000" dirty="0">
                <a:solidFill>
                  <a:srgbClr val="FF056D"/>
                </a:solidFill>
              </a:rPr>
              <a:t>Läs på webben 1177.se eller ring 1177 för rådgivning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sv-SE" dirty="0"/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821652" y="1061435"/>
            <a:ext cx="7499350" cy="1055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v-SE" sz="2800" b="1" dirty="0">
                <a:solidFill>
                  <a:srgbClr val="FF0590"/>
                </a:solidFill>
              </a:rPr>
              <a:t>Läs mer – goda råd 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3" name="Bildobjekt 2" descr="Skärmurklip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001" y="2069678"/>
            <a:ext cx="2672822" cy="3170596"/>
          </a:xfrm>
          <a:prstGeom prst="rect">
            <a:avLst/>
          </a:prstGeom>
        </p:spPr>
      </p:pic>
      <p:pic>
        <p:nvPicPr>
          <p:cNvPr id="4" name="Bildobjekt 3" descr="Skärmurklip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32" y="2279074"/>
            <a:ext cx="2415252" cy="2751804"/>
          </a:xfrm>
          <a:prstGeom prst="rect">
            <a:avLst/>
          </a:prstGeom>
        </p:spPr>
      </p:pic>
      <p:pic>
        <p:nvPicPr>
          <p:cNvPr id="5" name="Bildobjekt 4" descr="Skärmurklipp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926" y="2238942"/>
            <a:ext cx="2507269" cy="285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16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506914" y="5530132"/>
            <a:ext cx="7700962" cy="705395"/>
          </a:xfrm>
        </p:spPr>
        <p:txBody>
          <a:bodyPr/>
          <a:lstStyle/>
          <a:p>
            <a:pPr marL="0" indent="0">
              <a:buNone/>
            </a:pPr>
            <a:r>
              <a:rPr lang="sv-SE" sz="1200" b="1" dirty="0"/>
              <a:t>Efter en originalidé april 2009 av:</a:t>
            </a:r>
            <a:br>
              <a:rPr lang="sv-SE" sz="1200" dirty="0"/>
            </a:br>
            <a:r>
              <a:rPr lang="sv-SE" sz="1200" dirty="0"/>
              <a:t>Birgitta Jönsson Smittskyddssjuksköterska, Halland</a:t>
            </a:r>
            <a:br>
              <a:rPr lang="sv-SE" sz="1200" dirty="0"/>
            </a:br>
            <a:r>
              <a:rPr lang="sv-SE" sz="1200" dirty="0"/>
              <a:t>Lisa </a:t>
            </a:r>
            <a:r>
              <a:rPr lang="sv-SE" sz="1200" dirty="0" err="1"/>
              <a:t>Erntsson</a:t>
            </a:r>
            <a:r>
              <a:rPr lang="sv-SE" sz="1200" dirty="0"/>
              <a:t>, barnsjuksköterska BVC, Halland</a:t>
            </a:r>
          </a:p>
          <a:p>
            <a:pPr marL="0" indent="0">
              <a:buNone/>
            </a:pPr>
            <a:br>
              <a:rPr lang="sv-SE" sz="1600" dirty="0"/>
            </a:br>
            <a:endParaRPr lang="sv-SE" sz="1600" dirty="0"/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textruta 4"/>
          <p:cNvSpPr txBox="1"/>
          <p:nvPr/>
        </p:nvSpPr>
        <p:spPr>
          <a:xfrm>
            <a:off x="1011443" y="1113538"/>
            <a:ext cx="71099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>
                <a:solidFill>
                  <a:srgbClr val="FF0590"/>
                </a:solidFill>
              </a:rPr>
              <a:t>Strama Stockholm i samarbete med Barnhälsovårdsenheten i Region Stockholm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506914" y="2681416"/>
            <a:ext cx="699116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2000" b="1" dirty="0"/>
              <a:t>Källor: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2000" dirty="0"/>
              <a:t>Smitta i förskolan, en kunskapsöversikt (Socialstyrelsen 2008)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2000" dirty="0"/>
              <a:t>Strama.se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2000" dirty="0"/>
              <a:t>Behandlingsrekommendationer vid vanliga infektioner i primärvården (Folkhälsomyndigheten, Läkemedelsverket 2014)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75402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0859"/>
            <a:ext cx="9144000" cy="6102312"/>
          </a:xfrm>
          <a:prstGeom prst="rect">
            <a:avLst/>
          </a:prstGeom>
        </p:spPr>
      </p:pic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745261" y="966283"/>
            <a:ext cx="7700962" cy="836613"/>
          </a:xfrm>
        </p:spPr>
        <p:txBody>
          <a:bodyPr/>
          <a:lstStyle/>
          <a:p>
            <a:pPr algn="ctr"/>
            <a:r>
              <a:rPr lang="sv-SE" sz="2800" b="1" dirty="0">
                <a:solidFill>
                  <a:srgbClr val="FF0590"/>
                </a:solidFill>
              </a:rPr>
              <a:t>Vanliga infektioner hos barn</a:t>
            </a:r>
          </a:p>
        </p:txBody>
      </p:sp>
      <p:sp>
        <p:nvSpPr>
          <p:cNvPr id="10243" name="AutoShape 8"/>
          <p:cNvSpPr>
            <a:spLocks noChangeArrowheads="1"/>
          </p:cNvSpPr>
          <p:nvPr/>
        </p:nvSpPr>
        <p:spPr bwMode="auto">
          <a:xfrm flipH="1">
            <a:off x="5782437" y="2215915"/>
            <a:ext cx="3059559" cy="1615694"/>
          </a:xfrm>
          <a:prstGeom prst="wedgeEllipseCallout">
            <a:avLst>
              <a:gd name="adj1" fmla="val 48972"/>
              <a:gd name="adj2" fmla="val 43708"/>
            </a:avLst>
          </a:prstGeom>
          <a:solidFill>
            <a:schemeClr val="lt1">
              <a:alpha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br>
              <a:rPr lang="sv-SE" sz="800" dirty="0"/>
            </a:br>
            <a:r>
              <a:rPr lang="sv-SE" sz="2400" dirty="0"/>
              <a:t>Mitt barn är jämt sjukt!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122582" y="6137718"/>
            <a:ext cx="17456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solidFill>
                  <a:schemeClr val="bg1"/>
                </a:solidFill>
              </a:rPr>
              <a:t>Foto: </a:t>
            </a:r>
            <a:r>
              <a:rPr lang="sv-SE" sz="1000" dirty="0" err="1">
                <a:solidFill>
                  <a:schemeClr val="bg1"/>
                </a:solidFill>
              </a:rPr>
              <a:t>Peopleimages</a:t>
            </a:r>
            <a:endParaRPr lang="sv-SE" sz="1000" dirty="0">
              <a:solidFill>
                <a:schemeClr val="bg1"/>
              </a:solidFill>
            </a:endParaRPr>
          </a:p>
        </p:txBody>
      </p:sp>
      <p:pic>
        <p:nvPicPr>
          <p:cNvPr id="7" name="Bildobjekt 6" descr="Stramasthlm_logga_gra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382" y="6085643"/>
            <a:ext cx="1661874" cy="613370"/>
          </a:xfrm>
          <a:prstGeom prst="rect">
            <a:avLst/>
          </a:prstGeom>
        </p:spPr>
      </p:pic>
      <p:cxnSp>
        <p:nvCxnSpPr>
          <p:cNvPr id="8" name="Rak 4"/>
          <p:cNvCxnSpPr/>
          <p:nvPr/>
        </p:nvCxnSpPr>
        <p:spPr bwMode="auto">
          <a:xfrm>
            <a:off x="333223" y="6424182"/>
            <a:ext cx="6474017" cy="0"/>
          </a:xfrm>
          <a:prstGeom prst="line">
            <a:avLst/>
          </a:prstGeom>
          <a:noFill/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AEE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99417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26590" y="968374"/>
            <a:ext cx="8078355" cy="836613"/>
          </a:xfrm>
        </p:spPr>
        <p:txBody>
          <a:bodyPr/>
          <a:lstStyle/>
          <a:p>
            <a:pPr algn="ctr" eaLnBrk="1" hangingPunct="1"/>
            <a:r>
              <a:rPr lang="sv-SE" sz="2800" b="1" dirty="0">
                <a:solidFill>
                  <a:srgbClr val="FF0590"/>
                </a:solidFill>
              </a:rPr>
              <a:t>Förkylningar är normalt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0095" y="2402020"/>
            <a:ext cx="3900872" cy="4403725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sv-SE" sz="1800" dirty="0"/>
              <a:t>Förkylningar orsakas av virus. Virus kan inte botas med antibiotika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sv-SE" sz="1800" dirty="0"/>
              <a:t>Vanliga symtom är täppt näsa, rinnande eller gulgrön snuva, hosta och ibland feber 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sv-SE" sz="1800" dirty="0"/>
              <a:t>Förkylningar kan komma 8-12 gånger per år och håller i sig i 1-2 veckor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sv-SE" sz="1800" dirty="0"/>
              <a:t>Kroppen läker oftast själv ut förkylningarna</a:t>
            </a:r>
          </a:p>
          <a:p>
            <a:pPr>
              <a:lnSpc>
                <a:spcPct val="155000"/>
              </a:lnSpc>
            </a:pPr>
            <a:endParaRPr lang="sv-SE" sz="2000" dirty="0"/>
          </a:p>
          <a:p>
            <a:pPr>
              <a:lnSpc>
                <a:spcPct val="155000"/>
              </a:lnSpc>
            </a:pPr>
            <a:endParaRPr lang="sv-SE" sz="2585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"/>
          <a:stretch/>
        </p:blipFill>
        <p:spPr>
          <a:xfrm>
            <a:off x="4572000" y="2410729"/>
            <a:ext cx="4572000" cy="3568119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4476338" y="5990979"/>
            <a:ext cx="18477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900" dirty="0"/>
              <a:t>Foto: </a:t>
            </a:r>
            <a:r>
              <a:rPr lang="sv-SE" sz="900" dirty="0" err="1"/>
              <a:t>Saslistock</a:t>
            </a:r>
            <a:endParaRPr lang="sv-SE" sz="900" dirty="0"/>
          </a:p>
        </p:txBody>
      </p:sp>
    </p:spTree>
    <p:extLst>
      <p:ext uri="{BB962C8B-B14F-4D97-AF65-F5344CB8AC3E}">
        <p14:creationId xmlns:p14="http://schemas.microsoft.com/office/powerpoint/2010/main" val="1427679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3" t="11406" r="1119"/>
          <a:stretch/>
        </p:blipFill>
        <p:spPr>
          <a:xfrm>
            <a:off x="1" y="964732"/>
            <a:ext cx="9143999" cy="5918432"/>
          </a:xfrm>
          <a:prstGeom prst="rect">
            <a:avLst/>
          </a:prstGeom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1558" y="1175656"/>
            <a:ext cx="8229600" cy="628898"/>
          </a:xfrm>
        </p:spPr>
        <p:txBody>
          <a:bodyPr/>
          <a:lstStyle/>
          <a:p>
            <a:pPr algn="ctr"/>
            <a:r>
              <a:rPr lang="sv-SE" sz="2800" b="1" dirty="0">
                <a:solidFill>
                  <a:schemeClr val="bg1"/>
                </a:solidFill>
              </a:rPr>
              <a:t>Ögoninfektion - snuva i ögat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223" y="3816568"/>
            <a:ext cx="5454529" cy="191221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  <a:buFont typeface="Arial" panose="020B0604020202020204" pitchFamily="34" charset="0"/>
              <a:buChar char="•"/>
            </a:pPr>
            <a:r>
              <a:rPr lang="sv-SE" sz="2000" b="1" dirty="0">
                <a:solidFill>
                  <a:schemeClr val="bg1"/>
                </a:solidFill>
              </a:rPr>
              <a:t>Oftast en del av en förkylning</a:t>
            </a:r>
          </a:p>
          <a:p>
            <a:pPr>
              <a:lnSpc>
                <a:spcPct val="90000"/>
              </a:lnSpc>
              <a:spcBef>
                <a:spcPct val="70000"/>
              </a:spcBef>
              <a:buFont typeface="Arial" panose="020B0604020202020204" pitchFamily="34" charset="0"/>
              <a:buChar char="•"/>
            </a:pPr>
            <a:r>
              <a:rPr lang="sv-SE" sz="2000" b="1" dirty="0">
                <a:solidFill>
                  <a:schemeClr val="bg1"/>
                </a:solidFill>
              </a:rPr>
              <a:t>Kletig gul vätska</a:t>
            </a:r>
          </a:p>
          <a:p>
            <a:pPr>
              <a:lnSpc>
                <a:spcPct val="90000"/>
              </a:lnSpc>
              <a:spcBef>
                <a:spcPct val="70000"/>
              </a:spcBef>
              <a:buFont typeface="Arial" panose="020B0604020202020204" pitchFamily="34" charset="0"/>
              <a:buChar char="•"/>
            </a:pPr>
            <a:r>
              <a:rPr lang="sv-SE" sz="2000" b="1" dirty="0">
                <a:solidFill>
                  <a:schemeClr val="bg1"/>
                </a:solidFill>
              </a:rPr>
              <a:t>Röda svullna ögon </a:t>
            </a:r>
          </a:p>
          <a:p>
            <a:pPr>
              <a:lnSpc>
                <a:spcPct val="90000"/>
              </a:lnSpc>
              <a:spcBef>
                <a:spcPct val="70000"/>
              </a:spcBef>
              <a:buFont typeface="Arial" panose="020B0604020202020204" pitchFamily="34" charset="0"/>
              <a:buChar char="•"/>
            </a:pPr>
            <a:r>
              <a:rPr lang="sv-SE" sz="2000" b="1" dirty="0">
                <a:solidFill>
                  <a:schemeClr val="bg1"/>
                </a:solidFill>
              </a:rPr>
              <a:t>Sällan allvarligt </a:t>
            </a:r>
          </a:p>
          <a:p>
            <a:pPr>
              <a:lnSpc>
                <a:spcPct val="90000"/>
              </a:lnSpc>
              <a:spcBef>
                <a:spcPct val="70000"/>
              </a:spcBef>
              <a:buFont typeface="Arial" panose="020B0604020202020204" pitchFamily="34" charset="0"/>
              <a:buChar char="•"/>
            </a:pPr>
            <a:r>
              <a:rPr lang="sv-SE" sz="2000" b="1" dirty="0">
                <a:solidFill>
                  <a:schemeClr val="bg1"/>
                </a:solidFill>
              </a:rPr>
              <a:t>Varken mer eller mindre smittsamt än snuva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endParaRPr lang="sv-SE" sz="2000" dirty="0"/>
          </a:p>
          <a:p>
            <a:pPr>
              <a:lnSpc>
                <a:spcPct val="90000"/>
              </a:lnSpc>
              <a:spcBef>
                <a:spcPct val="70000"/>
              </a:spcBef>
            </a:pPr>
            <a:endParaRPr lang="sv-SE" sz="2400" dirty="0"/>
          </a:p>
          <a:p>
            <a:pPr>
              <a:lnSpc>
                <a:spcPct val="90000"/>
              </a:lnSpc>
              <a:spcBef>
                <a:spcPct val="70000"/>
              </a:spcBef>
            </a:pPr>
            <a:endParaRPr lang="sv-SE" sz="240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6841982" y="5416028"/>
            <a:ext cx="23020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solidFill>
                  <a:schemeClr val="bg1"/>
                </a:solidFill>
              </a:rPr>
              <a:t>Foto: </a:t>
            </a:r>
            <a:r>
              <a:rPr lang="sv-SE" sz="1000" dirty="0" err="1">
                <a:solidFill>
                  <a:schemeClr val="bg1"/>
                </a:solidFill>
              </a:rPr>
              <a:t>OlegMalyshev</a:t>
            </a:r>
            <a:endParaRPr lang="sv-SE" sz="1000" dirty="0">
              <a:solidFill>
                <a:schemeClr val="bg1"/>
              </a:solidFill>
            </a:endParaRPr>
          </a:p>
        </p:txBody>
      </p:sp>
      <p:pic>
        <p:nvPicPr>
          <p:cNvPr id="7" name="Bildobjekt 6" descr="Stramasthlm_logga_gra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382" y="6085643"/>
            <a:ext cx="1661874" cy="613370"/>
          </a:xfrm>
          <a:prstGeom prst="rect">
            <a:avLst/>
          </a:prstGeom>
        </p:spPr>
      </p:pic>
      <p:cxnSp>
        <p:nvCxnSpPr>
          <p:cNvPr id="9" name="Rak 4"/>
          <p:cNvCxnSpPr/>
          <p:nvPr/>
        </p:nvCxnSpPr>
        <p:spPr bwMode="auto">
          <a:xfrm>
            <a:off x="333223" y="6424182"/>
            <a:ext cx="6474017" cy="0"/>
          </a:xfrm>
          <a:prstGeom prst="line">
            <a:avLst/>
          </a:prstGeom>
          <a:noFill/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AEE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58580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28627" y="1170296"/>
            <a:ext cx="6677460" cy="836613"/>
          </a:xfrm>
        </p:spPr>
        <p:txBody>
          <a:bodyPr/>
          <a:lstStyle/>
          <a:p>
            <a:pPr algn="ctr"/>
            <a:r>
              <a:rPr lang="sv-SE" sz="2800" b="1" dirty="0">
                <a:solidFill>
                  <a:srgbClr val="FF0590"/>
                </a:solidFill>
              </a:rPr>
              <a:t>Vad kan jag göra som förälder vid ögoninflammation?	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171" y="2382196"/>
            <a:ext cx="4758636" cy="343915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sv-SE" sz="2000" b="1" dirty="0">
                <a:solidFill>
                  <a:srgbClr val="FF0590"/>
                </a:solidFill>
              </a:rPr>
              <a:t>Gör rent. </a:t>
            </a:r>
            <a:r>
              <a:rPr lang="sv-SE" sz="2000" dirty="0"/>
              <a:t>Tvätta ögonen med ljummet kranvatten</a:t>
            </a:r>
            <a:r>
              <a:rPr lang="sv-SE" sz="2000" dirty="0">
                <a:solidFill>
                  <a:srgbClr val="FF056D"/>
                </a:solidFill>
              </a:rPr>
              <a:t> </a:t>
            </a:r>
            <a:r>
              <a:rPr lang="sv-SE" sz="2000" b="1" dirty="0">
                <a:solidFill>
                  <a:srgbClr val="FF0590"/>
                </a:solidFill>
              </a:rPr>
              <a:t>många gånger</a:t>
            </a:r>
            <a:r>
              <a:rPr lang="sv-SE" sz="2000" dirty="0">
                <a:solidFill>
                  <a:srgbClr val="FF0590"/>
                </a:solidFill>
              </a:rPr>
              <a:t> </a:t>
            </a:r>
            <a:r>
              <a:rPr lang="sv-SE" sz="2000" dirty="0"/>
              <a:t>per dag.</a:t>
            </a:r>
            <a:endParaRPr lang="sv-SE" sz="20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sv-SE" sz="2000" dirty="0"/>
              <a:t>Byt handduk och örngott dagligen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sv-SE" sz="2000" dirty="0"/>
              <a:t>Noggrann handhygien 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sv-SE" sz="2000" dirty="0"/>
              <a:t>Barn med lindriga besvär </a:t>
            </a:r>
            <a:br>
              <a:rPr lang="sv-SE" sz="2000" dirty="0"/>
            </a:br>
            <a:r>
              <a:rPr lang="sv-SE" sz="2000" dirty="0"/>
              <a:t>kan vara på förskolan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sv-SE" sz="2000" b="1" dirty="0">
                <a:solidFill>
                  <a:srgbClr val="FF0590"/>
                </a:solidFill>
              </a:rPr>
              <a:t>Allmäntillståndet</a:t>
            </a:r>
            <a:r>
              <a:rPr lang="sv-SE" sz="2000" dirty="0"/>
              <a:t> och behovet av omvårdnad avgör om barnet kan gå till förskolan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5634447" y="4509299"/>
            <a:ext cx="2785447" cy="13367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5875" cmpd="sng"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sv-SE" sz="1108" b="1" dirty="0">
                <a:solidFill>
                  <a:srgbClr val="FF0590"/>
                </a:solidFill>
              </a:rPr>
              <a:t>Sök sjukvård vid:</a:t>
            </a: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108" dirty="0"/>
              <a:t>långvariga besvär (&gt; 1 vecka)</a:t>
            </a: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108" dirty="0"/>
              <a:t>uttalade besvär</a:t>
            </a: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108" dirty="0"/>
              <a:t>kraftigt tårflöde </a:t>
            </a: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108" dirty="0"/>
              <a:t>ljuskänslighet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7" name="Platshållare för innehåll 5"/>
          <p:cNvPicPr>
            <a:picLocks noChangeAspect="1"/>
          </p:cNvPicPr>
          <p:nvPr/>
        </p:nvPicPr>
        <p:blipFill rotWithShape="1">
          <a:blip r:embed="rId3"/>
          <a:srcRect l="6477"/>
          <a:stretch/>
        </p:blipFill>
        <p:spPr bwMode="auto">
          <a:xfrm>
            <a:off x="6244047" y="2026747"/>
            <a:ext cx="2175847" cy="221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6607665" y="4144392"/>
            <a:ext cx="19175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900" dirty="0"/>
              <a:t>Bild: Per </a:t>
            </a:r>
            <a:r>
              <a:rPr lang="sv-SE" sz="900" dirty="0" err="1"/>
              <a:t>Demervall</a:t>
            </a:r>
            <a:endParaRPr lang="sv-SE" sz="900" dirty="0"/>
          </a:p>
        </p:txBody>
      </p:sp>
    </p:spTree>
    <p:extLst>
      <p:ext uri="{BB962C8B-B14F-4D97-AF65-F5344CB8AC3E}">
        <p14:creationId xmlns:p14="http://schemas.microsoft.com/office/powerpoint/2010/main" val="112768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485" y="3438257"/>
            <a:ext cx="3591515" cy="2394343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518" y="1595396"/>
            <a:ext cx="2609672" cy="1739782"/>
          </a:xfrm>
          <a:prstGeom prst="rect">
            <a:avLst/>
          </a:prstGeom>
        </p:spPr>
      </p:pic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16823" y="947843"/>
            <a:ext cx="7499350" cy="856564"/>
          </a:xfrm>
        </p:spPr>
        <p:txBody>
          <a:bodyPr/>
          <a:lstStyle/>
          <a:p>
            <a:pPr algn="ctr" eaLnBrk="1" hangingPunct="1"/>
            <a:r>
              <a:rPr lang="sv-SE" sz="2800" b="1" dirty="0">
                <a:solidFill>
                  <a:srgbClr val="FF0590"/>
                </a:solidFill>
              </a:rPr>
              <a:t>Hosta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2339" y="1985837"/>
            <a:ext cx="5469622" cy="5185264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75000"/>
              </a:spcBef>
            </a:pPr>
            <a:r>
              <a:rPr lang="sv-SE" sz="2000" dirty="0"/>
              <a:t>Hosta är en viktig skyddsreflex</a:t>
            </a:r>
          </a:p>
          <a:p>
            <a:pPr eaLnBrk="1" hangingPunct="1">
              <a:lnSpc>
                <a:spcPct val="100000"/>
              </a:lnSpc>
              <a:spcBef>
                <a:spcPct val="75000"/>
              </a:spcBef>
            </a:pPr>
            <a:r>
              <a:rPr lang="sv-SE" sz="2000" dirty="0"/>
              <a:t>Det tar </a:t>
            </a:r>
            <a:r>
              <a:rPr lang="sv-SE" sz="2000" dirty="0">
                <a:solidFill>
                  <a:srgbClr val="FF0590"/>
                </a:solidFill>
              </a:rPr>
              <a:t>flera veckor för luftrören att läka</a:t>
            </a:r>
            <a:r>
              <a:rPr lang="sv-SE" sz="2000" dirty="0"/>
              <a:t> och hostan finns kvar i flera veckor</a:t>
            </a:r>
          </a:p>
          <a:p>
            <a:pPr eaLnBrk="1" hangingPunct="1">
              <a:lnSpc>
                <a:spcPct val="100000"/>
              </a:lnSpc>
              <a:spcBef>
                <a:spcPct val="75000"/>
              </a:spcBef>
            </a:pPr>
            <a:r>
              <a:rPr lang="sv-SE" sz="2000" dirty="0"/>
              <a:t>Antibiotika behövs sällan. Ibland ges luftrörsvidgande medel, men inte hostdämpande.</a:t>
            </a:r>
          </a:p>
          <a:p>
            <a:pPr eaLnBrk="1" hangingPunct="1">
              <a:lnSpc>
                <a:spcPct val="100000"/>
              </a:lnSpc>
              <a:spcBef>
                <a:spcPct val="75000"/>
              </a:spcBef>
            </a:pPr>
            <a:r>
              <a:rPr lang="sv-SE" sz="2000" dirty="0"/>
              <a:t>Lär barnet att hosta i armvecket</a:t>
            </a:r>
            <a:endParaRPr lang="sv-SE" sz="2000" b="1" dirty="0"/>
          </a:p>
          <a:p>
            <a:pPr eaLnBrk="1" hangingPunct="1">
              <a:lnSpc>
                <a:spcPct val="100000"/>
              </a:lnSpc>
              <a:spcBef>
                <a:spcPct val="75000"/>
              </a:spcBef>
            </a:pPr>
            <a:r>
              <a:rPr lang="sv-SE" sz="2000" dirty="0">
                <a:solidFill>
                  <a:srgbClr val="FF0590"/>
                </a:solidFill>
              </a:rPr>
              <a:t>Om</a:t>
            </a:r>
            <a:r>
              <a:rPr lang="sv-SE" sz="2000" b="1" dirty="0">
                <a:solidFill>
                  <a:srgbClr val="FF0590"/>
                </a:solidFill>
              </a:rPr>
              <a:t> </a:t>
            </a:r>
            <a:r>
              <a:rPr lang="sv-SE" sz="2000" dirty="0">
                <a:solidFill>
                  <a:srgbClr val="FF0590"/>
                </a:solidFill>
              </a:rPr>
              <a:t>barnet är ovanligt trött eller har andningsbesvär – rådgör med 1177 eller din husläkarmottagning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7063530" y="3322841"/>
            <a:ext cx="16440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900" dirty="0"/>
              <a:t>Foto: </a:t>
            </a:r>
            <a:r>
              <a:rPr lang="sv-SE" sz="900" dirty="0" err="1"/>
              <a:t>Lightkeeper</a:t>
            </a:r>
            <a:endParaRPr lang="sv-SE" sz="900" dirty="0"/>
          </a:p>
        </p:txBody>
      </p:sp>
      <p:cxnSp>
        <p:nvCxnSpPr>
          <p:cNvPr id="9" name="Rak pilkoppling 8"/>
          <p:cNvCxnSpPr/>
          <p:nvPr/>
        </p:nvCxnSpPr>
        <p:spPr bwMode="auto">
          <a:xfrm>
            <a:off x="4981303" y="4484914"/>
            <a:ext cx="1566306" cy="586242"/>
          </a:xfrm>
          <a:prstGeom prst="straightConnector1">
            <a:avLst/>
          </a:prstGeom>
          <a:ln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00AEE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textruta 10"/>
          <p:cNvSpPr txBox="1"/>
          <p:nvPr/>
        </p:nvSpPr>
        <p:spPr>
          <a:xfrm>
            <a:off x="7202368" y="5832600"/>
            <a:ext cx="15737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900" dirty="0"/>
              <a:t>Foto: Alina555</a:t>
            </a:r>
          </a:p>
        </p:txBody>
      </p:sp>
    </p:spTree>
    <p:extLst>
      <p:ext uri="{BB962C8B-B14F-4D97-AF65-F5344CB8AC3E}">
        <p14:creationId xmlns:p14="http://schemas.microsoft.com/office/powerpoint/2010/main" val="217975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88564" y="2537750"/>
            <a:ext cx="7021585" cy="2898316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90000"/>
              </a:spcBef>
            </a:pPr>
            <a:r>
              <a:rPr lang="sv-SE" sz="2000" dirty="0"/>
              <a:t>Små barn får lätt feber - sällan farligt</a:t>
            </a:r>
          </a:p>
          <a:p>
            <a:pPr eaLnBrk="1" hangingPunct="1">
              <a:lnSpc>
                <a:spcPct val="100000"/>
              </a:lnSpc>
              <a:spcBef>
                <a:spcPct val="90000"/>
              </a:spcBef>
            </a:pPr>
            <a:r>
              <a:rPr lang="sv-SE" sz="2000" dirty="0"/>
              <a:t>Feber hjälper kroppen mot infektioner</a:t>
            </a:r>
          </a:p>
          <a:p>
            <a:pPr eaLnBrk="1" hangingPunct="1">
              <a:lnSpc>
                <a:spcPct val="100000"/>
              </a:lnSpc>
              <a:spcBef>
                <a:spcPct val="90000"/>
              </a:spcBef>
            </a:pPr>
            <a:r>
              <a:rPr lang="sv-SE" sz="2000" dirty="0"/>
              <a:t>Feber = temp 38,0°eller högre</a:t>
            </a:r>
          </a:p>
          <a:p>
            <a:pPr eaLnBrk="1" hangingPunct="1">
              <a:lnSpc>
                <a:spcPct val="100000"/>
              </a:lnSpc>
              <a:spcBef>
                <a:spcPct val="90000"/>
              </a:spcBef>
            </a:pPr>
            <a:r>
              <a:rPr lang="sv-SE" sz="2000" dirty="0"/>
              <a:t>Spädbarn mindre än 3 månader med mer än 38,0°bör undersökas samma dag av läkare.</a:t>
            </a:r>
          </a:p>
          <a:p>
            <a:pPr marL="0" indent="0" eaLnBrk="1" hangingPunct="1">
              <a:lnSpc>
                <a:spcPct val="120000"/>
              </a:lnSpc>
              <a:spcBef>
                <a:spcPct val="90000"/>
              </a:spcBef>
              <a:buNone/>
            </a:pPr>
            <a:endParaRPr lang="sv-SE" sz="2000" u="sng" dirty="0"/>
          </a:p>
        </p:txBody>
      </p:sp>
      <p:sp>
        <p:nvSpPr>
          <p:cNvPr id="17411" name="Rubrik 2"/>
          <p:cNvSpPr>
            <a:spLocks/>
          </p:cNvSpPr>
          <p:nvPr/>
        </p:nvSpPr>
        <p:spPr bwMode="auto">
          <a:xfrm>
            <a:off x="838032" y="1060643"/>
            <a:ext cx="7499350" cy="1055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v-SE" sz="2800" b="1" dirty="0">
                <a:solidFill>
                  <a:srgbClr val="FF0590"/>
                </a:solidFill>
                <a:latin typeface="+mj-lt"/>
              </a:rPr>
              <a:t>Feber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29156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7668"/>
            <a:ext cx="9144000" cy="6095198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 bwMode="auto">
          <a:xfrm>
            <a:off x="545283" y="3041734"/>
            <a:ext cx="4857227" cy="2922838"/>
          </a:xfrm>
          <a:prstGeom prst="rect">
            <a:avLst/>
          </a:prstGeom>
          <a:solidFill>
            <a:schemeClr val="bg2">
              <a:lumMod val="40000"/>
              <a:lumOff val="60000"/>
              <a:alpha val="7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00AEE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Geneva" pitchFamily="1" charset="-128"/>
            </a:endParaRPr>
          </a:p>
        </p:txBody>
      </p:sp>
      <p:sp>
        <p:nvSpPr>
          <p:cNvPr id="18434" name="Rubrik 3"/>
          <p:cNvSpPr>
            <a:spLocks noGrp="1"/>
          </p:cNvSpPr>
          <p:nvPr>
            <p:ph type="title"/>
          </p:nvPr>
        </p:nvSpPr>
        <p:spPr>
          <a:xfrm>
            <a:off x="722730" y="1332190"/>
            <a:ext cx="7700962" cy="471124"/>
          </a:xfrm>
        </p:spPr>
        <p:txBody>
          <a:bodyPr/>
          <a:lstStyle/>
          <a:p>
            <a:pPr algn="ctr"/>
            <a:r>
              <a:rPr lang="sv-SE" sz="2800" b="1" dirty="0">
                <a:solidFill>
                  <a:srgbClr val="FF0590"/>
                </a:solidFill>
              </a:rPr>
              <a:t> Behandling av feber</a:t>
            </a:r>
          </a:p>
        </p:txBody>
      </p:sp>
      <p:sp>
        <p:nvSpPr>
          <p:cNvPr id="18435" name="Platshållare för innehåll 4"/>
          <p:cNvSpPr>
            <a:spLocks noGrp="1"/>
          </p:cNvSpPr>
          <p:nvPr>
            <p:ph idx="1"/>
          </p:nvPr>
        </p:nvSpPr>
        <p:spPr>
          <a:xfrm>
            <a:off x="687897" y="3207221"/>
            <a:ext cx="5098496" cy="285539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</a:pPr>
            <a:r>
              <a:rPr lang="sv-SE" sz="2000" dirty="0"/>
              <a:t>Extra mycket </a:t>
            </a:r>
            <a:r>
              <a:rPr lang="sv-SE" sz="2000" b="1" dirty="0">
                <a:solidFill>
                  <a:srgbClr val="FF056D"/>
                </a:solidFill>
              </a:rPr>
              <a:t>vätska</a:t>
            </a:r>
          </a:p>
          <a:p>
            <a:pPr marL="144000" eaLnBrk="1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</a:pPr>
            <a:r>
              <a:rPr lang="sv-SE" sz="2000" b="1" dirty="0">
                <a:solidFill>
                  <a:srgbClr val="FF056D"/>
                </a:solidFill>
              </a:rPr>
              <a:t>Svalt</a:t>
            </a:r>
            <a:r>
              <a:rPr lang="sv-SE" sz="2000" dirty="0"/>
              <a:t> i rummet och lite kläder </a:t>
            </a:r>
          </a:p>
          <a:p>
            <a:pPr marL="144000" eaLnBrk="1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</a:pPr>
            <a:r>
              <a:rPr lang="sv-SE" sz="2000" b="1" dirty="0">
                <a:solidFill>
                  <a:srgbClr val="FF056D"/>
                </a:solidFill>
              </a:rPr>
              <a:t>Febernedsättande</a:t>
            </a:r>
            <a:r>
              <a:rPr lang="sv-SE" sz="2000" dirty="0">
                <a:solidFill>
                  <a:srgbClr val="FF056D"/>
                </a:solidFill>
              </a:rPr>
              <a:t> </a:t>
            </a:r>
            <a:r>
              <a:rPr lang="sv-SE" sz="2000" dirty="0"/>
              <a:t>vid behov</a:t>
            </a:r>
          </a:p>
          <a:p>
            <a:pPr algn="ctr" eaLnBrk="1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Tx/>
              <a:buChar char="-"/>
            </a:pPr>
            <a:r>
              <a:rPr lang="sv-SE" sz="2000" dirty="0"/>
              <a:t>Om barnet har över 39,0°</a:t>
            </a:r>
          </a:p>
          <a:p>
            <a:pPr marL="0" indent="0" algn="ctr" eaLnBrk="1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v-SE" sz="2000" dirty="0"/>
              <a:t> -   Om barnet inte orkar dricka</a:t>
            </a:r>
          </a:p>
          <a:p>
            <a:pPr>
              <a:spcBef>
                <a:spcPct val="120000"/>
              </a:spcBef>
            </a:pPr>
            <a:endParaRPr lang="sv-SE" sz="2215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-173181" y="6160654"/>
            <a:ext cx="25769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Foto: </a:t>
            </a:r>
            <a:r>
              <a:rPr lang="sv-SE" sz="1000" dirty="0" err="1"/>
              <a:t>Sasha_Suzi</a:t>
            </a:r>
            <a:endParaRPr lang="sv-SE" sz="1000" dirty="0"/>
          </a:p>
        </p:txBody>
      </p:sp>
      <p:pic>
        <p:nvPicPr>
          <p:cNvPr id="7" name="Bildobjekt 6" descr="Stramasthlm_logga_gra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382" y="6085643"/>
            <a:ext cx="1661874" cy="613370"/>
          </a:xfrm>
          <a:prstGeom prst="rect">
            <a:avLst/>
          </a:prstGeom>
        </p:spPr>
      </p:pic>
      <p:cxnSp>
        <p:nvCxnSpPr>
          <p:cNvPr id="8" name="Rak 4"/>
          <p:cNvCxnSpPr/>
          <p:nvPr/>
        </p:nvCxnSpPr>
        <p:spPr bwMode="auto">
          <a:xfrm>
            <a:off x="333223" y="6424182"/>
            <a:ext cx="6474017" cy="0"/>
          </a:xfrm>
          <a:prstGeom prst="line">
            <a:avLst/>
          </a:prstGeom>
          <a:noFill/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AEE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55719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ubrik 1"/>
          <p:cNvSpPr>
            <a:spLocks noGrp="1"/>
          </p:cNvSpPr>
          <p:nvPr>
            <p:ph type="title"/>
          </p:nvPr>
        </p:nvSpPr>
        <p:spPr>
          <a:xfrm>
            <a:off x="831034" y="1011344"/>
            <a:ext cx="7499350" cy="801565"/>
          </a:xfrm>
        </p:spPr>
        <p:txBody>
          <a:bodyPr/>
          <a:lstStyle/>
          <a:p>
            <a:pPr algn="ctr"/>
            <a:r>
              <a:rPr lang="sv-SE" sz="2800" b="1" dirty="0">
                <a:solidFill>
                  <a:srgbClr val="FF0590"/>
                </a:solidFill>
              </a:rPr>
              <a:t>Mitt i natten sjuk</a:t>
            </a:r>
          </a:p>
        </p:txBody>
      </p:sp>
      <p:sp>
        <p:nvSpPr>
          <p:cNvPr id="14339" name="Platshållare för innehåll 2"/>
          <p:cNvSpPr>
            <a:spLocks noGrp="1"/>
          </p:cNvSpPr>
          <p:nvPr>
            <p:ph idx="1"/>
          </p:nvPr>
        </p:nvSpPr>
        <p:spPr>
          <a:xfrm>
            <a:off x="457200" y="2220786"/>
            <a:ext cx="7162800" cy="4599842"/>
          </a:xfrm>
        </p:spPr>
        <p:txBody>
          <a:bodyPr/>
          <a:lstStyle/>
          <a:p>
            <a:pPr eaLnBrk="1" hangingPunct="1">
              <a:spcBef>
                <a:spcPct val="60000"/>
              </a:spcBef>
            </a:pPr>
            <a:r>
              <a:rPr lang="sv-SE" sz="2000" dirty="0"/>
              <a:t>Emma, 15 månader, är förkyld men pigg, somnar gott på kvällen</a:t>
            </a:r>
          </a:p>
          <a:p>
            <a:pPr eaLnBrk="1" hangingPunct="1">
              <a:spcBef>
                <a:spcPct val="60000"/>
              </a:spcBef>
            </a:pPr>
            <a:r>
              <a:rPr lang="sv-SE" sz="2000" dirty="0"/>
              <a:t>Emma vaknar mitt i natten, är jättevarm </a:t>
            </a:r>
            <a:br>
              <a:rPr lang="sv-SE" sz="2000" dirty="0"/>
            </a:br>
            <a:r>
              <a:rPr lang="sv-SE" sz="2000" dirty="0"/>
              <a:t>och skriker otröstligt</a:t>
            </a:r>
          </a:p>
          <a:p>
            <a:pPr eaLnBrk="1" hangingPunct="1">
              <a:spcBef>
                <a:spcPct val="60000"/>
              </a:spcBef>
            </a:pPr>
            <a:r>
              <a:rPr lang="sv-SE" sz="2000" dirty="0"/>
              <a:t>Hon har 39,8°i temp</a:t>
            </a:r>
          </a:p>
          <a:p>
            <a:pPr eaLnBrk="1" hangingPunct="1">
              <a:spcBef>
                <a:spcPct val="60000"/>
              </a:spcBef>
            </a:pPr>
            <a:r>
              <a:rPr lang="sv-SE" sz="2000" dirty="0"/>
              <a:t>Föräldrarna misstänker öroninflammation</a:t>
            </a:r>
          </a:p>
          <a:p>
            <a:pPr eaLnBrk="1" hangingPunct="1">
              <a:spcBef>
                <a:spcPct val="60000"/>
              </a:spcBef>
            </a:pPr>
            <a:r>
              <a:rPr lang="sv-SE" sz="2000" dirty="0"/>
              <a:t>Vad ska de göra?</a:t>
            </a:r>
          </a:p>
          <a:p>
            <a:pPr marL="0" indent="0">
              <a:spcBef>
                <a:spcPct val="60000"/>
              </a:spcBef>
              <a:buNone/>
            </a:pPr>
            <a:endParaRPr lang="sv-SE" sz="2215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400800" y="383454"/>
            <a:ext cx="2519363" cy="130175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99551357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formgivning">
  <a:themeElements>
    <a:clrScheme name="SLL">
      <a:dk1>
        <a:srgbClr val="000000"/>
      </a:dk1>
      <a:lt1>
        <a:srgbClr val="FFFFFF"/>
      </a:lt1>
      <a:dk2>
        <a:srgbClr val="A79D96"/>
      </a:dk2>
      <a:lt2>
        <a:srgbClr val="E0DED9"/>
      </a:lt2>
      <a:accent1>
        <a:srgbClr val="002D5A"/>
      </a:accent1>
      <a:accent2>
        <a:srgbClr val="00AEEF"/>
      </a:accent2>
      <a:accent3>
        <a:srgbClr val="9A0932"/>
      </a:accent3>
      <a:accent4>
        <a:srgbClr val="FF056D"/>
      </a:accent4>
      <a:accent5>
        <a:srgbClr val="406618"/>
      </a:accent5>
      <a:accent6>
        <a:srgbClr val="78BE00"/>
      </a:accent6>
      <a:hlink>
        <a:srgbClr val="00AEEF"/>
      </a:hlink>
      <a:folHlink>
        <a:srgbClr val="EB9100"/>
      </a:folHlink>
    </a:clrScheme>
    <a:fontScheme name="Standardformgivning">
      <a:majorFont>
        <a:latin typeface="Verdana"/>
        <a:ea typeface="Geneva"/>
        <a:cs typeface=""/>
      </a:majorFont>
      <a:minorFont>
        <a:latin typeface="Verdana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3468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AEE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Geneva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3468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AEE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Geneva" pitchFamily="1" charset="-128"/>
          </a:defRPr>
        </a:defPPr>
      </a:lstStyle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BAB0B9"/>
        </a:lt2>
        <a:accent1>
          <a:srgbClr val="003468"/>
        </a:accent1>
        <a:accent2>
          <a:srgbClr val="00AEEF"/>
        </a:accent2>
        <a:accent3>
          <a:srgbClr val="FFFFFF"/>
        </a:accent3>
        <a:accent4>
          <a:srgbClr val="000000"/>
        </a:accent4>
        <a:accent5>
          <a:srgbClr val="AAAEB9"/>
        </a:accent5>
        <a:accent6>
          <a:srgbClr val="009DD9"/>
        </a:accent6>
        <a:hlink>
          <a:srgbClr val="B30538"/>
        </a:hlink>
        <a:folHlink>
          <a:srgbClr val="E200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trama ppt mall_20190514.potx  -  Skrivskyddad" id="{729F4028-DEA7-43B0-9404-09B958EAF8C9}" vid="{ABF32C0A-CDBB-47D7-B47A-F66035BB090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Strama ppt mall_20190514</Template>
  <TotalTime>9</TotalTime>
  <Words>766</Words>
  <Application>Microsoft Office PowerPoint</Application>
  <PresentationFormat>Bildspel på skärmen (4:3)</PresentationFormat>
  <Paragraphs>170</Paragraphs>
  <Slides>19</Slides>
  <Notes>16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5" baseType="lpstr">
      <vt:lpstr>Arial</vt:lpstr>
      <vt:lpstr>Calibri</vt:lpstr>
      <vt:lpstr>Geneva</vt:lpstr>
      <vt:lpstr>Verdana</vt:lpstr>
      <vt:lpstr>Wingdings</vt:lpstr>
      <vt:lpstr>Standardformgivning</vt:lpstr>
      <vt:lpstr>PowerPoint-presentation</vt:lpstr>
      <vt:lpstr>Vanliga infektioner hos barn</vt:lpstr>
      <vt:lpstr>Förkylningar är normalt </vt:lpstr>
      <vt:lpstr>Ögoninfektion - snuva i ögat</vt:lpstr>
      <vt:lpstr>Vad kan jag göra som förälder vid ögoninflammation? </vt:lpstr>
      <vt:lpstr>Hosta </vt:lpstr>
      <vt:lpstr>PowerPoint-presentation</vt:lpstr>
      <vt:lpstr> Behandling av feber</vt:lpstr>
      <vt:lpstr>Mitt i natten sjuk</vt:lpstr>
      <vt:lpstr>Vad kan du som förälder göra vid öronvärk?</vt:lpstr>
      <vt:lpstr>Öroninflammation</vt:lpstr>
      <vt:lpstr>Åter till förskolan? </vt:lpstr>
      <vt:lpstr>Förr och nu</vt:lpstr>
      <vt:lpstr>Nyttiga bakterier!</vt:lpstr>
      <vt:lpstr>Antibiotika  - fantastiska läkemedel men bara när     det verkligen behövs </vt:lpstr>
      <vt:lpstr>När ska antibiotika användas?</vt:lpstr>
      <vt:lpstr>När behöver man kontakta sjukvården akut?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Anna-Lena Fastén</dc:creator>
  <cp:lastModifiedBy>Anna-Lena Fastén</cp:lastModifiedBy>
  <cp:revision>3</cp:revision>
  <cp:lastPrinted>2016-01-28T13:16:16Z</cp:lastPrinted>
  <dcterms:created xsi:type="dcterms:W3CDTF">2020-03-31T08:55:00Z</dcterms:created>
  <dcterms:modified xsi:type="dcterms:W3CDTF">2020-03-31T09:04:45Z</dcterms:modified>
</cp:coreProperties>
</file>