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92" r:id="rId2"/>
    <p:sldId id="293" r:id="rId3"/>
    <p:sldId id="294" r:id="rId4"/>
    <p:sldId id="295" r:id="rId5"/>
    <p:sldId id="296" r:id="rId6"/>
    <p:sldId id="297" r:id="rId7"/>
    <p:sldId id="298" r:id="rId8"/>
    <p:sldId id="299" r:id="rId9"/>
    <p:sldId id="300" r:id="rId10"/>
    <p:sldId id="301" r:id="rId11"/>
    <p:sldId id="302" r:id="rId12"/>
    <p:sldId id="303" r:id="rId13"/>
    <p:sldId id="304" r:id="rId14"/>
    <p:sldId id="305" r:id="rId15"/>
    <p:sldId id="306" r:id="rId16"/>
    <p:sldId id="307"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4660"/>
  </p:normalViewPr>
  <p:slideViewPr>
    <p:cSldViewPr snapToGrid="0">
      <p:cViewPr varScale="1">
        <p:scale>
          <a:sx n="53" d="100"/>
          <a:sy n="53" d="100"/>
        </p:scale>
        <p:origin x="144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1751D0-B483-4B1F-9ADE-76416AA3F5C8}" type="datetimeFigureOut">
              <a:rPr lang="sv-SE" smtClean="0"/>
              <a:t>2023-06-28</a:t>
            </a:fld>
            <a:endParaRPr lang="sv-SE"/>
          </a:p>
        </p:txBody>
      </p:sp>
      <p:sp>
        <p:nvSpPr>
          <p:cNvPr id="4" name="Platshållare för bildobjekt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326187-A388-4D7F-B6E4-0CD7970B439A}" type="slidenum">
              <a:rPr lang="sv-SE" smtClean="0"/>
              <a:t>‹#›</a:t>
            </a:fld>
            <a:endParaRPr lang="sv-SE"/>
          </a:p>
        </p:txBody>
      </p:sp>
    </p:spTree>
    <p:extLst>
      <p:ext uri="{BB962C8B-B14F-4D97-AF65-F5344CB8AC3E}">
        <p14:creationId xmlns:p14="http://schemas.microsoft.com/office/powerpoint/2010/main" val="81300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folkhalsomyndigheten.se/contentassets/246aa17721b44c5380a0117f6d0aba40/behandlingsrekommendationer-oppenvard.pdf"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dirty="0">
                <a:effectLst/>
                <a:latin typeface="Calibri" panose="020F0502020204030204" pitchFamily="34" charset="0"/>
                <a:ea typeface="Calibri" panose="020F0502020204030204" pitchFamily="34" charset="0"/>
                <a:cs typeface="Times New Roman" panose="02020603050405020304" pitchFamily="18" charset="0"/>
              </a:rPr>
              <a:t>Om patienten anger minskade urinmängder är det bra att kontrollera förekomst av eventuell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residualurin</a:t>
            </a:r>
            <a:r>
              <a:rPr lang="sv-SE" sz="1800" dirty="0">
                <a:effectLst/>
                <a:latin typeface="Calibri" panose="020F0502020204030204" pitchFamily="34" charset="0"/>
                <a:ea typeface="Calibri" panose="020F0502020204030204" pitchFamily="34" charset="0"/>
                <a:cs typeface="Times New Roman" panose="02020603050405020304" pitchFamily="18" charset="0"/>
              </a:rPr>
              <a:t> med en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bladderscan</a:t>
            </a:r>
            <a:r>
              <a:rPr lang="sv-SE" sz="1800" dirty="0">
                <a:effectLst/>
                <a:latin typeface="Calibri" panose="020F0502020204030204" pitchFamily="34" charset="0"/>
                <a:ea typeface="Calibri" panose="020F0502020204030204" pitchFamily="34" charset="0"/>
                <a:cs typeface="Times New Roman" panose="02020603050405020304" pitchFamily="18" charset="0"/>
              </a:rPr>
              <a:t>. Om det inte finns någon sådan misstanke behöver man inte göra en sådan undersökning. </a:t>
            </a:r>
            <a:endParaRPr lang="sv-SE" dirty="0"/>
          </a:p>
        </p:txBody>
      </p:sp>
      <p:sp>
        <p:nvSpPr>
          <p:cNvPr id="4" name="Platshållare för bildnummer 3"/>
          <p:cNvSpPr>
            <a:spLocks noGrp="1"/>
          </p:cNvSpPr>
          <p:nvPr>
            <p:ph type="sldNum" sz="quarter" idx="5"/>
          </p:nvPr>
        </p:nvSpPr>
        <p:spPr/>
        <p:txBody>
          <a:bodyPr/>
          <a:lstStyle/>
          <a:p>
            <a:fld id="{7B326187-A388-4D7F-B6E4-0CD7970B439A}" type="slidenum">
              <a:rPr lang="sv-SE" smtClean="0"/>
              <a:t>5</a:t>
            </a:fld>
            <a:endParaRPr lang="sv-SE"/>
          </a:p>
        </p:txBody>
      </p:sp>
    </p:spTree>
    <p:extLst>
      <p:ext uri="{BB962C8B-B14F-4D97-AF65-F5344CB8AC3E}">
        <p14:creationId xmlns:p14="http://schemas.microsoft.com/office/powerpoint/2010/main" val="2024294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dirty="0">
                <a:effectLst/>
                <a:latin typeface="Calibri" panose="020F0502020204030204" pitchFamily="34" charset="0"/>
                <a:ea typeface="Calibri" panose="020F0502020204030204" pitchFamily="34" charset="0"/>
                <a:cs typeface="Times New Roman" panose="02020603050405020304" pitchFamily="18" charset="0"/>
              </a:rPr>
              <a:t>Urinsticka ska alltid tas på män med symtom på UVI och även urinodling då det finns en ökad förekomst av antibiotikaresistens och andra bakteriearter än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E.coli</a:t>
            </a:r>
            <a:r>
              <a:rPr lang="sv-SE" sz="1800" dirty="0">
                <a:effectLst/>
                <a:latin typeface="Calibri" panose="020F0502020204030204" pitchFamily="34" charset="0"/>
                <a:ea typeface="Calibri" panose="020F0502020204030204" pitchFamily="34" charset="0"/>
                <a:cs typeface="Times New Roman" panose="02020603050405020304" pitchFamily="18" charset="0"/>
              </a:rPr>
              <a:t>. Finns minsta misstanke eller tveksamhet kring STI tar man prover för det. Låt inte åldern vara missledande i dessa fall. Människor är sexuellt aktiva i högre åldrar än vad många ibland tror. </a:t>
            </a:r>
            <a:br>
              <a:rPr lang="sv-SE" sz="1800" dirty="0">
                <a:effectLst/>
                <a:latin typeface="Calibri" panose="020F0502020204030204" pitchFamily="34" charset="0"/>
                <a:ea typeface="Calibri" panose="020F0502020204030204" pitchFamily="34" charset="0"/>
                <a:cs typeface="Times New Roman" panose="02020603050405020304" pitchFamily="18" charset="0"/>
              </a:rPr>
            </a:br>
            <a:br>
              <a:rPr lang="sv-SE" sz="1800" dirty="0">
                <a:effectLst/>
                <a:latin typeface="Calibri" panose="020F0502020204030204" pitchFamily="34" charset="0"/>
                <a:ea typeface="Calibri" panose="020F0502020204030204" pitchFamily="34" charset="0"/>
                <a:cs typeface="Times New Roman" panose="02020603050405020304" pitchFamily="18" charset="0"/>
              </a:rPr>
            </a:br>
            <a:r>
              <a:rPr lang="sv-SE" sz="1800" dirty="0">
                <a:effectLst/>
                <a:latin typeface="Calibri" panose="020F0502020204030204" pitchFamily="34" charset="0"/>
                <a:ea typeface="Calibri" panose="020F0502020204030204" pitchFamily="34" charset="0"/>
                <a:cs typeface="Times New Roman" panose="02020603050405020304" pitchFamily="18" charset="0"/>
              </a:rPr>
              <a:t>Om det finns minsta misstanke om febril UVI/</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pyelonefrit</a:t>
            </a:r>
            <a:r>
              <a:rPr lang="sv-SE" sz="1800" dirty="0">
                <a:effectLst/>
                <a:latin typeface="Calibri" panose="020F0502020204030204" pitchFamily="34" charset="0"/>
                <a:ea typeface="Calibri" panose="020F0502020204030204" pitchFamily="34" charset="0"/>
                <a:cs typeface="Times New Roman" panose="02020603050405020304" pitchFamily="18" charset="0"/>
              </a:rPr>
              <a:t>/prostatit är CRP lämpligt. CRP-stegring ses inte vid en okomplicerad akut cystit.</a:t>
            </a:r>
            <a:r>
              <a:rPr lang="sv-SE"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sv-SE" dirty="0"/>
          </a:p>
        </p:txBody>
      </p:sp>
      <p:sp>
        <p:nvSpPr>
          <p:cNvPr id="4" name="Platshållare för bildnummer 3"/>
          <p:cNvSpPr>
            <a:spLocks noGrp="1"/>
          </p:cNvSpPr>
          <p:nvPr>
            <p:ph type="sldNum" sz="quarter" idx="5"/>
          </p:nvPr>
        </p:nvSpPr>
        <p:spPr/>
        <p:txBody>
          <a:bodyPr/>
          <a:lstStyle/>
          <a:p>
            <a:fld id="{7B326187-A388-4D7F-B6E4-0CD7970B439A}" type="slidenum">
              <a:rPr lang="sv-SE" smtClean="0"/>
              <a:t>6</a:t>
            </a:fld>
            <a:endParaRPr lang="sv-SE"/>
          </a:p>
        </p:txBody>
      </p:sp>
    </p:spTree>
    <p:extLst>
      <p:ext uri="{BB962C8B-B14F-4D97-AF65-F5344CB8AC3E}">
        <p14:creationId xmlns:p14="http://schemas.microsoft.com/office/powerpoint/2010/main" val="38688867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dirty="0">
                <a:effectLst/>
                <a:latin typeface="Calibri" panose="020F0502020204030204" pitchFamily="34" charset="0"/>
                <a:ea typeface="Calibri" panose="020F0502020204030204" pitchFamily="34" charset="0"/>
                <a:cs typeface="Times New Roman" panose="02020603050405020304" pitchFamily="18" charset="0"/>
              </a:rPr>
              <a:t>Då Sam har besvärliga symtom kan man sätta in antibiotikabehandling innan man får odlingssvaret. </a:t>
            </a:r>
            <a:br>
              <a:rPr lang="sv-SE" sz="1800" dirty="0">
                <a:effectLst/>
                <a:latin typeface="Calibri" panose="020F0502020204030204" pitchFamily="34" charset="0"/>
                <a:ea typeface="Calibri" panose="020F0502020204030204" pitchFamily="34" charset="0"/>
                <a:cs typeface="Times New Roman" panose="02020603050405020304" pitchFamily="18" charset="0"/>
              </a:rPr>
            </a:br>
            <a:br>
              <a:rPr lang="sv-SE" sz="1800" dirty="0">
                <a:effectLst/>
                <a:latin typeface="Calibri" panose="020F0502020204030204" pitchFamily="34" charset="0"/>
                <a:ea typeface="Calibri" panose="020F0502020204030204" pitchFamily="34" charset="0"/>
                <a:cs typeface="Times New Roman" panose="02020603050405020304" pitchFamily="18" charset="0"/>
              </a:rPr>
            </a:br>
            <a:r>
              <a:rPr lang="sv-SE" sz="1800" dirty="0">
                <a:effectLst/>
                <a:latin typeface="Calibri" panose="020F0502020204030204" pitchFamily="34" charset="0"/>
                <a:ea typeface="Calibri" panose="020F0502020204030204" pitchFamily="34" charset="0"/>
                <a:cs typeface="Times New Roman" panose="02020603050405020304" pitchFamily="18" charset="0"/>
              </a:rPr>
              <a:t>I första hand ges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nitrofurantoin</a:t>
            </a:r>
            <a:r>
              <a:rPr lang="sv-SE" sz="1800" dirty="0">
                <a:effectLst/>
                <a:latin typeface="Calibri" panose="020F0502020204030204" pitchFamily="34" charset="0"/>
                <a:ea typeface="Calibri" panose="020F0502020204030204" pitchFamily="34" charset="0"/>
                <a:cs typeface="Times New Roman" panose="02020603050405020304" pitchFamily="18" charset="0"/>
              </a:rPr>
              <a:t> 50 mg x 3 i 7 dygn eller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pivmecillinam</a:t>
            </a:r>
            <a:r>
              <a:rPr lang="sv-SE" sz="1800" dirty="0">
                <a:effectLst/>
                <a:latin typeface="Calibri" panose="020F0502020204030204" pitchFamily="34" charset="0"/>
                <a:ea typeface="Calibri" panose="020F0502020204030204" pitchFamily="34" charset="0"/>
                <a:cs typeface="Times New Roman" panose="02020603050405020304" pitchFamily="18" charset="0"/>
              </a:rPr>
              <a:t> 200 mg x 3 i 7 dygn. Båda preparaten ger hög antibiotikakoncentration i urinen vilket är det som krävs för att patienten ska bli symtomfri. Det saknas jämförande, randomiserade studier avseende optimalt antibiotikaval och behandlingstid vid akut cystit hos män men resistensen mot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nitrofurantoin</a:t>
            </a:r>
            <a:r>
              <a:rPr lang="sv-SE" sz="1800" dirty="0">
                <a:effectLst/>
                <a:latin typeface="Calibri" panose="020F0502020204030204" pitchFamily="34" charset="0"/>
                <a:ea typeface="Calibri" panose="020F0502020204030204" pitchFamily="34" charset="0"/>
                <a:cs typeface="Times New Roman" panose="02020603050405020304" pitchFamily="18" charset="0"/>
              </a:rPr>
              <a:t> och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pivmecillinam</a:t>
            </a:r>
            <a:r>
              <a:rPr lang="sv-SE" sz="1800" dirty="0">
                <a:effectLst/>
                <a:latin typeface="Calibri" panose="020F0502020204030204" pitchFamily="34" charset="0"/>
                <a:ea typeface="Calibri" panose="020F0502020204030204" pitchFamily="34" charset="0"/>
                <a:cs typeface="Times New Roman" panose="02020603050405020304" pitchFamily="18" charset="0"/>
              </a:rPr>
              <a:t> är låg hos de vanligaste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urinvägspatogenerna</a:t>
            </a:r>
            <a:r>
              <a:rPr lang="sv-SE" sz="1800" dirty="0">
                <a:effectLst/>
                <a:latin typeface="Calibri" panose="020F0502020204030204" pitchFamily="34" charset="0"/>
                <a:ea typeface="Calibri" panose="020F0502020204030204" pitchFamily="34" charset="0"/>
                <a:cs typeface="Times New Roman" panose="02020603050405020304" pitchFamily="18" charset="0"/>
              </a:rPr>
              <a:t> och behandlingen brukar fungera i flertalet fall. När odlingssvaret kommer kan behandlingen behöva justeras efter svaret. Observera att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nitrofurantoin</a:t>
            </a:r>
            <a:r>
              <a:rPr lang="sv-SE" sz="1800" dirty="0">
                <a:effectLst/>
                <a:latin typeface="Calibri" panose="020F0502020204030204" pitchFamily="34" charset="0"/>
                <a:ea typeface="Calibri" panose="020F0502020204030204" pitchFamily="34" charset="0"/>
                <a:cs typeface="Times New Roman" panose="02020603050405020304" pitchFamily="18" charset="0"/>
              </a:rPr>
              <a:t> saknar effekt vid GFR &lt;40 ml/minut.</a:t>
            </a:r>
            <a:endParaRPr lang="sv-SE" dirty="0"/>
          </a:p>
        </p:txBody>
      </p:sp>
      <p:sp>
        <p:nvSpPr>
          <p:cNvPr id="4" name="Platshållare för bildnummer 3"/>
          <p:cNvSpPr>
            <a:spLocks noGrp="1"/>
          </p:cNvSpPr>
          <p:nvPr>
            <p:ph type="sldNum" sz="quarter" idx="5"/>
          </p:nvPr>
        </p:nvSpPr>
        <p:spPr/>
        <p:txBody>
          <a:bodyPr/>
          <a:lstStyle/>
          <a:p>
            <a:fld id="{7B326187-A388-4D7F-B6E4-0CD7970B439A}" type="slidenum">
              <a:rPr lang="sv-SE" smtClean="0"/>
              <a:t>9</a:t>
            </a:fld>
            <a:endParaRPr lang="sv-SE"/>
          </a:p>
        </p:txBody>
      </p:sp>
    </p:spTree>
    <p:extLst>
      <p:ext uri="{BB962C8B-B14F-4D97-AF65-F5344CB8AC3E}">
        <p14:creationId xmlns:p14="http://schemas.microsoft.com/office/powerpoint/2010/main" val="35360830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dirty="0">
                <a:effectLst/>
                <a:latin typeface="Calibri" panose="020F0502020204030204" pitchFamily="34" charset="0"/>
                <a:ea typeface="Calibri" panose="020F0502020204030204" pitchFamily="34" charset="0"/>
                <a:cs typeface="Times New Roman" panose="02020603050405020304" pitchFamily="18" charset="0"/>
              </a:rPr>
              <a:t>I syfte att vara återhållsam med användningen av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ciprofloxacin</a:t>
            </a:r>
            <a:r>
              <a:rPr lang="sv-SE" sz="1800" dirty="0">
                <a:effectLst/>
                <a:latin typeface="Calibri" panose="020F0502020204030204" pitchFamily="34" charset="0"/>
                <a:ea typeface="Calibri" panose="020F0502020204030204" pitchFamily="34" charset="0"/>
                <a:cs typeface="Times New Roman" panose="02020603050405020304" pitchFamily="18" charset="0"/>
              </a:rPr>
              <a:t> ändrades rekommendationerna för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afebril</a:t>
            </a:r>
            <a:r>
              <a:rPr lang="sv-SE" sz="1800" dirty="0">
                <a:effectLst/>
                <a:latin typeface="Calibri" panose="020F0502020204030204" pitchFamily="34" charset="0"/>
                <a:ea typeface="Calibri" panose="020F0502020204030204" pitchFamily="34" charset="0"/>
                <a:cs typeface="Times New Roman" panose="02020603050405020304" pitchFamily="18" charset="0"/>
              </a:rPr>
              <a:t> UVI hos män för några år sedan till samma preparat som gäller för kvinnor, men med längre behandlingstid. Vi ska alltså undvika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kinoloner</a:t>
            </a:r>
            <a:r>
              <a:rPr lang="sv-SE" sz="1800" dirty="0">
                <a:effectLst/>
                <a:latin typeface="Calibri" panose="020F0502020204030204" pitchFamily="34" charset="0"/>
                <a:ea typeface="Calibri" panose="020F0502020204030204" pitchFamily="34" charset="0"/>
                <a:cs typeface="Times New Roman" panose="02020603050405020304" pitchFamily="18" charset="0"/>
              </a:rPr>
              <a:t>, till exempel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ciprofloxacin</a:t>
            </a:r>
            <a:r>
              <a:rPr lang="sv-SE" sz="1800" dirty="0">
                <a:effectLst/>
                <a:latin typeface="Calibri" panose="020F0502020204030204" pitchFamily="34" charset="0"/>
                <a:ea typeface="Calibri" panose="020F0502020204030204" pitchFamily="34" charset="0"/>
                <a:cs typeface="Times New Roman" panose="02020603050405020304" pitchFamily="18" charset="0"/>
              </a:rPr>
              <a:t>, vid okomplicerad akut cystit hos män.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Kinolonerna</a:t>
            </a:r>
            <a:r>
              <a:rPr lang="sv-SE" sz="1800" dirty="0">
                <a:effectLst/>
                <a:latin typeface="Calibri" panose="020F0502020204030204" pitchFamily="34" charset="0"/>
                <a:ea typeface="Calibri" panose="020F0502020204030204" pitchFamily="34" charset="0"/>
                <a:cs typeface="Times New Roman" panose="02020603050405020304" pitchFamily="18" charset="0"/>
              </a:rPr>
              <a:t> behöver sparas till patienter med febril UVI och resistensutvecklingen mot dessa preparat är oroväckande. De har dessutom allvarliga biverkningar och hög risk för miljöpåverkan.</a:t>
            </a:r>
            <a:endParaRPr lang="sv-SE" dirty="0"/>
          </a:p>
        </p:txBody>
      </p:sp>
      <p:sp>
        <p:nvSpPr>
          <p:cNvPr id="4" name="Platshållare för bildnummer 3"/>
          <p:cNvSpPr>
            <a:spLocks noGrp="1"/>
          </p:cNvSpPr>
          <p:nvPr>
            <p:ph type="sldNum" sz="quarter" idx="5"/>
          </p:nvPr>
        </p:nvSpPr>
        <p:spPr/>
        <p:txBody>
          <a:bodyPr/>
          <a:lstStyle/>
          <a:p>
            <a:fld id="{7B326187-A388-4D7F-B6E4-0CD7970B439A}" type="slidenum">
              <a:rPr lang="sv-SE" smtClean="0"/>
              <a:t>10</a:t>
            </a:fld>
            <a:endParaRPr lang="sv-SE"/>
          </a:p>
        </p:txBody>
      </p:sp>
    </p:spTree>
    <p:extLst>
      <p:ext uri="{BB962C8B-B14F-4D97-AF65-F5344CB8AC3E}">
        <p14:creationId xmlns:p14="http://schemas.microsoft.com/office/powerpoint/2010/main" val="40954318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dirty="0">
                <a:effectLst/>
                <a:latin typeface="Calibri" panose="020F0502020204030204" pitchFamily="34" charset="0"/>
                <a:ea typeface="Calibri" panose="020F0502020204030204" pitchFamily="34" charset="0"/>
                <a:cs typeface="Times New Roman" panose="02020603050405020304" pitchFamily="18" charset="0"/>
              </a:rPr>
              <a:t>Vid febril UVI bör man kontrollera CRP. Det är extra viktigt att man har koll på allmäntillståndet samt palperar prostatan och kontrollerar eventuell dunkömhet över njurlogerna. Vid illamående, kräkningar, allmänpåverkan eller tecken på sepsis ska patienten remitteras till akutmottagning. Se gärna sidorna 4-13 i </a:t>
            </a:r>
            <a:r>
              <a:rPr lang="sv-SE"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Behandlingsrekommendationer för vanliga infektioner i öppenvård 2022 (folkhalsomyndigheten.se)</a:t>
            </a:r>
            <a:r>
              <a:rPr lang="sv-SE" sz="1800" dirty="0">
                <a:effectLst/>
                <a:latin typeface="Calibri" panose="020F0502020204030204" pitchFamily="34" charset="0"/>
                <a:ea typeface="Calibri" panose="020F0502020204030204" pitchFamily="34" charset="0"/>
                <a:cs typeface="Times New Roman" panose="02020603050405020304" pitchFamily="18" charset="0"/>
              </a:rPr>
              <a:t> om tecken på allvarlig infektion.</a:t>
            </a:r>
            <a:endParaRPr lang="sv-SE" dirty="0"/>
          </a:p>
        </p:txBody>
      </p:sp>
      <p:sp>
        <p:nvSpPr>
          <p:cNvPr id="4" name="Platshållare för bildnummer 3"/>
          <p:cNvSpPr>
            <a:spLocks noGrp="1"/>
          </p:cNvSpPr>
          <p:nvPr>
            <p:ph type="sldNum" sz="quarter" idx="5"/>
          </p:nvPr>
        </p:nvSpPr>
        <p:spPr/>
        <p:txBody>
          <a:bodyPr/>
          <a:lstStyle/>
          <a:p>
            <a:fld id="{7B326187-A388-4D7F-B6E4-0CD7970B439A}" type="slidenum">
              <a:rPr lang="sv-SE" smtClean="0"/>
              <a:t>13</a:t>
            </a:fld>
            <a:endParaRPr lang="sv-SE"/>
          </a:p>
        </p:txBody>
      </p:sp>
    </p:spTree>
    <p:extLst>
      <p:ext uri="{BB962C8B-B14F-4D97-AF65-F5344CB8AC3E}">
        <p14:creationId xmlns:p14="http://schemas.microsoft.com/office/powerpoint/2010/main" val="18826608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effectLst/>
                <a:latin typeface="Calibri" panose="020F0502020204030204" pitchFamily="34" charset="0"/>
                <a:ea typeface="Calibri" panose="020F0502020204030204" pitchFamily="34" charset="0"/>
                <a:cs typeface="Times New Roman" panose="02020603050405020304" pitchFamily="18" charset="0"/>
              </a:rPr>
              <a:t>Vid febril UVI finns belägg för att prostatavävnaden också är involverad och man behöver då ge antibiotika som ger terapeutiska koncentrationer i blod, njurar och prostata. Förstahandsmedel vid behandling i öppenvård är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ciprofloxacin</a:t>
            </a:r>
            <a:r>
              <a:rPr lang="sv-SE" sz="1800" dirty="0">
                <a:effectLst/>
                <a:latin typeface="Calibri" panose="020F0502020204030204" pitchFamily="34" charset="0"/>
                <a:ea typeface="Calibri" panose="020F0502020204030204" pitchFamily="34" charset="0"/>
                <a:cs typeface="Times New Roman" panose="02020603050405020304" pitchFamily="18" charset="0"/>
              </a:rPr>
              <a:t> 500 mg x 2 i 14 dagar. Som andrahandsalternativ kan man, efter odlingssvar, använda sig av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trimetoprim</a:t>
            </a:r>
            <a:r>
              <a:rPr lang="sv-SE" sz="1800" dirty="0">
                <a:effectLst/>
                <a:latin typeface="Calibri" panose="020F0502020204030204" pitchFamily="34" charset="0"/>
                <a:ea typeface="Calibri" panose="020F0502020204030204" pitchFamily="34" charset="0"/>
                <a:cs typeface="Times New Roman" panose="02020603050405020304" pitchFamily="18" charset="0"/>
              </a:rPr>
              <a:t>/</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sulfametoxazol</a:t>
            </a:r>
            <a:r>
              <a:rPr lang="sv-SE" sz="1800" dirty="0">
                <a:effectLst/>
                <a:latin typeface="Calibri" panose="020F0502020204030204" pitchFamily="34" charset="0"/>
                <a:ea typeface="Calibri" panose="020F0502020204030204" pitchFamily="34" charset="0"/>
                <a:cs typeface="Times New Roman" panose="02020603050405020304" pitchFamily="18" charset="0"/>
              </a:rPr>
              <a:t> 160/800 mg x 2 i 14 dagar. Resistensen mot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trimetoprim</a:t>
            </a:r>
            <a:r>
              <a:rPr lang="sv-SE" sz="1800" dirty="0">
                <a:effectLst/>
                <a:latin typeface="Calibri" panose="020F0502020204030204" pitchFamily="34" charset="0"/>
                <a:ea typeface="Calibri" panose="020F0502020204030204" pitchFamily="34" charset="0"/>
                <a:cs typeface="Times New Roman" panose="02020603050405020304" pitchFamily="18" charset="0"/>
              </a:rPr>
              <a:t>/</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sulfametoxazol</a:t>
            </a:r>
            <a:r>
              <a:rPr lang="sv-SE" sz="1800" dirty="0">
                <a:effectLst/>
                <a:latin typeface="Calibri" panose="020F0502020204030204" pitchFamily="34" charset="0"/>
                <a:ea typeface="Calibri" panose="020F0502020204030204" pitchFamily="34" charset="0"/>
                <a:cs typeface="Times New Roman" panose="02020603050405020304" pitchFamily="18" charset="0"/>
              </a:rPr>
              <a:t> är tyvärr alltför hög för att medlet ska kunna rekommenderas som förstahandsmedel innan odlingssvar finns. Vid resistens mot båda dessa antibiotika bör infektionskonsult kontaktas.</a:t>
            </a:r>
          </a:p>
          <a:p>
            <a:endParaRPr lang="sv-SE" dirty="0"/>
          </a:p>
        </p:txBody>
      </p:sp>
      <p:sp>
        <p:nvSpPr>
          <p:cNvPr id="4" name="Platshållare för bildnummer 3"/>
          <p:cNvSpPr>
            <a:spLocks noGrp="1"/>
          </p:cNvSpPr>
          <p:nvPr>
            <p:ph type="sldNum" sz="quarter" idx="5"/>
          </p:nvPr>
        </p:nvSpPr>
        <p:spPr/>
        <p:txBody>
          <a:bodyPr/>
          <a:lstStyle/>
          <a:p>
            <a:fld id="{7B326187-A388-4D7F-B6E4-0CD7970B439A}" type="slidenum">
              <a:rPr lang="sv-SE" smtClean="0"/>
              <a:t>14</a:t>
            </a:fld>
            <a:endParaRPr lang="sv-SE"/>
          </a:p>
        </p:txBody>
      </p:sp>
    </p:spTree>
    <p:extLst>
      <p:ext uri="{BB962C8B-B14F-4D97-AF65-F5344CB8AC3E}">
        <p14:creationId xmlns:p14="http://schemas.microsoft.com/office/powerpoint/2010/main" val="19614323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effectLst/>
                <a:latin typeface="Calibri" panose="020F0502020204030204" pitchFamily="34" charset="0"/>
                <a:ea typeface="Calibri" panose="020F0502020204030204" pitchFamily="34" charset="0"/>
                <a:cs typeface="Times New Roman" panose="02020603050405020304" pitchFamily="18" charset="0"/>
              </a:rPr>
              <a:t>Vid febril UVI finns belägg för att prostatavävnaden också är involverad och man behöver då ge antibiotika som ger terapeutiska koncentrationer i blod, njurar och prostata. Förstahandsmedel vid behandling i öppenvård är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ciprofloxacin</a:t>
            </a:r>
            <a:r>
              <a:rPr lang="sv-SE" sz="1800" dirty="0">
                <a:effectLst/>
                <a:latin typeface="Calibri" panose="020F0502020204030204" pitchFamily="34" charset="0"/>
                <a:ea typeface="Calibri" panose="020F0502020204030204" pitchFamily="34" charset="0"/>
                <a:cs typeface="Times New Roman" panose="02020603050405020304" pitchFamily="18" charset="0"/>
              </a:rPr>
              <a:t> 500 mg x 2 i 14 dagar. Som andrahandsalternativ kan man, efter odlingssvar, använda sig av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trimetoprim</a:t>
            </a:r>
            <a:r>
              <a:rPr lang="sv-SE" sz="1800" dirty="0">
                <a:effectLst/>
                <a:latin typeface="Calibri" panose="020F0502020204030204" pitchFamily="34" charset="0"/>
                <a:ea typeface="Calibri" panose="020F0502020204030204" pitchFamily="34" charset="0"/>
                <a:cs typeface="Times New Roman" panose="02020603050405020304" pitchFamily="18" charset="0"/>
              </a:rPr>
              <a:t>/</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sulfametoxazol</a:t>
            </a:r>
            <a:r>
              <a:rPr lang="sv-SE" sz="1800" dirty="0">
                <a:effectLst/>
                <a:latin typeface="Calibri" panose="020F0502020204030204" pitchFamily="34" charset="0"/>
                <a:ea typeface="Calibri" panose="020F0502020204030204" pitchFamily="34" charset="0"/>
                <a:cs typeface="Times New Roman" panose="02020603050405020304" pitchFamily="18" charset="0"/>
              </a:rPr>
              <a:t> 160/800 mg x 2 i 14 dagar. Resistensen mot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trimetoprim</a:t>
            </a:r>
            <a:r>
              <a:rPr lang="sv-SE" sz="1800" dirty="0">
                <a:effectLst/>
                <a:latin typeface="Calibri" panose="020F0502020204030204" pitchFamily="34" charset="0"/>
                <a:ea typeface="Calibri" panose="020F0502020204030204" pitchFamily="34" charset="0"/>
                <a:cs typeface="Times New Roman" panose="02020603050405020304" pitchFamily="18" charset="0"/>
              </a:rPr>
              <a:t>/</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sulfametoxazol</a:t>
            </a:r>
            <a:r>
              <a:rPr lang="sv-SE" sz="1800" dirty="0">
                <a:effectLst/>
                <a:latin typeface="Calibri" panose="020F0502020204030204" pitchFamily="34" charset="0"/>
                <a:ea typeface="Calibri" panose="020F0502020204030204" pitchFamily="34" charset="0"/>
                <a:cs typeface="Times New Roman" panose="02020603050405020304" pitchFamily="18" charset="0"/>
              </a:rPr>
              <a:t> är tyvärr alltför hög för att medlet ska kunna rekommenderas som förstahandsmedel innan odlingssvar finns. Vid resistens mot båda dessa antibiotika bör infektionskonsult kontaktas.</a:t>
            </a:r>
          </a:p>
          <a:p>
            <a:endParaRPr lang="sv-SE" dirty="0"/>
          </a:p>
        </p:txBody>
      </p:sp>
      <p:sp>
        <p:nvSpPr>
          <p:cNvPr id="4" name="Platshållare för bildnummer 3"/>
          <p:cNvSpPr>
            <a:spLocks noGrp="1"/>
          </p:cNvSpPr>
          <p:nvPr>
            <p:ph type="sldNum" sz="quarter" idx="5"/>
          </p:nvPr>
        </p:nvSpPr>
        <p:spPr/>
        <p:txBody>
          <a:bodyPr/>
          <a:lstStyle/>
          <a:p>
            <a:fld id="{7B326187-A388-4D7F-B6E4-0CD7970B439A}" type="slidenum">
              <a:rPr lang="sv-SE" smtClean="0"/>
              <a:t>15</a:t>
            </a:fld>
            <a:endParaRPr lang="sv-SE"/>
          </a:p>
        </p:txBody>
      </p:sp>
    </p:spTree>
    <p:extLst>
      <p:ext uri="{BB962C8B-B14F-4D97-AF65-F5344CB8AC3E}">
        <p14:creationId xmlns:p14="http://schemas.microsoft.com/office/powerpoint/2010/main" val="4284386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7700963"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3889162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0" name="Platshållare för innehåll 2">
            <a:extLst>
              <a:ext uri="{FF2B5EF4-FFF2-40B4-BE49-F238E27FC236}">
                <a16:creationId xmlns:a16="http://schemas.microsoft.com/office/drawing/2014/main" id="{24229687-9537-45E1-8825-DC692AD2B80E}"/>
              </a:ext>
            </a:extLst>
          </p:cNvPr>
          <p:cNvSpPr>
            <a:spLocks noGrp="1"/>
          </p:cNvSpPr>
          <p:nvPr>
            <p:ph idx="10"/>
          </p:nvPr>
        </p:nvSpPr>
        <p:spPr>
          <a:xfrm>
            <a:off x="4639725" y="2160000"/>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Tree>
    <p:extLst>
      <p:ext uri="{BB962C8B-B14F-4D97-AF65-F5344CB8AC3E}">
        <p14:creationId xmlns:p14="http://schemas.microsoft.com/office/powerpoint/2010/main" val="3274639556"/>
      </p:ext>
    </p:extLst>
  </p:cSld>
  <p:clrMapOvr>
    <a:masterClrMapping/>
  </p:clrMapOvr>
  <p:extLst>
    <p:ext uri="{DCECCB84-F9BA-43D5-87BE-67443E8EF086}">
      <p15:sldGuideLst xmlns:p15="http://schemas.microsoft.com/office/powerpoint/2012/main">
        <p15:guide id="1" orient="horz" pos="2160">
          <p15:clr>
            <a:srgbClr val="FBAE40"/>
          </p15:clr>
        </p15:guide>
        <p15:guide id="2" pos="5307">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Endast rubrik">
    <p:spTree>
      <p:nvGrpSpPr>
        <p:cNvPr id="1" name=""/>
        <p:cNvGrpSpPr/>
        <p:nvPr/>
      </p:nvGrpSpPr>
      <p:grpSpPr>
        <a:xfrm>
          <a:off x="0" y="0"/>
          <a:ext cx="0" cy="0"/>
          <a:chOff x="0" y="0"/>
          <a:chExt cx="0" cy="0"/>
        </a:xfrm>
      </p:grpSpPr>
      <p:sp>
        <p:nvSpPr>
          <p:cNvPr id="6" name="Rubrik 1"/>
          <p:cNvSpPr>
            <a:spLocks noGrp="1"/>
          </p:cNvSpPr>
          <p:nvPr>
            <p:ph type="title"/>
          </p:nvPr>
        </p:nvSpPr>
        <p:spPr>
          <a:xfrm>
            <a:off x="720000" y="1080000"/>
            <a:ext cx="7700963" cy="836613"/>
          </a:xfrm>
          <a:prstGeom prst="rect">
            <a:avLst/>
          </a:prstGeom>
        </p:spPr>
        <p:txBody>
          <a:bodyPr/>
          <a:lstStyle/>
          <a:p>
            <a:r>
              <a:rPr lang="sv-SE"/>
              <a:t>Klicka här för att ändra mall för rubrikformat</a:t>
            </a:r>
            <a:endParaRPr lang="en-GB" dirty="0"/>
          </a:p>
        </p:txBody>
      </p:sp>
      <p:sp>
        <p:nvSpPr>
          <p:cNvPr id="7" name="Rectangle 5">
            <a:extLst>
              <a:ext uri="{FF2B5EF4-FFF2-40B4-BE49-F238E27FC236}">
                <a16:creationId xmlns:a16="http://schemas.microsoft.com/office/drawing/2014/main" id="{80CD3AFE-22EF-4B44-9E4D-C6241CD67235}"/>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67B51F11-BD18-4396-B003-835FA3DC3476}"/>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51A85739-9C20-49BC-A0C1-0E31C71B2C3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1000430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35A52380-26A4-409C-AEB6-B05329E5D548}"/>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6" name="Rectangle 6">
            <a:extLst>
              <a:ext uri="{FF2B5EF4-FFF2-40B4-BE49-F238E27FC236}">
                <a16:creationId xmlns:a16="http://schemas.microsoft.com/office/drawing/2014/main" id="{F946C93F-4F62-42F8-8475-3ADF3E6914CF}"/>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7" name="Rectangle 7">
            <a:extLst>
              <a:ext uri="{FF2B5EF4-FFF2-40B4-BE49-F238E27FC236}">
                <a16:creationId xmlns:a16="http://schemas.microsoft.com/office/drawing/2014/main" id="{5E16703E-B783-45FF-AB3A-961FFFD7362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3312283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8" name="Rectangle 27">
            <a:extLst>
              <a:ext uri="{FF2B5EF4-FFF2-40B4-BE49-F238E27FC236}">
                <a16:creationId xmlns:a16="http://schemas.microsoft.com/office/drawing/2014/main" id="{C1AC64F7-A033-4B34-B379-CE9403A204C6}"/>
              </a:ext>
            </a:extLst>
          </p:cNvPr>
          <p:cNvSpPr>
            <a:spLocks noChangeArrowheads="1"/>
          </p:cNvSpPr>
          <p:nvPr/>
        </p:nvSpPr>
        <p:spPr bwMode="auto">
          <a:xfrm>
            <a:off x="0" y="0"/>
            <a:ext cx="9144000" cy="971550"/>
          </a:xfrm>
          <a:prstGeom prst="rect">
            <a:avLst/>
          </a:prstGeom>
          <a:solidFill>
            <a:srgbClr val="E9E3DC"/>
          </a:solidFill>
          <a:ln>
            <a:noFill/>
          </a:ln>
          <a:effectLst/>
          <a:extLst>
            <a:ext uri="{91240B29-F687-4F45-9708-019B960494DF}">
              <a14:hiddenLine xmlns:a14="http://schemas.microsoft.com/office/drawing/2010/main" w="3175">
                <a:solidFill>
                  <a:srgbClr val="E9E3D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v-SE"/>
          </a:p>
        </p:txBody>
      </p:sp>
      <p:sp>
        <p:nvSpPr>
          <p:cNvPr id="39" name="Rectangle 30">
            <a:extLst>
              <a:ext uri="{FF2B5EF4-FFF2-40B4-BE49-F238E27FC236}">
                <a16:creationId xmlns:a16="http://schemas.microsoft.com/office/drawing/2014/main" id="{EE146585-A5D4-4826-B3CA-CF758423F753}"/>
              </a:ext>
            </a:extLst>
          </p:cNvPr>
          <p:cNvSpPr>
            <a:spLocks noChangeAspect="1" noChangeArrowheads="1"/>
          </p:cNvSpPr>
          <p:nvPr/>
        </p:nvSpPr>
        <p:spPr bwMode="auto">
          <a:xfrm>
            <a:off x="8999538" y="3175"/>
            <a:ext cx="144463" cy="144463"/>
          </a:xfrm>
          <a:prstGeom prst="rect">
            <a:avLst/>
          </a:prstGeom>
          <a:solidFill>
            <a:schemeClr val="accent4"/>
          </a:solidFill>
          <a:ln>
            <a:noFill/>
          </a:ln>
          <a:effectLst/>
        </p:spPr>
        <p:txBody>
          <a:bodyPr anchor="ctr">
            <a:spAutoFit/>
          </a:bodyPr>
          <a:lstStyle/>
          <a:p>
            <a:endParaRPr lang="sv-SE"/>
          </a:p>
        </p:txBody>
      </p:sp>
      <p:sp>
        <p:nvSpPr>
          <p:cNvPr id="40" name="Rectangle 31">
            <a:extLst>
              <a:ext uri="{FF2B5EF4-FFF2-40B4-BE49-F238E27FC236}">
                <a16:creationId xmlns:a16="http://schemas.microsoft.com/office/drawing/2014/main" id="{BF389CC9-A0B4-4599-A69D-72EDD0C49E70}"/>
              </a:ext>
            </a:extLst>
          </p:cNvPr>
          <p:cNvSpPr>
            <a:spLocks noChangeAspect="1" noChangeArrowheads="1"/>
          </p:cNvSpPr>
          <p:nvPr/>
        </p:nvSpPr>
        <p:spPr bwMode="auto">
          <a:xfrm>
            <a:off x="8999538" y="222250"/>
            <a:ext cx="144463" cy="144463"/>
          </a:xfrm>
          <a:prstGeom prst="rect">
            <a:avLst/>
          </a:prstGeom>
          <a:solidFill>
            <a:schemeClr val="accent4"/>
          </a:solidFill>
          <a:ln>
            <a:noFill/>
          </a:ln>
          <a:effectLst/>
        </p:spPr>
        <p:txBody>
          <a:bodyPr anchor="ctr">
            <a:spAutoFit/>
          </a:bodyPr>
          <a:lstStyle/>
          <a:p>
            <a:endParaRPr lang="sv-SE"/>
          </a:p>
        </p:txBody>
      </p:sp>
      <p:sp>
        <p:nvSpPr>
          <p:cNvPr id="41" name="Rectangle 32">
            <a:extLst>
              <a:ext uri="{FF2B5EF4-FFF2-40B4-BE49-F238E27FC236}">
                <a16:creationId xmlns:a16="http://schemas.microsoft.com/office/drawing/2014/main" id="{4441B04B-BC48-43F3-BE91-22158ABCCD49}"/>
              </a:ext>
            </a:extLst>
          </p:cNvPr>
          <p:cNvSpPr>
            <a:spLocks noChangeAspect="1" noChangeArrowheads="1"/>
          </p:cNvSpPr>
          <p:nvPr/>
        </p:nvSpPr>
        <p:spPr bwMode="auto">
          <a:xfrm>
            <a:off x="8999538" y="434975"/>
            <a:ext cx="144463" cy="144463"/>
          </a:xfrm>
          <a:prstGeom prst="rect">
            <a:avLst/>
          </a:prstGeom>
          <a:solidFill>
            <a:schemeClr val="accent4"/>
          </a:solidFill>
          <a:ln>
            <a:noFill/>
          </a:ln>
          <a:effectLst/>
        </p:spPr>
        <p:txBody>
          <a:bodyPr anchor="ctr">
            <a:spAutoFit/>
          </a:bodyPr>
          <a:lstStyle/>
          <a:p>
            <a:endParaRPr lang="sv-SE"/>
          </a:p>
        </p:txBody>
      </p:sp>
      <p:sp>
        <p:nvSpPr>
          <p:cNvPr id="42" name="Rectangle 33">
            <a:extLst>
              <a:ext uri="{FF2B5EF4-FFF2-40B4-BE49-F238E27FC236}">
                <a16:creationId xmlns:a16="http://schemas.microsoft.com/office/drawing/2014/main" id="{1A989712-6387-4E27-9ED8-DC0AE7122DE8}"/>
              </a:ext>
            </a:extLst>
          </p:cNvPr>
          <p:cNvSpPr>
            <a:spLocks noChangeAspect="1" noChangeArrowheads="1"/>
          </p:cNvSpPr>
          <p:nvPr/>
        </p:nvSpPr>
        <p:spPr bwMode="auto">
          <a:xfrm>
            <a:off x="8999538" y="647700"/>
            <a:ext cx="144463" cy="144463"/>
          </a:xfrm>
          <a:prstGeom prst="rect">
            <a:avLst/>
          </a:prstGeom>
          <a:solidFill>
            <a:schemeClr val="accent2"/>
          </a:solidFill>
          <a:ln>
            <a:noFill/>
          </a:ln>
          <a:effectLst/>
        </p:spPr>
        <p:txBody>
          <a:bodyPr anchor="ctr">
            <a:spAutoFit/>
          </a:bodyPr>
          <a:lstStyle/>
          <a:p>
            <a:endParaRPr lang="sv-SE"/>
          </a:p>
        </p:txBody>
      </p:sp>
      <p:sp>
        <p:nvSpPr>
          <p:cNvPr id="47" name="Rectangle 3">
            <a:extLst>
              <a:ext uri="{FF2B5EF4-FFF2-40B4-BE49-F238E27FC236}">
                <a16:creationId xmlns:a16="http://schemas.microsoft.com/office/drawing/2014/main" id="{28B34E47-8EDE-42B4-9CC4-1CB6159B8A3C}"/>
              </a:ext>
            </a:extLst>
          </p:cNvPr>
          <p:cNvSpPr>
            <a:spLocks noGrp="1" noChangeArrowheads="1"/>
          </p:cNvSpPr>
          <p:nvPr>
            <p:ph type="title"/>
          </p:nvPr>
        </p:nvSpPr>
        <p:spPr bwMode="auto">
          <a:xfrm>
            <a:off x="719138" y="1079500"/>
            <a:ext cx="7700962" cy="8366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p>
            <a:pPr lvl="0"/>
            <a:r>
              <a:rPr lang="sv-SE" dirty="0"/>
              <a:t>Klicka här för att ändra format</a:t>
            </a:r>
          </a:p>
        </p:txBody>
      </p:sp>
      <p:sp>
        <p:nvSpPr>
          <p:cNvPr id="49" name="Rectangle 4">
            <a:extLst>
              <a:ext uri="{FF2B5EF4-FFF2-40B4-BE49-F238E27FC236}">
                <a16:creationId xmlns:a16="http://schemas.microsoft.com/office/drawing/2014/main" id="{740B4499-8A77-4154-AF89-08F781DA3D3D}"/>
              </a:ext>
            </a:extLst>
          </p:cNvPr>
          <p:cNvSpPr>
            <a:spLocks noGrp="1" noChangeArrowheads="1"/>
          </p:cNvSpPr>
          <p:nvPr>
            <p:ph type="body" idx="1"/>
          </p:nvPr>
        </p:nvSpPr>
        <p:spPr bwMode="auto">
          <a:xfrm>
            <a:off x="719138" y="2159000"/>
            <a:ext cx="7700962"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p>
            <a:pPr marL="342900" lvl="0" indent="-342900" algn="l" rtl="0" eaLnBrk="1" fontAlgn="base" hangingPunct="1">
              <a:lnSpc>
                <a:spcPct val="130000"/>
              </a:lnSpc>
              <a:spcBef>
                <a:spcPts val="500"/>
              </a:spcBef>
              <a:spcAft>
                <a:spcPts val="200"/>
              </a:spcAft>
              <a:buFont typeface="Wingdings" pitchFamily="2" charset="2"/>
              <a:buChar char="§"/>
            </a:pPr>
            <a:r>
              <a:rPr lang="sv-SE" dirty="0"/>
              <a:t>Klicka här för att ändra format på bakgrundstexten</a:t>
            </a:r>
          </a:p>
          <a:p>
            <a:pPr marL="742950" lvl="1" indent="-285750" algn="l" rtl="0" eaLnBrk="1" fontAlgn="base" hangingPunct="1">
              <a:lnSpc>
                <a:spcPct val="120000"/>
              </a:lnSpc>
              <a:spcBef>
                <a:spcPts val="400"/>
              </a:spcBef>
              <a:spcAft>
                <a:spcPts val="100"/>
              </a:spcAft>
              <a:buChar char="–"/>
            </a:pPr>
            <a:r>
              <a:rPr lang="sv-SE" dirty="0"/>
              <a:t>Nivå två</a:t>
            </a:r>
          </a:p>
          <a:p>
            <a:pPr marL="1143000" lvl="2" indent="-209550" algn="l" rtl="0" eaLnBrk="1" fontAlgn="base" hangingPunct="1">
              <a:lnSpc>
                <a:spcPct val="120000"/>
              </a:lnSpc>
              <a:spcBef>
                <a:spcPts val="400"/>
              </a:spcBef>
              <a:spcAft>
                <a:spcPts val="100"/>
              </a:spcAft>
              <a:buFont typeface="Wingdings" pitchFamily="2" charset="2"/>
              <a:buChar char="§"/>
            </a:pPr>
            <a:r>
              <a:rPr lang="sv-SE" dirty="0"/>
              <a:t>Nivå tre</a:t>
            </a:r>
          </a:p>
          <a:p>
            <a:pPr marL="1600200" lvl="3" indent="-228600" algn="l" rtl="0" eaLnBrk="1" fontAlgn="base" hangingPunct="1">
              <a:lnSpc>
                <a:spcPct val="120000"/>
              </a:lnSpc>
              <a:spcBef>
                <a:spcPts val="400"/>
              </a:spcBef>
              <a:spcAft>
                <a:spcPts val="100"/>
              </a:spcAft>
              <a:buChar char="–"/>
            </a:pPr>
            <a:r>
              <a:rPr lang="sv-SE" dirty="0"/>
              <a:t>Nivå fyra</a:t>
            </a:r>
          </a:p>
          <a:p>
            <a:pPr marL="2057400" lvl="4" indent="-228600" algn="l" rtl="0" eaLnBrk="1" fontAlgn="base" hangingPunct="1">
              <a:lnSpc>
                <a:spcPct val="120000"/>
              </a:lnSpc>
              <a:spcBef>
                <a:spcPts val="400"/>
              </a:spcBef>
              <a:spcAft>
                <a:spcPts val="100"/>
              </a:spcAft>
              <a:buChar char="»"/>
            </a:pPr>
            <a:r>
              <a:rPr lang="sv-SE" dirty="0"/>
              <a:t>Nivå fem</a:t>
            </a:r>
          </a:p>
        </p:txBody>
      </p:sp>
      <p:sp>
        <p:nvSpPr>
          <p:cNvPr id="16" name="Rectangle 5">
            <a:extLst>
              <a:ext uri="{FF2B5EF4-FFF2-40B4-BE49-F238E27FC236}">
                <a16:creationId xmlns:a16="http://schemas.microsoft.com/office/drawing/2014/main" id="{9EB7F093-273E-4686-8E25-F75784805A99}"/>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7" name="Rectangle 6">
            <a:extLst>
              <a:ext uri="{FF2B5EF4-FFF2-40B4-BE49-F238E27FC236}">
                <a16:creationId xmlns:a16="http://schemas.microsoft.com/office/drawing/2014/main" id="{209FB3F8-E2CE-4691-87F2-B7DBB6E5AD33}"/>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8" name="Rectangle 7">
            <a:extLst>
              <a:ext uri="{FF2B5EF4-FFF2-40B4-BE49-F238E27FC236}">
                <a16:creationId xmlns:a16="http://schemas.microsoft.com/office/drawing/2014/main" id="{761C4F3E-6A93-470B-81FA-28516647D27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4" name="Rectangle 30">
            <a:extLst>
              <a:ext uri="{FF2B5EF4-FFF2-40B4-BE49-F238E27FC236}">
                <a16:creationId xmlns:a16="http://schemas.microsoft.com/office/drawing/2014/main" id="{92161DEF-80C7-4393-888F-FBD7356FBD62}"/>
              </a:ext>
            </a:extLst>
          </p:cNvPr>
          <p:cNvSpPr>
            <a:spLocks noChangeAspect="1" noChangeArrowheads="1"/>
          </p:cNvSpPr>
          <p:nvPr userDrawn="1"/>
        </p:nvSpPr>
        <p:spPr bwMode="auto">
          <a:xfrm>
            <a:off x="8999538" y="3175"/>
            <a:ext cx="144463" cy="144463"/>
          </a:xfrm>
          <a:prstGeom prst="rect">
            <a:avLst/>
          </a:prstGeom>
          <a:solidFill>
            <a:schemeClr val="accent4"/>
          </a:solidFill>
          <a:ln>
            <a:noFill/>
          </a:ln>
          <a:effectLst/>
        </p:spPr>
        <p:txBody>
          <a:bodyPr anchor="ctr">
            <a:spAutoFit/>
          </a:bodyPr>
          <a:lstStyle/>
          <a:p>
            <a:endParaRPr lang="sv-SE"/>
          </a:p>
        </p:txBody>
      </p:sp>
      <p:sp>
        <p:nvSpPr>
          <p:cNvPr id="15" name="Rectangle 31">
            <a:extLst>
              <a:ext uri="{FF2B5EF4-FFF2-40B4-BE49-F238E27FC236}">
                <a16:creationId xmlns:a16="http://schemas.microsoft.com/office/drawing/2014/main" id="{CB1AD2F0-A047-4EFC-9C0E-40EBA79549FA}"/>
              </a:ext>
            </a:extLst>
          </p:cNvPr>
          <p:cNvSpPr>
            <a:spLocks noChangeAspect="1" noChangeArrowheads="1"/>
          </p:cNvSpPr>
          <p:nvPr userDrawn="1"/>
        </p:nvSpPr>
        <p:spPr bwMode="auto">
          <a:xfrm>
            <a:off x="8999538" y="222250"/>
            <a:ext cx="144463" cy="144463"/>
          </a:xfrm>
          <a:prstGeom prst="rect">
            <a:avLst/>
          </a:prstGeom>
          <a:solidFill>
            <a:schemeClr val="accent4"/>
          </a:solidFill>
          <a:ln>
            <a:noFill/>
          </a:ln>
          <a:effectLst/>
        </p:spPr>
        <p:txBody>
          <a:bodyPr anchor="ctr">
            <a:spAutoFit/>
          </a:bodyPr>
          <a:lstStyle/>
          <a:p>
            <a:endParaRPr lang="sv-SE"/>
          </a:p>
        </p:txBody>
      </p:sp>
      <p:sp>
        <p:nvSpPr>
          <p:cNvPr id="19" name="Rectangle 32">
            <a:extLst>
              <a:ext uri="{FF2B5EF4-FFF2-40B4-BE49-F238E27FC236}">
                <a16:creationId xmlns:a16="http://schemas.microsoft.com/office/drawing/2014/main" id="{3CCE11CF-9CC9-422F-B81B-3FFD516D03C1}"/>
              </a:ext>
            </a:extLst>
          </p:cNvPr>
          <p:cNvSpPr>
            <a:spLocks noChangeAspect="1" noChangeArrowheads="1"/>
          </p:cNvSpPr>
          <p:nvPr userDrawn="1"/>
        </p:nvSpPr>
        <p:spPr bwMode="auto">
          <a:xfrm>
            <a:off x="8999538" y="434975"/>
            <a:ext cx="144463" cy="144463"/>
          </a:xfrm>
          <a:prstGeom prst="rect">
            <a:avLst/>
          </a:prstGeom>
          <a:solidFill>
            <a:schemeClr val="accent4"/>
          </a:solidFill>
          <a:ln>
            <a:noFill/>
          </a:ln>
          <a:effectLst/>
        </p:spPr>
        <p:txBody>
          <a:bodyPr anchor="ctr">
            <a:spAutoFit/>
          </a:bodyPr>
          <a:lstStyle/>
          <a:p>
            <a:endParaRPr lang="sv-SE"/>
          </a:p>
        </p:txBody>
      </p:sp>
      <p:sp>
        <p:nvSpPr>
          <p:cNvPr id="20" name="Rectangle 33">
            <a:extLst>
              <a:ext uri="{FF2B5EF4-FFF2-40B4-BE49-F238E27FC236}">
                <a16:creationId xmlns:a16="http://schemas.microsoft.com/office/drawing/2014/main" id="{EEC04E89-0210-40D8-902E-EE2F1166BCB6}"/>
              </a:ext>
            </a:extLst>
          </p:cNvPr>
          <p:cNvSpPr>
            <a:spLocks noChangeAspect="1" noChangeArrowheads="1"/>
          </p:cNvSpPr>
          <p:nvPr userDrawn="1"/>
        </p:nvSpPr>
        <p:spPr bwMode="auto">
          <a:xfrm>
            <a:off x="8999538" y="647700"/>
            <a:ext cx="144463" cy="144463"/>
          </a:xfrm>
          <a:prstGeom prst="rect">
            <a:avLst/>
          </a:prstGeom>
          <a:solidFill>
            <a:schemeClr val="accent3"/>
          </a:solidFill>
          <a:ln>
            <a:noFill/>
          </a:ln>
          <a:effectLst/>
        </p:spPr>
        <p:txBody>
          <a:bodyPr anchor="ctr">
            <a:spAutoFit/>
          </a:bodyPr>
          <a:lstStyle/>
          <a:p>
            <a:endParaRPr lang="sv-SE"/>
          </a:p>
        </p:txBody>
      </p:sp>
      <p:pic>
        <p:nvPicPr>
          <p:cNvPr id="22" name="Bildobjekt 21">
            <a:extLst>
              <a:ext uri="{FF2B5EF4-FFF2-40B4-BE49-F238E27FC236}">
                <a16:creationId xmlns:a16="http://schemas.microsoft.com/office/drawing/2014/main" id="{B5EC8BE4-2E84-4CC1-837F-6ACAA5F6F229}"/>
              </a:ext>
            </a:extLst>
          </p:cNvPr>
          <p:cNvPicPr>
            <a:picLocks noChangeAspect="1"/>
          </p:cNvPicPr>
          <p:nvPr userDrawn="1"/>
        </p:nvPicPr>
        <p:blipFill>
          <a:blip r:embed="rId6"/>
          <a:stretch>
            <a:fillRect/>
          </a:stretch>
        </p:blipFill>
        <p:spPr>
          <a:xfrm>
            <a:off x="322445" y="288990"/>
            <a:ext cx="2020828" cy="359665"/>
          </a:xfrm>
          <a:prstGeom prst="rect">
            <a:avLst/>
          </a:prstGeom>
        </p:spPr>
      </p:pic>
      <p:pic>
        <p:nvPicPr>
          <p:cNvPr id="6" name="Bildobjekt 5">
            <a:extLst>
              <a:ext uri="{FF2B5EF4-FFF2-40B4-BE49-F238E27FC236}">
                <a16:creationId xmlns:a16="http://schemas.microsoft.com/office/drawing/2014/main" id="{7E99E312-F3D5-45AA-B833-6AF99D39F8C6}"/>
              </a:ext>
            </a:extLst>
          </p:cNvPr>
          <p:cNvPicPr>
            <a:picLocks noChangeAspect="1"/>
          </p:cNvPicPr>
          <p:nvPr userDrawn="1"/>
        </p:nvPicPr>
        <p:blipFill>
          <a:blip r:embed="rId7"/>
          <a:stretch>
            <a:fillRect/>
          </a:stretch>
        </p:blipFill>
        <p:spPr>
          <a:xfrm>
            <a:off x="7111945" y="6099348"/>
            <a:ext cx="1670601" cy="623215"/>
          </a:xfrm>
          <a:prstGeom prst="rect">
            <a:avLst/>
          </a:prstGeom>
        </p:spPr>
      </p:pic>
      <p:cxnSp>
        <p:nvCxnSpPr>
          <p:cNvPr id="3" name="Rak koppling 2">
            <a:extLst>
              <a:ext uri="{FF2B5EF4-FFF2-40B4-BE49-F238E27FC236}">
                <a16:creationId xmlns:a16="http://schemas.microsoft.com/office/drawing/2014/main" id="{53941592-402F-4B04-921D-382B3F455222}"/>
              </a:ext>
            </a:extLst>
          </p:cNvPr>
          <p:cNvCxnSpPr/>
          <p:nvPr userDrawn="1"/>
        </p:nvCxnSpPr>
        <p:spPr bwMode="auto">
          <a:xfrm>
            <a:off x="325925" y="6382695"/>
            <a:ext cx="6536602" cy="0"/>
          </a:xfrm>
          <a:prstGeom prst="line">
            <a:avLst/>
          </a:pr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79718221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sldNum="0" hdr="0" dt="0"/>
  <p:txStyles>
    <p:titleStyle>
      <a:lvl1pPr algn="l" rtl="0" eaLnBrk="1" fontAlgn="base" hangingPunct="1">
        <a:lnSpc>
          <a:spcPts val="3000"/>
        </a:lnSpc>
        <a:spcBef>
          <a:spcPct val="0"/>
        </a:spcBef>
        <a:spcAft>
          <a:spcPct val="0"/>
        </a:spcAft>
        <a:defRPr sz="3000" b="0">
          <a:solidFill>
            <a:schemeClr val="accent4"/>
          </a:solidFill>
          <a:latin typeface="+mj-lt"/>
          <a:ea typeface="+mj-ea"/>
          <a:cs typeface="+mj-cs"/>
        </a:defRPr>
      </a:lvl1pPr>
      <a:lvl2pPr algn="l" rtl="0" eaLnBrk="1" fontAlgn="base" hangingPunct="1">
        <a:spcBef>
          <a:spcPct val="0"/>
        </a:spcBef>
        <a:spcAft>
          <a:spcPct val="0"/>
        </a:spcAft>
        <a:defRPr sz="3000">
          <a:solidFill>
            <a:schemeClr val="tx2"/>
          </a:solidFill>
          <a:latin typeface="Verdana" pitchFamily="34" charset="0"/>
          <a:ea typeface="Geneva" pitchFamily="1" charset="-128"/>
        </a:defRPr>
      </a:lvl2pPr>
      <a:lvl3pPr algn="l" rtl="0" eaLnBrk="1" fontAlgn="base" hangingPunct="1">
        <a:spcBef>
          <a:spcPct val="0"/>
        </a:spcBef>
        <a:spcAft>
          <a:spcPct val="0"/>
        </a:spcAft>
        <a:defRPr sz="3000">
          <a:solidFill>
            <a:schemeClr val="tx2"/>
          </a:solidFill>
          <a:latin typeface="Verdana" pitchFamily="34" charset="0"/>
          <a:ea typeface="Geneva" pitchFamily="1" charset="-128"/>
        </a:defRPr>
      </a:lvl3pPr>
      <a:lvl4pPr algn="l" rtl="0" eaLnBrk="1" fontAlgn="base" hangingPunct="1">
        <a:spcBef>
          <a:spcPct val="0"/>
        </a:spcBef>
        <a:spcAft>
          <a:spcPct val="0"/>
        </a:spcAft>
        <a:defRPr sz="3000">
          <a:solidFill>
            <a:schemeClr val="tx2"/>
          </a:solidFill>
          <a:latin typeface="Verdana" pitchFamily="34" charset="0"/>
          <a:ea typeface="Geneva" pitchFamily="1" charset="-128"/>
        </a:defRPr>
      </a:lvl4pPr>
      <a:lvl5pPr algn="l" rtl="0" eaLnBrk="1" fontAlgn="base" hangingPunct="1">
        <a:spcBef>
          <a:spcPct val="0"/>
        </a:spcBef>
        <a:spcAft>
          <a:spcPct val="0"/>
        </a:spcAft>
        <a:defRPr sz="3000">
          <a:solidFill>
            <a:schemeClr val="tx2"/>
          </a:solidFill>
          <a:latin typeface="Verdana" pitchFamily="34" charset="0"/>
          <a:ea typeface="Geneva" pitchFamily="1" charset="-128"/>
        </a:defRPr>
      </a:lvl5pPr>
      <a:lvl6pPr marL="457178" algn="l" rtl="0" eaLnBrk="1" fontAlgn="base" hangingPunct="1">
        <a:spcBef>
          <a:spcPct val="0"/>
        </a:spcBef>
        <a:spcAft>
          <a:spcPct val="0"/>
        </a:spcAft>
        <a:defRPr sz="3000">
          <a:solidFill>
            <a:schemeClr val="tx2"/>
          </a:solidFill>
          <a:latin typeface="Verdana" pitchFamily="34" charset="0"/>
          <a:ea typeface="Geneva" pitchFamily="1" charset="-128"/>
        </a:defRPr>
      </a:lvl6pPr>
      <a:lvl7pPr marL="914354" algn="l" rtl="0" eaLnBrk="1" fontAlgn="base" hangingPunct="1">
        <a:spcBef>
          <a:spcPct val="0"/>
        </a:spcBef>
        <a:spcAft>
          <a:spcPct val="0"/>
        </a:spcAft>
        <a:defRPr sz="3000">
          <a:solidFill>
            <a:schemeClr val="tx2"/>
          </a:solidFill>
          <a:latin typeface="Verdana" pitchFamily="34" charset="0"/>
          <a:ea typeface="Geneva" pitchFamily="1" charset="-128"/>
        </a:defRPr>
      </a:lvl7pPr>
      <a:lvl8pPr marL="1371532" algn="l" rtl="0" eaLnBrk="1" fontAlgn="base" hangingPunct="1">
        <a:spcBef>
          <a:spcPct val="0"/>
        </a:spcBef>
        <a:spcAft>
          <a:spcPct val="0"/>
        </a:spcAft>
        <a:defRPr sz="3000">
          <a:solidFill>
            <a:schemeClr val="tx2"/>
          </a:solidFill>
          <a:latin typeface="Verdana" pitchFamily="34" charset="0"/>
          <a:ea typeface="Geneva" pitchFamily="1" charset="-128"/>
        </a:defRPr>
      </a:lvl8pPr>
      <a:lvl9pPr marL="1828709" algn="l" rtl="0" eaLnBrk="1" fontAlgn="base" hangingPunct="1">
        <a:spcBef>
          <a:spcPct val="0"/>
        </a:spcBef>
        <a:spcAft>
          <a:spcPct val="0"/>
        </a:spcAft>
        <a:defRPr sz="3000">
          <a:solidFill>
            <a:schemeClr val="tx2"/>
          </a:solidFill>
          <a:latin typeface="Verdana" pitchFamily="34" charset="0"/>
          <a:ea typeface="Geneva" pitchFamily="1" charset="-128"/>
        </a:defRPr>
      </a:lvl9pPr>
    </p:titleStyle>
    <p:bodyStyle>
      <a:lvl1pPr marL="182554" indent="-182554" algn="l" rtl="0" eaLnBrk="1" fontAlgn="base" hangingPunct="1">
        <a:lnSpc>
          <a:spcPts val="2400"/>
        </a:lnSpc>
        <a:spcBef>
          <a:spcPts val="500"/>
        </a:spcBef>
        <a:spcAft>
          <a:spcPts val="0"/>
        </a:spcAft>
        <a:buSzPct val="124000"/>
        <a:buFont typeface="Arial" panose="020B0604020202020204" pitchFamily="34" charset="0"/>
        <a:buChar char="•"/>
        <a:defRPr lang="sv-SE" sz="2200" baseline="0" dirty="0">
          <a:solidFill>
            <a:schemeClr val="tx1"/>
          </a:solidFill>
          <a:latin typeface="+mn-lt"/>
          <a:ea typeface="+mn-ea"/>
          <a:cs typeface="+mn-cs"/>
        </a:defRPr>
      </a:lvl1pPr>
      <a:lvl2pPr marL="357170" indent="-174617" algn="l" rtl="0" eaLnBrk="1" fontAlgn="base" hangingPunct="1">
        <a:lnSpc>
          <a:spcPct val="100000"/>
        </a:lnSpc>
        <a:spcBef>
          <a:spcPts val="0"/>
        </a:spcBef>
        <a:spcAft>
          <a:spcPts val="0"/>
        </a:spcAft>
        <a:buFont typeface="Verdana" panose="020B0604030504040204" pitchFamily="34" charset="0"/>
        <a:buChar char="–"/>
        <a:defRPr lang="sv-SE" sz="2000" baseline="0" dirty="0">
          <a:solidFill>
            <a:schemeClr val="tx1"/>
          </a:solidFill>
          <a:latin typeface="+mn-lt"/>
          <a:ea typeface="+mn-ea"/>
        </a:defRPr>
      </a:lvl2pPr>
      <a:lvl3pPr marL="1219200" indent="-285750" algn="l" rtl="0" eaLnBrk="1" fontAlgn="base" hangingPunct="1">
        <a:lnSpc>
          <a:spcPct val="100000"/>
        </a:lnSpc>
        <a:spcBef>
          <a:spcPts val="0"/>
        </a:spcBef>
        <a:spcAft>
          <a:spcPts val="0"/>
        </a:spcAft>
        <a:buFont typeface="Verdana" panose="020B0604030504040204" pitchFamily="34" charset="0"/>
        <a:buChar char="–"/>
        <a:defRPr lang="sv-SE" sz="1600" baseline="0" dirty="0">
          <a:solidFill>
            <a:schemeClr val="tx1"/>
          </a:solidFill>
          <a:latin typeface="+mn-lt"/>
          <a:ea typeface="+mn-ea"/>
        </a:defRPr>
      </a:lvl3pPr>
      <a:lvl4pPr marL="16573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4pPr>
      <a:lvl5pPr marL="21145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5pPr>
      <a:lvl6pPr marL="2514474" indent="-228589" algn="l" rtl="0" eaLnBrk="1" fontAlgn="base" hangingPunct="1">
        <a:lnSpc>
          <a:spcPct val="120000"/>
        </a:lnSpc>
        <a:spcBef>
          <a:spcPts val="400"/>
        </a:spcBef>
        <a:spcAft>
          <a:spcPts val="100"/>
        </a:spcAft>
        <a:buChar char="»"/>
        <a:defRPr>
          <a:solidFill>
            <a:schemeClr val="tx1"/>
          </a:solidFill>
          <a:latin typeface="+mn-lt"/>
          <a:ea typeface="+mn-ea"/>
        </a:defRPr>
      </a:lvl6pPr>
      <a:lvl7pPr marL="2971652" indent="-228589" algn="l" rtl="0" eaLnBrk="1" fontAlgn="base" hangingPunct="1">
        <a:lnSpc>
          <a:spcPct val="120000"/>
        </a:lnSpc>
        <a:spcBef>
          <a:spcPts val="400"/>
        </a:spcBef>
        <a:spcAft>
          <a:spcPts val="100"/>
        </a:spcAft>
        <a:buChar char="»"/>
        <a:defRPr>
          <a:solidFill>
            <a:schemeClr val="tx1"/>
          </a:solidFill>
          <a:latin typeface="+mn-lt"/>
          <a:ea typeface="+mn-ea"/>
        </a:defRPr>
      </a:lvl7pPr>
      <a:lvl8pPr marL="3428829" indent="-228589" algn="l" rtl="0" eaLnBrk="1" fontAlgn="base" hangingPunct="1">
        <a:lnSpc>
          <a:spcPct val="120000"/>
        </a:lnSpc>
        <a:spcBef>
          <a:spcPts val="400"/>
        </a:spcBef>
        <a:spcAft>
          <a:spcPts val="100"/>
        </a:spcAft>
        <a:buChar char="»"/>
        <a:defRPr>
          <a:solidFill>
            <a:schemeClr val="tx1"/>
          </a:solidFill>
          <a:latin typeface="+mn-lt"/>
          <a:ea typeface="+mn-ea"/>
        </a:defRPr>
      </a:lvl8pPr>
      <a:lvl9pPr marL="3886006" indent="-228589" algn="l" rtl="0" eaLnBrk="1" fontAlgn="base" hangingPunct="1">
        <a:lnSpc>
          <a:spcPct val="120000"/>
        </a:lnSpc>
        <a:spcBef>
          <a:spcPts val="400"/>
        </a:spcBef>
        <a:spcAft>
          <a:spcPts val="100"/>
        </a:spcAft>
        <a:buChar char="»"/>
        <a:defRPr>
          <a:solidFill>
            <a:schemeClr val="tx1"/>
          </a:solidFill>
          <a:latin typeface="+mn-lt"/>
          <a:ea typeface="+mn-ea"/>
        </a:defRPr>
      </a:lvl9pPr>
    </p:bodyStyle>
    <p:otherStyle>
      <a:defPPr>
        <a:defRPr lang="sv-SE"/>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67F354A-541C-B2D1-811D-183D3786103C}"/>
              </a:ext>
            </a:extLst>
          </p:cNvPr>
          <p:cNvSpPr>
            <a:spLocks noGrp="1"/>
          </p:cNvSpPr>
          <p:nvPr>
            <p:ph type="title"/>
          </p:nvPr>
        </p:nvSpPr>
        <p:spPr>
          <a:xfrm>
            <a:off x="720000" y="1080000"/>
            <a:ext cx="7700963" cy="836613"/>
          </a:xfrm>
        </p:spPr>
        <p:txBody>
          <a:bodyPr/>
          <a:lstStyle/>
          <a:p>
            <a:pPr algn="ctr"/>
            <a:r>
              <a:rPr lang="en-US" sz="2800"/>
              <a:t>UVI hos man</a:t>
            </a:r>
            <a:endParaRPr lang="en-US" sz="2800" dirty="0"/>
          </a:p>
        </p:txBody>
      </p:sp>
      <p:sp>
        <p:nvSpPr>
          <p:cNvPr id="12" name="Content Placeholder 2">
            <a:extLst>
              <a:ext uri="{FF2B5EF4-FFF2-40B4-BE49-F238E27FC236}">
                <a16:creationId xmlns:a16="http://schemas.microsoft.com/office/drawing/2014/main" id="{E29A110B-7B96-0D63-7D8A-A5D3157320CC}"/>
              </a:ext>
            </a:extLst>
          </p:cNvPr>
          <p:cNvSpPr>
            <a:spLocks noGrp="1"/>
          </p:cNvSpPr>
          <p:nvPr>
            <p:ph idx="1"/>
          </p:nvPr>
        </p:nvSpPr>
        <p:spPr>
          <a:xfrm>
            <a:off x="720000" y="2159999"/>
            <a:ext cx="7700963" cy="3938400"/>
          </a:xfrm>
        </p:spPr>
        <p:txBody>
          <a:bodyPr/>
          <a:lstStyle/>
          <a:p>
            <a:pPr marL="0" indent="0">
              <a:buNone/>
            </a:pPr>
            <a:r>
              <a:rPr lang="sv-SE" dirty="0"/>
              <a:t>Sam, 63 år, kommer till närakuten en torsdag eftermiddag på grund av att det sedan några dagar svider när han kissar. Igår ökade svedan och det är riktigt besvärligt när han går på toaletten. Han har också behövt gå upp varannan timme under natten och har kissat minst lika ofta under gårdagen. Sam önskar hjälp på direkten och känner att han inte klarar av en sådan här natt till. Han är annars frisk och använder inga läkemedel. </a:t>
            </a:r>
            <a:endParaRPr lang="en-US" dirty="0"/>
          </a:p>
        </p:txBody>
      </p:sp>
      <p:sp>
        <p:nvSpPr>
          <p:cNvPr id="14" name="Footer Placeholder 3">
            <a:extLst>
              <a:ext uri="{FF2B5EF4-FFF2-40B4-BE49-F238E27FC236}">
                <a16:creationId xmlns:a16="http://schemas.microsoft.com/office/drawing/2014/main" id="{AE1B0F90-334C-3EA1-A0ED-51A8AD01B75B}"/>
              </a:ext>
            </a:extLst>
          </p:cNvPr>
          <p:cNvSpPr>
            <a:spLocks noGrp="1"/>
          </p:cNvSpPr>
          <p:nvPr>
            <p:ph type="ftr" sz="quarter" idx="3"/>
          </p:nvPr>
        </p:nvSpPr>
        <p:spPr>
          <a:xfrm>
            <a:off x="6400800" y="657225"/>
            <a:ext cx="2519363" cy="130175"/>
          </a:xfrm>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ea typeface="Geneva"/>
              <a:cs typeface="+mn-cs"/>
            </a:endParaRPr>
          </a:p>
        </p:txBody>
      </p:sp>
    </p:spTree>
    <p:extLst>
      <p:ext uri="{BB962C8B-B14F-4D97-AF65-F5344CB8AC3E}">
        <p14:creationId xmlns:p14="http://schemas.microsoft.com/office/powerpoint/2010/main" val="11864387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3D5A9FC0-BC74-3130-86FF-7A3E28F22AF6}"/>
              </a:ext>
            </a:extLst>
          </p:cNvPr>
          <p:cNvSpPr>
            <a:spLocks noGrp="1"/>
          </p:cNvSpPr>
          <p:nvPr>
            <p:ph type="title"/>
          </p:nvPr>
        </p:nvSpPr>
        <p:spPr>
          <a:xfrm>
            <a:off x="720000" y="1080000"/>
            <a:ext cx="7700963" cy="836613"/>
          </a:xfrm>
        </p:spPr>
        <p:txBody>
          <a:bodyPr/>
          <a:lstStyle/>
          <a:p>
            <a:r>
              <a:rPr lang="en-US" sz="2800" dirty="0"/>
              <a:t>5. forts</a:t>
            </a:r>
          </a:p>
        </p:txBody>
      </p:sp>
      <p:sp>
        <p:nvSpPr>
          <p:cNvPr id="12" name="Content Placeholder 2">
            <a:extLst>
              <a:ext uri="{FF2B5EF4-FFF2-40B4-BE49-F238E27FC236}">
                <a16:creationId xmlns:a16="http://schemas.microsoft.com/office/drawing/2014/main" id="{4D5DF85E-E6C3-B0DA-4100-6F015E74A43B}"/>
              </a:ext>
            </a:extLst>
          </p:cNvPr>
          <p:cNvSpPr>
            <a:spLocks noGrp="1"/>
          </p:cNvSpPr>
          <p:nvPr>
            <p:ph idx="1"/>
          </p:nvPr>
        </p:nvSpPr>
        <p:spPr>
          <a:xfrm>
            <a:off x="720000" y="2159999"/>
            <a:ext cx="7700963" cy="3938400"/>
          </a:xfrm>
        </p:spPr>
        <p:txBody>
          <a:bodyPr/>
          <a:lstStyle/>
          <a:p>
            <a:r>
              <a:rPr lang="en-US" dirty="0" err="1"/>
              <a:t>Undvik</a:t>
            </a:r>
            <a:r>
              <a:rPr lang="en-US" dirty="0"/>
              <a:t> </a:t>
            </a:r>
            <a:r>
              <a:rPr lang="en-US" dirty="0" err="1"/>
              <a:t>kinoloner</a:t>
            </a:r>
            <a:r>
              <a:rPr lang="en-US" dirty="0"/>
              <a:t>, t ex ciprofloxacin, vid </a:t>
            </a:r>
            <a:r>
              <a:rPr lang="en-US" dirty="0" err="1"/>
              <a:t>okomplicerad</a:t>
            </a:r>
            <a:r>
              <a:rPr lang="en-US" dirty="0"/>
              <a:t> </a:t>
            </a:r>
            <a:r>
              <a:rPr lang="en-US" dirty="0" err="1"/>
              <a:t>akut</a:t>
            </a:r>
            <a:r>
              <a:rPr lang="en-US" dirty="0"/>
              <a:t> </a:t>
            </a:r>
            <a:r>
              <a:rPr lang="en-US" dirty="0" err="1"/>
              <a:t>cystit</a:t>
            </a:r>
            <a:r>
              <a:rPr lang="en-US" dirty="0"/>
              <a:t> hos </a:t>
            </a:r>
            <a:r>
              <a:rPr lang="en-US" dirty="0" err="1"/>
              <a:t>män</a:t>
            </a:r>
            <a:endParaRPr lang="en-US" dirty="0"/>
          </a:p>
          <a:p>
            <a:r>
              <a:rPr lang="en-US" dirty="0" err="1"/>
              <a:t>Kinolonerna</a:t>
            </a:r>
            <a:r>
              <a:rPr lang="en-US" dirty="0"/>
              <a:t> </a:t>
            </a:r>
            <a:r>
              <a:rPr lang="en-US" dirty="0" err="1"/>
              <a:t>sparas</a:t>
            </a:r>
            <a:r>
              <a:rPr lang="en-US" dirty="0"/>
              <a:t> till </a:t>
            </a:r>
            <a:r>
              <a:rPr lang="en-US" dirty="0" err="1"/>
              <a:t>patienter</a:t>
            </a:r>
            <a:r>
              <a:rPr lang="en-US" dirty="0"/>
              <a:t> med </a:t>
            </a:r>
            <a:r>
              <a:rPr lang="en-US" dirty="0" err="1"/>
              <a:t>febril</a:t>
            </a:r>
            <a:r>
              <a:rPr lang="en-US" dirty="0"/>
              <a:t> UVI</a:t>
            </a:r>
          </a:p>
          <a:p>
            <a:r>
              <a:rPr lang="en-US" dirty="0" err="1"/>
              <a:t>Nackdelar</a:t>
            </a:r>
            <a:r>
              <a:rPr lang="en-US" dirty="0"/>
              <a:t> med </a:t>
            </a:r>
            <a:r>
              <a:rPr lang="en-US" dirty="0" err="1"/>
              <a:t>kinoloner</a:t>
            </a:r>
            <a:endParaRPr lang="en-US" dirty="0"/>
          </a:p>
          <a:p>
            <a:pPr lvl="1"/>
            <a:r>
              <a:rPr lang="en-US" dirty="0" err="1"/>
              <a:t>Hög</a:t>
            </a:r>
            <a:r>
              <a:rPr lang="en-US" dirty="0"/>
              <a:t> </a:t>
            </a:r>
            <a:r>
              <a:rPr lang="en-US" dirty="0" err="1"/>
              <a:t>resistensutveckling</a:t>
            </a:r>
            <a:endParaRPr lang="en-US" dirty="0"/>
          </a:p>
          <a:p>
            <a:pPr lvl="1"/>
            <a:r>
              <a:rPr lang="en-US" dirty="0" err="1"/>
              <a:t>Allvarliga</a:t>
            </a:r>
            <a:r>
              <a:rPr lang="en-US" dirty="0"/>
              <a:t> </a:t>
            </a:r>
            <a:r>
              <a:rPr lang="en-US" dirty="0" err="1"/>
              <a:t>biverkningar</a:t>
            </a:r>
            <a:endParaRPr lang="en-US" dirty="0"/>
          </a:p>
          <a:p>
            <a:pPr lvl="1"/>
            <a:r>
              <a:rPr lang="en-US" dirty="0" err="1"/>
              <a:t>Hög</a:t>
            </a:r>
            <a:r>
              <a:rPr lang="en-US" dirty="0"/>
              <a:t> risk för </a:t>
            </a:r>
            <a:r>
              <a:rPr lang="en-US" dirty="0" err="1"/>
              <a:t>miljöpåverkan</a:t>
            </a:r>
            <a:endParaRPr lang="en-US" dirty="0"/>
          </a:p>
        </p:txBody>
      </p:sp>
      <p:sp>
        <p:nvSpPr>
          <p:cNvPr id="14" name="Footer Placeholder 3">
            <a:extLst>
              <a:ext uri="{FF2B5EF4-FFF2-40B4-BE49-F238E27FC236}">
                <a16:creationId xmlns:a16="http://schemas.microsoft.com/office/drawing/2014/main" id="{BB669854-0380-BB65-A98A-173A195ACDE1}"/>
              </a:ext>
            </a:extLst>
          </p:cNvPr>
          <p:cNvSpPr>
            <a:spLocks noGrp="1"/>
          </p:cNvSpPr>
          <p:nvPr>
            <p:ph type="ftr" sz="quarter" idx="3"/>
          </p:nvPr>
        </p:nvSpPr>
        <p:spPr>
          <a:xfrm>
            <a:off x="6400800" y="657225"/>
            <a:ext cx="2519363" cy="130175"/>
          </a:xfrm>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ea typeface="Geneva"/>
              <a:cs typeface="+mn-cs"/>
            </a:endParaRPr>
          </a:p>
        </p:txBody>
      </p:sp>
    </p:spTree>
    <p:extLst>
      <p:ext uri="{BB962C8B-B14F-4D97-AF65-F5344CB8AC3E}">
        <p14:creationId xmlns:p14="http://schemas.microsoft.com/office/powerpoint/2010/main" val="939833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DD5C0E1-B065-8E7C-0884-741EB64938C2}"/>
              </a:ext>
            </a:extLst>
          </p:cNvPr>
          <p:cNvSpPr>
            <a:spLocks noGrp="1"/>
          </p:cNvSpPr>
          <p:nvPr>
            <p:ph type="title"/>
          </p:nvPr>
        </p:nvSpPr>
        <p:spPr>
          <a:xfrm>
            <a:off x="719999" y="1047915"/>
            <a:ext cx="7700963" cy="492127"/>
          </a:xfrm>
        </p:spPr>
        <p:txBody>
          <a:bodyPr/>
          <a:lstStyle/>
          <a:p>
            <a:r>
              <a:rPr lang="en-US" dirty="0"/>
              <a:t>6. </a:t>
            </a:r>
            <a:r>
              <a:rPr lang="en-US" dirty="0" err="1"/>
              <a:t>Behöver</a:t>
            </a:r>
            <a:r>
              <a:rPr lang="en-US" dirty="0"/>
              <a:t> </a:t>
            </a:r>
            <a:r>
              <a:rPr lang="en-US" dirty="0" err="1"/>
              <a:t>han</a:t>
            </a:r>
            <a:r>
              <a:rPr lang="en-US" dirty="0"/>
              <a:t> </a:t>
            </a:r>
            <a:r>
              <a:rPr lang="en-US" dirty="0" err="1"/>
              <a:t>följas</a:t>
            </a:r>
            <a:r>
              <a:rPr lang="en-US" dirty="0"/>
              <a:t> </a:t>
            </a:r>
            <a:r>
              <a:rPr lang="en-US" dirty="0" err="1"/>
              <a:t>upp</a:t>
            </a:r>
            <a:r>
              <a:rPr lang="en-US" dirty="0"/>
              <a:t>?</a:t>
            </a:r>
          </a:p>
        </p:txBody>
      </p:sp>
      <p:sp>
        <p:nvSpPr>
          <p:cNvPr id="12" name="Content Placeholder 2">
            <a:extLst>
              <a:ext uri="{FF2B5EF4-FFF2-40B4-BE49-F238E27FC236}">
                <a16:creationId xmlns:a16="http://schemas.microsoft.com/office/drawing/2014/main" id="{CE345B2C-BF78-73EE-AC96-EE472AF72D75}"/>
              </a:ext>
            </a:extLst>
          </p:cNvPr>
          <p:cNvSpPr>
            <a:spLocks noGrp="1"/>
          </p:cNvSpPr>
          <p:nvPr>
            <p:ph idx="1"/>
          </p:nvPr>
        </p:nvSpPr>
        <p:spPr>
          <a:xfrm>
            <a:off x="720000" y="2005263"/>
            <a:ext cx="7700963" cy="4093136"/>
          </a:xfrm>
        </p:spPr>
        <p:txBody>
          <a:bodyPr/>
          <a:lstStyle/>
          <a:p>
            <a:r>
              <a:rPr lang="sv-SE" dirty="0"/>
              <a:t>Ska följas upp 2 veckor efter avslutad behandling för att efterhöra symtomfrihet</a:t>
            </a:r>
          </a:p>
          <a:p>
            <a:r>
              <a:rPr lang="sv-SE" dirty="0"/>
              <a:t>Kontrollodling endast om odling visat växt av </a:t>
            </a:r>
            <a:r>
              <a:rPr lang="sv-SE" dirty="0" err="1"/>
              <a:t>stenbildande</a:t>
            </a:r>
            <a:r>
              <a:rPr lang="sv-SE" dirty="0"/>
              <a:t> bakterier, t ex </a:t>
            </a:r>
            <a:r>
              <a:rPr lang="sv-SE" dirty="0" err="1"/>
              <a:t>Proteus</a:t>
            </a:r>
            <a:r>
              <a:rPr lang="sv-SE" dirty="0"/>
              <a:t> </a:t>
            </a:r>
            <a:r>
              <a:rPr lang="sv-SE" dirty="0" err="1"/>
              <a:t>mirabilis</a:t>
            </a:r>
            <a:endParaRPr lang="sv-SE" dirty="0"/>
          </a:p>
          <a:p>
            <a:r>
              <a:rPr lang="sv-SE" dirty="0"/>
              <a:t>Ingen utredning om patienten är helt symtomfri efter avslutad behandling vid enstaka UVI</a:t>
            </a:r>
          </a:p>
        </p:txBody>
      </p:sp>
      <p:sp>
        <p:nvSpPr>
          <p:cNvPr id="14" name="Footer Placeholder 3">
            <a:extLst>
              <a:ext uri="{FF2B5EF4-FFF2-40B4-BE49-F238E27FC236}">
                <a16:creationId xmlns:a16="http://schemas.microsoft.com/office/drawing/2014/main" id="{2F5AC5C8-1C06-A53A-4129-92622008B083}"/>
              </a:ext>
            </a:extLst>
          </p:cNvPr>
          <p:cNvSpPr>
            <a:spLocks noGrp="1"/>
          </p:cNvSpPr>
          <p:nvPr>
            <p:ph type="ftr" sz="quarter" idx="3"/>
          </p:nvPr>
        </p:nvSpPr>
        <p:spPr>
          <a:xfrm>
            <a:off x="6400800" y="657225"/>
            <a:ext cx="2519363" cy="130175"/>
          </a:xfrm>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ea typeface="Geneva"/>
              <a:cs typeface="+mn-cs"/>
            </a:endParaRPr>
          </a:p>
        </p:txBody>
      </p:sp>
    </p:spTree>
    <p:extLst>
      <p:ext uri="{BB962C8B-B14F-4D97-AF65-F5344CB8AC3E}">
        <p14:creationId xmlns:p14="http://schemas.microsoft.com/office/powerpoint/2010/main" val="3688819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466D7C3E-13A0-FDB6-3818-51538E36CFA7}"/>
              </a:ext>
            </a:extLst>
          </p:cNvPr>
          <p:cNvSpPr>
            <a:spLocks noGrp="1"/>
          </p:cNvSpPr>
          <p:nvPr>
            <p:ph type="title"/>
          </p:nvPr>
        </p:nvSpPr>
        <p:spPr>
          <a:xfrm>
            <a:off x="720000" y="946484"/>
            <a:ext cx="7700963" cy="665748"/>
          </a:xfrm>
        </p:spPr>
        <p:txBody>
          <a:bodyPr/>
          <a:lstStyle/>
          <a:p>
            <a:r>
              <a:rPr lang="en-US" sz="2800" dirty="0"/>
              <a:t>6. </a:t>
            </a:r>
            <a:r>
              <a:rPr lang="en-US" sz="2800" dirty="0" err="1"/>
              <a:t>Uppföljning</a:t>
            </a:r>
            <a:r>
              <a:rPr lang="en-US" sz="2800" dirty="0"/>
              <a:t> forts</a:t>
            </a:r>
          </a:p>
        </p:txBody>
      </p:sp>
      <p:sp>
        <p:nvSpPr>
          <p:cNvPr id="12" name="Content Placeholder 2">
            <a:extLst>
              <a:ext uri="{FF2B5EF4-FFF2-40B4-BE49-F238E27FC236}">
                <a16:creationId xmlns:a16="http://schemas.microsoft.com/office/drawing/2014/main" id="{2EFBF46C-D95A-8E9B-50C4-AFEA843D34DA}"/>
              </a:ext>
            </a:extLst>
          </p:cNvPr>
          <p:cNvSpPr>
            <a:spLocks noGrp="1"/>
          </p:cNvSpPr>
          <p:nvPr>
            <p:ph idx="1"/>
          </p:nvPr>
        </p:nvSpPr>
        <p:spPr>
          <a:xfrm>
            <a:off x="720000" y="1771316"/>
            <a:ext cx="7700963" cy="4327083"/>
          </a:xfrm>
        </p:spPr>
        <p:txBody>
          <a:bodyPr/>
          <a:lstStyle/>
          <a:p>
            <a:pPr marL="0" indent="0">
              <a:buNone/>
            </a:pPr>
            <a:r>
              <a:rPr lang="sv-SE" dirty="0"/>
              <a:t>Vid recidiverande UVI rekommenderas utredning av eventuellt avflödeshinder med:</a:t>
            </a:r>
          </a:p>
          <a:p>
            <a:pPr>
              <a:buFontTx/>
              <a:buChar char="-"/>
            </a:pPr>
            <a:r>
              <a:rPr lang="sv-SE" dirty="0"/>
              <a:t>IPSS</a:t>
            </a:r>
          </a:p>
          <a:p>
            <a:pPr>
              <a:buFontTx/>
              <a:buChar char="-"/>
            </a:pPr>
            <a:r>
              <a:rPr lang="sv-SE" dirty="0" err="1"/>
              <a:t>Tidsmiktionslista</a:t>
            </a:r>
            <a:endParaRPr lang="sv-SE" dirty="0"/>
          </a:p>
          <a:p>
            <a:pPr>
              <a:buFontTx/>
              <a:buChar char="-"/>
            </a:pPr>
            <a:r>
              <a:rPr lang="sv-SE" dirty="0"/>
              <a:t>Urinflödesmätning</a:t>
            </a:r>
          </a:p>
          <a:p>
            <a:pPr>
              <a:buFontTx/>
              <a:buChar char="-"/>
            </a:pPr>
            <a:r>
              <a:rPr lang="sv-SE" dirty="0" err="1"/>
              <a:t>Residualurinbestämning</a:t>
            </a:r>
            <a:r>
              <a:rPr lang="sv-SE" dirty="0"/>
              <a:t> med ultraljud</a:t>
            </a:r>
          </a:p>
          <a:p>
            <a:pPr marL="0" indent="0">
              <a:buNone/>
            </a:pPr>
            <a:r>
              <a:rPr lang="sv-SE" dirty="0"/>
              <a:t>Vid behov av utredning eller uppföljning som inte kan göras på närakuten skickas remiss till vårdcentralen.</a:t>
            </a:r>
          </a:p>
          <a:p>
            <a:pPr marL="0" indent="0">
              <a:buNone/>
            </a:pPr>
            <a:endParaRPr lang="en-US" dirty="0"/>
          </a:p>
        </p:txBody>
      </p:sp>
      <p:sp>
        <p:nvSpPr>
          <p:cNvPr id="14" name="Footer Placeholder 3">
            <a:extLst>
              <a:ext uri="{FF2B5EF4-FFF2-40B4-BE49-F238E27FC236}">
                <a16:creationId xmlns:a16="http://schemas.microsoft.com/office/drawing/2014/main" id="{8334C31F-9019-E6AB-BFEA-19EAC426B948}"/>
              </a:ext>
            </a:extLst>
          </p:cNvPr>
          <p:cNvSpPr>
            <a:spLocks noGrp="1"/>
          </p:cNvSpPr>
          <p:nvPr>
            <p:ph type="ftr" sz="quarter" idx="3"/>
          </p:nvPr>
        </p:nvSpPr>
        <p:spPr>
          <a:xfrm>
            <a:off x="6400800" y="657225"/>
            <a:ext cx="2519363" cy="130175"/>
          </a:xfrm>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ea typeface="Geneva"/>
              <a:cs typeface="+mn-cs"/>
            </a:endParaRPr>
          </a:p>
        </p:txBody>
      </p:sp>
    </p:spTree>
    <p:extLst>
      <p:ext uri="{BB962C8B-B14F-4D97-AF65-F5344CB8AC3E}">
        <p14:creationId xmlns:p14="http://schemas.microsoft.com/office/powerpoint/2010/main" val="32570942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79BAC3F3-59F2-EEFF-F956-70F5F173211C}"/>
              </a:ext>
            </a:extLst>
          </p:cNvPr>
          <p:cNvSpPr>
            <a:spLocks noGrp="1"/>
          </p:cNvSpPr>
          <p:nvPr>
            <p:ph type="title"/>
          </p:nvPr>
        </p:nvSpPr>
        <p:spPr>
          <a:xfrm>
            <a:off x="720000" y="986089"/>
            <a:ext cx="7700963" cy="1259388"/>
          </a:xfrm>
        </p:spPr>
        <p:txBody>
          <a:bodyPr/>
          <a:lstStyle/>
          <a:p>
            <a:r>
              <a:rPr lang="sv-SE" sz="2800" dirty="0"/>
              <a:t>7. Hur hade det påverkat handläggningen och behandlingen om Sam hade haft feber?</a:t>
            </a:r>
          </a:p>
        </p:txBody>
      </p:sp>
      <p:sp>
        <p:nvSpPr>
          <p:cNvPr id="7" name="Platshållare för innehåll 6">
            <a:extLst>
              <a:ext uri="{FF2B5EF4-FFF2-40B4-BE49-F238E27FC236}">
                <a16:creationId xmlns:a16="http://schemas.microsoft.com/office/drawing/2014/main" id="{A4B30C38-FC84-9825-3578-A155A812C069}"/>
              </a:ext>
            </a:extLst>
          </p:cNvPr>
          <p:cNvSpPr>
            <a:spLocks noGrp="1"/>
          </p:cNvSpPr>
          <p:nvPr>
            <p:ph idx="1"/>
          </p:nvPr>
        </p:nvSpPr>
        <p:spPr>
          <a:xfrm>
            <a:off x="720000" y="2444165"/>
            <a:ext cx="7700963" cy="3654233"/>
          </a:xfrm>
        </p:spPr>
        <p:txBody>
          <a:bodyPr/>
          <a:lstStyle/>
          <a:p>
            <a:pPr marL="0" indent="0">
              <a:buNone/>
            </a:pPr>
            <a:r>
              <a:rPr lang="sv-SE" dirty="0"/>
              <a:t>Utvidgad undersökning:</a:t>
            </a:r>
          </a:p>
          <a:p>
            <a:r>
              <a:rPr lang="sv-SE" dirty="0"/>
              <a:t>AT</a:t>
            </a:r>
          </a:p>
          <a:p>
            <a:r>
              <a:rPr lang="sv-SE" dirty="0"/>
              <a:t>CRP</a:t>
            </a:r>
          </a:p>
          <a:p>
            <a:r>
              <a:rPr lang="sv-SE" dirty="0"/>
              <a:t>Prostatapalpation</a:t>
            </a:r>
          </a:p>
          <a:p>
            <a:r>
              <a:rPr lang="sv-SE" dirty="0"/>
              <a:t>Kontroll av dunkömhet över njurlogerna</a:t>
            </a:r>
          </a:p>
          <a:p>
            <a:pPr marL="0" indent="0">
              <a:buNone/>
            </a:pPr>
            <a:r>
              <a:rPr lang="sv-SE" dirty="0"/>
              <a:t>Remiss till sjukhusakutmottagning om illamående, kräkningar, allmänpåverkan eller tecken på sepsis.</a:t>
            </a:r>
          </a:p>
          <a:p>
            <a:endParaRPr lang="sv-SE" dirty="0"/>
          </a:p>
        </p:txBody>
      </p:sp>
      <p:sp>
        <p:nvSpPr>
          <p:cNvPr id="4" name="Platshållare för sidfot 3">
            <a:extLst>
              <a:ext uri="{FF2B5EF4-FFF2-40B4-BE49-F238E27FC236}">
                <a16:creationId xmlns:a16="http://schemas.microsoft.com/office/drawing/2014/main" id="{270D5BE3-B43F-D997-E089-4E59864CB73F}"/>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ea typeface="Geneva"/>
              <a:cs typeface="+mn-cs"/>
            </a:endParaRPr>
          </a:p>
        </p:txBody>
      </p:sp>
    </p:spTree>
    <p:extLst>
      <p:ext uri="{BB962C8B-B14F-4D97-AF65-F5344CB8AC3E}">
        <p14:creationId xmlns:p14="http://schemas.microsoft.com/office/powerpoint/2010/main" val="4197923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7F574483-4A9D-625D-BD91-3AC3FDD2E6CB}"/>
              </a:ext>
            </a:extLst>
          </p:cNvPr>
          <p:cNvSpPr>
            <a:spLocks noGrp="1"/>
          </p:cNvSpPr>
          <p:nvPr>
            <p:ph type="title"/>
          </p:nvPr>
        </p:nvSpPr>
        <p:spPr>
          <a:xfrm>
            <a:off x="720000" y="962526"/>
            <a:ext cx="7700963" cy="449179"/>
          </a:xfrm>
        </p:spPr>
        <p:txBody>
          <a:bodyPr/>
          <a:lstStyle/>
          <a:p>
            <a:r>
              <a:rPr lang="en-US" sz="2800" dirty="0"/>
              <a:t>7. </a:t>
            </a:r>
            <a:r>
              <a:rPr lang="en-US" sz="2800" dirty="0" err="1"/>
              <a:t>Behandling</a:t>
            </a:r>
            <a:r>
              <a:rPr lang="en-US" sz="2800" dirty="0"/>
              <a:t> av </a:t>
            </a:r>
            <a:r>
              <a:rPr lang="en-US" sz="2800" dirty="0" err="1"/>
              <a:t>febril</a:t>
            </a:r>
            <a:r>
              <a:rPr lang="en-US" sz="2800" dirty="0"/>
              <a:t> UVI forts</a:t>
            </a:r>
          </a:p>
        </p:txBody>
      </p:sp>
      <p:sp>
        <p:nvSpPr>
          <p:cNvPr id="12" name="Content Placeholder 2">
            <a:extLst>
              <a:ext uri="{FF2B5EF4-FFF2-40B4-BE49-F238E27FC236}">
                <a16:creationId xmlns:a16="http://schemas.microsoft.com/office/drawing/2014/main" id="{1D21923C-412F-3AC3-509F-F335BB1DB08C}"/>
              </a:ext>
            </a:extLst>
          </p:cNvPr>
          <p:cNvSpPr>
            <a:spLocks noGrp="1"/>
          </p:cNvSpPr>
          <p:nvPr>
            <p:ph idx="1"/>
          </p:nvPr>
        </p:nvSpPr>
        <p:spPr>
          <a:xfrm>
            <a:off x="720000" y="1411704"/>
            <a:ext cx="7700963" cy="4973053"/>
          </a:xfrm>
        </p:spPr>
        <p:txBody>
          <a:bodyPr/>
          <a:lstStyle/>
          <a:p>
            <a:pPr marL="0" indent="0">
              <a:buNone/>
            </a:pPr>
            <a:r>
              <a:rPr lang="sv-SE" dirty="0"/>
              <a:t>Troligen är även prostatavävnaden involverad, man behöver då antibiotika som ger terapeutiska koncentrationer i blod, njurar och prostata.</a:t>
            </a:r>
          </a:p>
          <a:p>
            <a:pPr marL="0" indent="0">
              <a:buNone/>
            </a:pPr>
            <a:r>
              <a:rPr lang="sv-SE" b="1" dirty="0"/>
              <a:t>Förstahandsmedel vid behandling i öppenvård:</a:t>
            </a:r>
          </a:p>
          <a:p>
            <a:pPr marL="0" indent="0">
              <a:buNone/>
            </a:pPr>
            <a:r>
              <a:rPr lang="sv-SE" dirty="0" err="1"/>
              <a:t>Ciprofloxacin</a:t>
            </a:r>
            <a:r>
              <a:rPr lang="sv-SE" dirty="0"/>
              <a:t> 500mg x 2 i 14 dagar</a:t>
            </a:r>
          </a:p>
          <a:p>
            <a:pPr marL="0" indent="0">
              <a:buNone/>
            </a:pPr>
            <a:r>
              <a:rPr lang="sv-SE" b="1" dirty="0"/>
              <a:t>Efter odlingssvar kan man använda sig av:</a:t>
            </a:r>
          </a:p>
          <a:p>
            <a:pPr marL="0" indent="0">
              <a:buNone/>
            </a:pPr>
            <a:r>
              <a:rPr lang="sv-SE" dirty="0" err="1"/>
              <a:t>Trimetoprim</a:t>
            </a:r>
            <a:r>
              <a:rPr lang="sv-SE" dirty="0"/>
              <a:t>/</a:t>
            </a:r>
            <a:r>
              <a:rPr lang="sv-SE" dirty="0" err="1"/>
              <a:t>sulfametoxazol</a:t>
            </a:r>
            <a:r>
              <a:rPr lang="sv-SE" dirty="0"/>
              <a:t> 160/800mg x 2 i 14 dagar</a:t>
            </a:r>
          </a:p>
          <a:p>
            <a:pPr marL="0" indent="0">
              <a:buNone/>
            </a:pPr>
            <a:r>
              <a:rPr lang="sv-SE" dirty="0"/>
              <a:t>Kontakta infektionskonsult vid resistens mot båda dessa antibiotika.</a:t>
            </a:r>
          </a:p>
        </p:txBody>
      </p:sp>
      <p:sp>
        <p:nvSpPr>
          <p:cNvPr id="14" name="Footer Placeholder 3">
            <a:extLst>
              <a:ext uri="{FF2B5EF4-FFF2-40B4-BE49-F238E27FC236}">
                <a16:creationId xmlns:a16="http://schemas.microsoft.com/office/drawing/2014/main" id="{CD7064C4-4C90-B9A9-43EF-DE132E797E9E}"/>
              </a:ext>
            </a:extLst>
          </p:cNvPr>
          <p:cNvSpPr>
            <a:spLocks noGrp="1"/>
          </p:cNvSpPr>
          <p:nvPr>
            <p:ph type="ftr" sz="quarter" idx="3"/>
          </p:nvPr>
        </p:nvSpPr>
        <p:spPr>
          <a:xfrm>
            <a:off x="6400800" y="657225"/>
            <a:ext cx="2519363" cy="130175"/>
          </a:xfrm>
        </p:spPr>
        <p:txBody>
          <a:bodyPr/>
          <a:lstStyle/>
          <a:p>
            <a:endParaRPr lang="sv-SE"/>
          </a:p>
        </p:txBody>
      </p:sp>
    </p:spTree>
    <p:extLst>
      <p:ext uri="{BB962C8B-B14F-4D97-AF65-F5344CB8AC3E}">
        <p14:creationId xmlns:p14="http://schemas.microsoft.com/office/powerpoint/2010/main" val="39369921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9A9D1EB1-A796-7DEE-1A24-B79658E0C5F6}"/>
              </a:ext>
            </a:extLst>
          </p:cNvPr>
          <p:cNvSpPr>
            <a:spLocks noGrp="1"/>
          </p:cNvSpPr>
          <p:nvPr>
            <p:ph type="title"/>
          </p:nvPr>
        </p:nvSpPr>
        <p:spPr>
          <a:xfrm>
            <a:off x="720000" y="983748"/>
            <a:ext cx="7700963" cy="468064"/>
          </a:xfrm>
        </p:spPr>
        <p:txBody>
          <a:bodyPr/>
          <a:lstStyle/>
          <a:p>
            <a:r>
              <a:rPr lang="sv-SE" sz="2800" dirty="0"/>
              <a:t>7. Behandling av febril UVI forts</a:t>
            </a:r>
          </a:p>
        </p:txBody>
      </p:sp>
      <p:sp>
        <p:nvSpPr>
          <p:cNvPr id="7" name="Platshållare för innehåll 6">
            <a:extLst>
              <a:ext uri="{FF2B5EF4-FFF2-40B4-BE49-F238E27FC236}">
                <a16:creationId xmlns:a16="http://schemas.microsoft.com/office/drawing/2014/main" id="{D2ED84D8-8ABB-8ACB-BC76-7E8FD05743E2}"/>
              </a:ext>
            </a:extLst>
          </p:cNvPr>
          <p:cNvSpPr>
            <a:spLocks noGrp="1"/>
          </p:cNvSpPr>
          <p:nvPr>
            <p:ph idx="1"/>
          </p:nvPr>
        </p:nvSpPr>
        <p:spPr>
          <a:xfrm>
            <a:off x="720000" y="1451812"/>
            <a:ext cx="7700963" cy="4646587"/>
          </a:xfrm>
        </p:spPr>
        <p:txBody>
          <a:bodyPr/>
          <a:lstStyle/>
          <a:p>
            <a:r>
              <a:rPr lang="sv-SE" dirty="0"/>
              <a:t>Misstänk akut bakteriell prostatit vid:</a:t>
            </a:r>
          </a:p>
          <a:p>
            <a:pPr marL="0" indent="0">
              <a:buNone/>
            </a:pPr>
            <a:r>
              <a:rPr lang="sv-SE" dirty="0"/>
              <a:t>- Ömmande prostata</a:t>
            </a:r>
          </a:p>
          <a:p>
            <a:pPr marL="0" indent="0">
              <a:buNone/>
            </a:pPr>
            <a:r>
              <a:rPr lang="sv-SE" dirty="0"/>
              <a:t>- </a:t>
            </a:r>
            <a:r>
              <a:rPr lang="sv-SE" dirty="0" err="1"/>
              <a:t>Miktionsbesvär</a:t>
            </a:r>
            <a:r>
              <a:rPr lang="sv-SE" dirty="0"/>
              <a:t> </a:t>
            </a:r>
          </a:p>
          <a:p>
            <a:pPr marL="0" indent="0">
              <a:buNone/>
            </a:pPr>
            <a:r>
              <a:rPr lang="sv-SE" dirty="0"/>
              <a:t>- Lokala smärtor i lilla bäckenet</a:t>
            </a:r>
          </a:p>
          <a:p>
            <a:r>
              <a:rPr lang="sv-SE" dirty="0"/>
              <a:t>Remittera till sjukhusakutmottagning</a:t>
            </a:r>
          </a:p>
          <a:p>
            <a:r>
              <a:rPr lang="sv-SE" dirty="0"/>
              <a:t>Ovanligt</a:t>
            </a:r>
          </a:p>
          <a:p>
            <a:r>
              <a:rPr lang="sv-SE" dirty="0"/>
              <a:t>Kräver intravenös antibiotikabehandling</a:t>
            </a:r>
          </a:p>
          <a:p>
            <a:r>
              <a:rPr lang="sv-SE" dirty="0"/>
              <a:t>Även patienter med febril UVI efter prostatabiopsi behöver intravenös antibiotika</a:t>
            </a:r>
          </a:p>
        </p:txBody>
      </p:sp>
      <p:sp>
        <p:nvSpPr>
          <p:cNvPr id="4" name="Platshållare för sidfot 3">
            <a:extLst>
              <a:ext uri="{FF2B5EF4-FFF2-40B4-BE49-F238E27FC236}">
                <a16:creationId xmlns:a16="http://schemas.microsoft.com/office/drawing/2014/main" id="{240AA396-2BB5-7EAE-169A-96C56FF54924}"/>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0938175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17F7A97A-42DE-F1CB-745E-BE315C5F8967}"/>
              </a:ext>
            </a:extLst>
          </p:cNvPr>
          <p:cNvSpPr>
            <a:spLocks noGrp="1"/>
          </p:cNvSpPr>
          <p:nvPr>
            <p:ph type="title"/>
          </p:nvPr>
        </p:nvSpPr>
        <p:spPr/>
        <p:txBody>
          <a:bodyPr/>
          <a:lstStyle/>
          <a:p>
            <a:r>
              <a:rPr lang="sv-SE" sz="2800" dirty="0"/>
              <a:t>8. Vad gäller vid asymtomatisk </a:t>
            </a:r>
            <a:r>
              <a:rPr lang="sv-SE" sz="2800" dirty="0" err="1"/>
              <a:t>bakteriuri</a:t>
            </a:r>
            <a:r>
              <a:rPr lang="sv-SE" sz="2800" dirty="0"/>
              <a:t> (ABU) hos män?</a:t>
            </a:r>
          </a:p>
        </p:txBody>
      </p:sp>
      <p:sp>
        <p:nvSpPr>
          <p:cNvPr id="7" name="Platshållare för innehåll 6">
            <a:extLst>
              <a:ext uri="{FF2B5EF4-FFF2-40B4-BE49-F238E27FC236}">
                <a16:creationId xmlns:a16="http://schemas.microsoft.com/office/drawing/2014/main" id="{E2D41077-7CEA-68C6-7849-F2F6F69D80EB}"/>
              </a:ext>
            </a:extLst>
          </p:cNvPr>
          <p:cNvSpPr>
            <a:spLocks noGrp="1"/>
          </p:cNvSpPr>
          <p:nvPr>
            <p:ph idx="1"/>
          </p:nvPr>
        </p:nvSpPr>
        <p:spPr/>
        <p:txBody>
          <a:bodyPr/>
          <a:lstStyle/>
          <a:p>
            <a:r>
              <a:rPr lang="sv-SE" dirty="0"/>
              <a:t>ABU ska endast behandlas hos gravida kvinnor och inför vissa urologiska ingrepp</a:t>
            </a:r>
          </a:p>
          <a:p>
            <a:r>
              <a:rPr lang="sv-SE" dirty="0"/>
              <a:t>Bakterier vid ABU är lågvirulenta och skyddar mot intrång av mer virulenta bakterier</a:t>
            </a:r>
          </a:p>
          <a:p>
            <a:r>
              <a:rPr lang="sv-SE" dirty="0"/>
              <a:t>Antibiotika vid ABU ökar risken för </a:t>
            </a:r>
            <a:r>
              <a:rPr lang="sv-SE" dirty="0" err="1"/>
              <a:t>symtomgivande</a:t>
            </a:r>
            <a:r>
              <a:rPr lang="sv-SE" dirty="0"/>
              <a:t> UVI och tillväxt av resistenta bakterier</a:t>
            </a:r>
          </a:p>
        </p:txBody>
      </p:sp>
      <p:sp>
        <p:nvSpPr>
          <p:cNvPr id="4" name="Platshållare för sidfot 3">
            <a:extLst>
              <a:ext uri="{FF2B5EF4-FFF2-40B4-BE49-F238E27FC236}">
                <a16:creationId xmlns:a16="http://schemas.microsoft.com/office/drawing/2014/main" id="{22277F34-2122-C79C-B9B2-10E9E634477A}"/>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543912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DD9CEAF7-43AC-07A0-37C2-19384ECDC236}"/>
              </a:ext>
            </a:extLst>
          </p:cNvPr>
          <p:cNvSpPr>
            <a:spLocks noGrp="1"/>
          </p:cNvSpPr>
          <p:nvPr>
            <p:ph type="title"/>
          </p:nvPr>
        </p:nvSpPr>
        <p:spPr>
          <a:xfrm>
            <a:off x="720000" y="1080000"/>
            <a:ext cx="7700963" cy="836613"/>
          </a:xfrm>
        </p:spPr>
        <p:txBody>
          <a:bodyPr/>
          <a:lstStyle/>
          <a:p>
            <a:r>
              <a:rPr lang="sv-SE" sz="2800" dirty="0"/>
              <a:t>1. Vilka är de typiska symtomen på en akut cystit?</a:t>
            </a:r>
            <a:endParaRPr lang="en-US" sz="2800" dirty="0"/>
          </a:p>
        </p:txBody>
      </p:sp>
      <p:sp>
        <p:nvSpPr>
          <p:cNvPr id="12" name="Content Placeholder 2">
            <a:extLst>
              <a:ext uri="{FF2B5EF4-FFF2-40B4-BE49-F238E27FC236}">
                <a16:creationId xmlns:a16="http://schemas.microsoft.com/office/drawing/2014/main" id="{2C9B5552-7B05-F17F-5AA7-25DD5E0A5F4F}"/>
              </a:ext>
            </a:extLst>
          </p:cNvPr>
          <p:cNvSpPr>
            <a:spLocks noGrp="1"/>
          </p:cNvSpPr>
          <p:nvPr>
            <p:ph idx="1"/>
          </p:nvPr>
        </p:nvSpPr>
        <p:spPr>
          <a:xfrm>
            <a:off x="720000" y="2159999"/>
            <a:ext cx="7700963" cy="3938400"/>
          </a:xfrm>
        </p:spPr>
        <p:txBody>
          <a:bodyPr/>
          <a:lstStyle/>
          <a:p>
            <a:r>
              <a:rPr lang="en-US" dirty="0" err="1"/>
              <a:t>Minst</a:t>
            </a:r>
            <a:r>
              <a:rPr lang="en-US" dirty="0"/>
              <a:t> </a:t>
            </a:r>
            <a:r>
              <a:rPr lang="en-US" dirty="0" err="1"/>
              <a:t>två</a:t>
            </a:r>
            <a:r>
              <a:rPr lang="en-US" dirty="0"/>
              <a:t> av </a:t>
            </a:r>
            <a:r>
              <a:rPr lang="en-US" dirty="0" err="1"/>
              <a:t>följande</a:t>
            </a:r>
            <a:r>
              <a:rPr lang="en-US" dirty="0"/>
              <a:t>:</a:t>
            </a:r>
          </a:p>
          <a:p>
            <a:pPr marL="0" indent="0">
              <a:buNone/>
            </a:pPr>
            <a:r>
              <a:rPr lang="en-US" dirty="0"/>
              <a:t>- </a:t>
            </a:r>
            <a:r>
              <a:rPr lang="en-US" dirty="0" err="1"/>
              <a:t>Sveda</a:t>
            </a:r>
            <a:r>
              <a:rPr lang="en-US" dirty="0"/>
              <a:t> vid </a:t>
            </a:r>
            <a:r>
              <a:rPr lang="en-US" dirty="0" err="1"/>
              <a:t>miktion</a:t>
            </a:r>
            <a:endParaRPr lang="en-US" dirty="0"/>
          </a:p>
          <a:p>
            <a:pPr marL="0" indent="0">
              <a:buNone/>
            </a:pPr>
            <a:r>
              <a:rPr lang="en-US" dirty="0"/>
              <a:t>- </a:t>
            </a:r>
            <a:r>
              <a:rPr lang="en-US" dirty="0" err="1"/>
              <a:t>Täta</a:t>
            </a:r>
            <a:r>
              <a:rPr lang="en-US" dirty="0"/>
              <a:t> </a:t>
            </a:r>
            <a:r>
              <a:rPr lang="en-US" dirty="0" err="1"/>
              <a:t>urinträngningar</a:t>
            </a:r>
            <a:endParaRPr lang="en-US" dirty="0"/>
          </a:p>
          <a:p>
            <a:pPr marL="0" indent="0">
              <a:buNone/>
            </a:pPr>
            <a:r>
              <a:rPr lang="en-US" dirty="0"/>
              <a:t>- </a:t>
            </a:r>
            <a:r>
              <a:rPr lang="en-US" dirty="0" err="1"/>
              <a:t>Frekventa</a:t>
            </a:r>
            <a:r>
              <a:rPr lang="en-US" dirty="0"/>
              <a:t> </a:t>
            </a:r>
            <a:r>
              <a:rPr lang="en-US" dirty="0" err="1"/>
              <a:t>miktioner</a:t>
            </a:r>
            <a:endParaRPr lang="en-US" dirty="0"/>
          </a:p>
          <a:p>
            <a:r>
              <a:rPr lang="en-US" dirty="0" err="1"/>
              <a:t>Symtomen</a:t>
            </a:r>
            <a:r>
              <a:rPr lang="en-US" dirty="0"/>
              <a:t> ska </a:t>
            </a:r>
            <a:r>
              <a:rPr lang="en-US" dirty="0" err="1"/>
              <a:t>vara</a:t>
            </a:r>
            <a:r>
              <a:rPr lang="en-US" dirty="0"/>
              <a:t> </a:t>
            </a:r>
            <a:r>
              <a:rPr lang="en-US" dirty="0" err="1"/>
              <a:t>nytillkomna</a:t>
            </a:r>
            <a:endParaRPr lang="en-US" dirty="0"/>
          </a:p>
          <a:p>
            <a:r>
              <a:rPr lang="en-US" dirty="0" err="1"/>
              <a:t>Suprapubisk</a:t>
            </a:r>
            <a:r>
              <a:rPr lang="en-US" dirty="0"/>
              <a:t> </a:t>
            </a:r>
            <a:r>
              <a:rPr lang="en-US" dirty="0" err="1"/>
              <a:t>smärta</a:t>
            </a:r>
            <a:r>
              <a:rPr lang="en-US" dirty="0"/>
              <a:t> </a:t>
            </a:r>
            <a:r>
              <a:rPr lang="en-US" dirty="0" err="1"/>
              <a:t>kan</a:t>
            </a:r>
            <a:r>
              <a:rPr lang="en-US" dirty="0"/>
              <a:t> </a:t>
            </a:r>
            <a:r>
              <a:rPr lang="en-US" dirty="0" err="1"/>
              <a:t>förekomma</a:t>
            </a:r>
            <a:endParaRPr lang="en-US" dirty="0"/>
          </a:p>
        </p:txBody>
      </p:sp>
      <p:sp>
        <p:nvSpPr>
          <p:cNvPr id="14" name="Footer Placeholder 3">
            <a:extLst>
              <a:ext uri="{FF2B5EF4-FFF2-40B4-BE49-F238E27FC236}">
                <a16:creationId xmlns:a16="http://schemas.microsoft.com/office/drawing/2014/main" id="{9AFB8EAC-5091-50AC-AE67-E2E05C9CAABD}"/>
              </a:ext>
            </a:extLst>
          </p:cNvPr>
          <p:cNvSpPr>
            <a:spLocks noGrp="1"/>
          </p:cNvSpPr>
          <p:nvPr>
            <p:ph type="ftr" sz="quarter" idx="3"/>
          </p:nvPr>
        </p:nvSpPr>
        <p:spPr>
          <a:xfrm>
            <a:off x="6400800" y="657225"/>
            <a:ext cx="2519363" cy="130175"/>
          </a:xfrm>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ea typeface="Geneva"/>
              <a:cs typeface="+mn-cs"/>
            </a:endParaRPr>
          </a:p>
        </p:txBody>
      </p:sp>
    </p:spTree>
    <p:extLst>
      <p:ext uri="{BB962C8B-B14F-4D97-AF65-F5344CB8AC3E}">
        <p14:creationId xmlns:p14="http://schemas.microsoft.com/office/powerpoint/2010/main" val="2835822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02A60FA2-0327-461E-DAF3-8FDE2F0C5C85}"/>
              </a:ext>
            </a:extLst>
          </p:cNvPr>
          <p:cNvSpPr>
            <a:spLocks noGrp="1"/>
          </p:cNvSpPr>
          <p:nvPr>
            <p:ph type="title"/>
          </p:nvPr>
        </p:nvSpPr>
        <p:spPr>
          <a:xfrm>
            <a:off x="720000" y="1080000"/>
            <a:ext cx="7700963" cy="836613"/>
          </a:xfrm>
        </p:spPr>
        <p:txBody>
          <a:bodyPr/>
          <a:lstStyle/>
          <a:p>
            <a:r>
              <a:rPr lang="en-US" sz="2800" dirty="0"/>
              <a:t>1. forts</a:t>
            </a:r>
          </a:p>
        </p:txBody>
      </p:sp>
      <p:sp>
        <p:nvSpPr>
          <p:cNvPr id="12" name="Content Placeholder 2">
            <a:extLst>
              <a:ext uri="{FF2B5EF4-FFF2-40B4-BE49-F238E27FC236}">
                <a16:creationId xmlns:a16="http://schemas.microsoft.com/office/drawing/2014/main" id="{B843F621-4631-F920-9F7C-29FF93C91984}"/>
              </a:ext>
            </a:extLst>
          </p:cNvPr>
          <p:cNvSpPr>
            <a:spLocks noGrp="1"/>
          </p:cNvSpPr>
          <p:nvPr>
            <p:ph idx="1"/>
          </p:nvPr>
        </p:nvSpPr>
        <p:spPr>
          <a:xfrm>
            <a:off x="720000" y="2159999"/>
            <a:ext cx="7700963" cy="3938400"/>
          </a:xfrm>
        </p:spPr>
        <p:txBody>
          <a:bodyPr/>
          <a:lstStyle/>
          <a:p>
            <a:r>
              <a:rPr lang="en-US" dirty="0" err="1"/>
              <a:t>Ovanligt</a:t>
            </a:r>
            <a:r>
              <a:rPr lang="en-US" dirty="0"/>
              <a:t> med </a:t>
            </a:r>
            <a:r>
              <a:rPr lang="en-US" dirty="0" err="1"/>
              <a:t>cystit</a:t>
            </a:r>
            <a:r>
              <a:rPr lang="en-US" dirty="0"/>
              <a:t> hos </a:t>
            </a:r>
            <a:r>
              <a:rPr lang="en-US" dirty="0" err="1"/>
              <a:t>män</a:t>
            </a:r>
            <a:r>
              <a:rPr lang="en-US" dirty="0"/>
              <a:t> &lt;60 </a:t>
            </a:r>
            <a:r>
              <a:rPr lang="en-US" dirty="0" err="1"/>
              <a:t>åå</a:t>
            </a:r>
            <a:r>
              <a:rPr lang="en-US" dirty="0"/>
              <a:t>, men det </a:t>
            </a:r>
            <a:r>
              <a:rPr lang="en-US" dirty="0" err="1"/>
              <a:t>förekommer</a:t>
            </a:r>
            <a:endParaRPr lang="en-US" dirty="0"/>
          </a:p>
          <a:p>
            <a:r>
              <a:rPr lang="en-US" dirty="0" err="1"/>
              <a:t>Nedre</a:t>
            </a:r>
            <a:r>
              <a:rPr lang="en-US" dirty="0"/>
              <a:t> </a:t>
            </a:r>
            <a:r>
              <a:rPr lang="en-US" dirty="0" err="1"/>
              <a:t>urinvägssymtom</a:t>
            </a:r>
            <a:r>
              <a:rPr lang="en-US" dirty="0"/>
              <a:t> </a:t>
            </a:r>
            <a:r>
              <a:rPr lang="en-US" dirty="0" err="1"/>
              <a:t>kan</a:t>
            </a:r>
            <a:r>
              <a:rPr lang="en-US" dirty="0"/>
              <a:t> ha </a:t>
            </a:r>
            <a:r>
              <a:rPr lang="en-US" dirty="0" err="1"/>
              <a:t>andra</a:t>
            </a:r>
            <a:r>
              <a:rPr lang="en-US" dirty="0"/>
              <a:t> </a:t>
            </a:r>
            <a:r>
              <a:rPr lang="en-US" dirty="0" err="1"/>
              <a:t>orsaker</a:t>
            </a:r>
            <a:r>
              <a:rPr lang="en-US" dirty="0"/>
              <a:t>, </a:t>
            </a:r>
            <a:r>
              <a:rPr lang="en-US" dirty="0" err="1"/>
              <a:t>framförallt</a:t>
            </a:r>
            <a:r>
              <a:rPr lang="en-US" dirty="0"/>
              <a:t> hos </a:t>
            </a:r>
            <a:r>
              <a:rPr lang="en-US" dirty="0" err="1"/>
              <a:t>äldre</a:t>
            </a:r>
            <a:r>
              <a:rPr lang="en-US" dirty="0"/>
              <a:t> </a:t>
            </a:r>
            <a:r>
              <a:rPr lang="en-US" dirty="0" err="1"/>
              <a:t>män</a:t>
            </a:r>
            <a:r>
              <a:rPr lang="en-US" dirty="0"/>
              <a:t>, t ex:</a:t>
            </a:r>
          </a:p>
          <a:p>
            <a:pPr>
              <a:buFontTx/>
              <a:buChar char="-"/>
            </a:pPr>
            <a:r>
              <a:rPr lang="en-US" dirty="0" err="1"/>
              <a:t>Prostataförstoring</a:t>
            </a:r>
            <a:endParaRPr lang="en-US" dirty="0"/>
          </a:p>
          <a:p>
            <a:pPr>
              <a:buFontTx/>
              <a:buChar char="-"/>
            </a:pPr>
            <a:r>
              <a:rPr lang="en-US" dirty="0" err="1"/>
              <a:t>Prostatacancer</a:t>
            </a:r>
            <a:endParaRPr lang="en-US" dirty="0"/>
          </a:p>
          <a:p>
            <a:pPr marL="0" indent="0">
              <a:buNone/>
            </a:pPr>
            <a:endParaRPr lang="en-US" dirty="0"/>
          </a:p>
        </p:txBody>
      </p:sp>
      <p:sp>
        <p:nvSpPr>
          <p:cNvPr id="14" name="Footer Placeholder 3">
            <a:extLst>
              <a:ext uri="{FF2B5EF4-FFF2-40B4-BE49-F238E27FC236}">
                <a16:creationId xmlns:a16="http://schemas.microsoft.com/office/drawing/2014/main" id="{4367C771-155B-4F71-2390-166A437EB75D}"/>
              </a:ext>
            </a:extLst>
          </p:cNvPr>
          <p:cNvSpPr>
            <a:spLocks noGrp="1"/>
          </p:cNvSpPr>
          <p:nvPr>
            <p:ph type="ftr" sz="quarter" idx="3"/>
          </p:nvPr>
        </p:nvSpPr>
        <p:spPr>
          <a:xfrm>
            <a:off x="6400800" y="657225"/>
            <a:ext cx="2519363" cy="130175"/>
          </a:xfrm>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ea typeface="Geneva"/>
              <a:cs typeface="+mn-cs"/>
            </a:endParaRPr>
          </a:p>
        </p:txBody>
      </p:sp>
    </p:spTree>
    <p:extLst>
      <p:ext uri="{BB962C8B-B14F-4D97-AF65-F5344CB8AC3E}">
        <p14:creationId xmlns:p14="http://schemas.microsoft.com/office/powerpoint/2010/main" val="833553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BCA8601-5286-FA21-4169-8AC90E258D12}"/>
              </a:ext>
            </a:extLst>
          </p:cNvPr>
          <p:cNvSpPr>
            <a:spLocks noGrp="1"/>
          </p:cNvSpPr>
          <p:nvPr>
            <p:ph type="title"/>
          </p:nvPr>
        </p:nvSpPr>
        <p:spPr>
          <a:xfrm>
            <a:off x="719999" y="958080"/>
            <a:ext cx="7700963" cy="836613"/>
          </a:xfrm>
        </p:spPr>
        <p:txBody>
          <a:bodyPr/>
          <a:lstStyle/>
          <a:p>
            <a:r>
              <a:rPr lang="sv-SE" sz="2800" dirty="0"/>
              <a:t>2. Vad behöver du veta mer om Sams anamnes?</a:t>
            </a:r>
            <a:endParaRPr lang="en-US" sz="2800" dirty="0"/>
          </a:p>
        </p:txBody>
      </p:sp>
      <p:sp>
        <p:nvSpPr>
          <p:cNvPr id="12" name="Content Placeholder 2">
            <a:extLst>
              <a:ext uri="{FF2B5EF4-FFF2-40B4-BE49-F238E27FC236}">
                <a16:creationId xmlns:a16="http://schemas.microsoft.com/office/drawing/2014/main" id="{1DA1FFFF-216C-7B4B-5908-DD193CC69F09}"/>
              </a:ext>
            </a:extLst>
          </p:cNvPr>
          <p:cNvSpPr>
            <a:spLocks noGrp="1"/>
          </p:cNvSpPr>
          <p:nvPr>
            <p:ph idx="1"/>
          </p:nvPr>
        </p:nvSpPr>
        <p:spPr>
          <a:xfrm>
            <a:off x="720000" y="1794692"/>
            <a:ext cx="7700964" cy="4507047"/>
          </a:xfrm>
        </p:spPr>
        <p:txBody>
          <a:bodyPr/>
          <a:lstStyle/>
          <a:p>
            <a:r>
              <a:rPr lang="en-US" dirty="0" err="1"/>
              <a:t>Normala</a:t>
            </a:r>
            <a:r>
              <a:rPr lang="en-US" dirty="0"/>
              <a:t> </a:t>
            </a:r>
            <a:r>
              <a:rPr lang="en-US" dirty="0" err="1"/>
              <a:t>mängder</a:t>
            </a:r>
            <a:r>
              <a:rPr lang="en-US" dirty="0"/>
              <a:t> </a:t>
            </a:r>
            <a:r>
              <a:rPr lang="en-US" dirty="0" err="1"/>
              <a:t>urin</a:t>
            </a:r>
            <a:r>
              <a:rPr lang="en-US" dirty="0"/>
              <a:t> </a:t>
            </a:r>
            <a:r>
              <a:rPr lang="en-US" dirty="0" err="1"/>
              <a:t>eller</a:t>
            </a:r>
            <a:r>
              <a:rPr lang="en-US" dirty="0"/>
              <a:t> bara </a:t>
            </a:r>
            <a:r>
              <a:rPr lang="en-US" dirty="0" err="1"/>
              <a:t>några</a:t>
            </a:r>
            <a:r>
              <a:rPr lang="en-US" dirty="0"/>
              <a:t> </a:t>
            </a:r>
            <a:r>
              <a:rPr lang="en-US" dirty="0" err="1"/>
              <a:t>droppar</a:t>
            </a:r>
            <a:r>
              <a:rPr lang="en-US" dirty="0"/>
              <a:t> vid </a:t>
            </a:r>
            <a:r>
              <a:rPr lang="en-US" dirty="0" err="1"/>
              <a:t>miktion</a:t>
            </a:r>
            <a:r>
              <a:rPr lang="en-US" dirty="0"/>
              <a:t>?</a:t>
            </a:r>
          </a:p>
          <a:p>
            <a:r>
              <a:rPr lang="en-US" dirty="0" err="1"/>
              <a:t>Sexuella</a:t>
            </a:r>
            <a:r>
              <a:rPr lang="en-US" dirty="0"/>
              <a:t> </a:t>
            </a:r>
            <a:r>
              <a:rPr lang="en-US" dirty="0" err="1"/>
              <a:t>kontakter</a:t>
            </a:r>
            <a:r>
              <a:rPr lang="en-US" dirty="0"/>
              <a:t>?</a:t>
            </a:r>
          </a:p>
          <a:p>
            <a:r>
              <a:rPr lang="en-US" dirty="0" err="1"/>
              <a:t>Tidigare</a:t>
            </a:r>
            <a:r>
              <a:rPr lang="en-US" dirty="0"/>
              <a:t> </a:t>
            </a:r>
            <a:r>
              <a:rPr lang="en-US" dirty="0" err="1"/>
              <a:t>miktionsbesvär</a:t>
            </a:r>
            <a:r>
              <a:rPr lang="en-US" dirty="0"/>
              <a:t>?</a:t>
            </a:r>
          </a:p>
          <a:p>
            <a:r>
              <a:rPr lang="en-US" dirty="0" err="1"/>
              <a:t>Tidigare</a:t>
            </a:r>
            <a:r>
              <a:rPr lang="en-US" dirty="0"/>
              <a:t> UVI?</a:t>
            </a:r>
          </a:p>
          <a:p>
            <a:r>
              <a:rPr lang="en-US" dirty="0" err="1"/>
              <a:t>Feber</a:t>
            </a:r>
            <a:r>
              <a:rPr lang="en-US" dirty="0"/>
              <a:t> i </a:t>
            </a:r>
            <a:r>
              <a:rPr lang="en-US" dirty="0" err="1"/>
              <a:t>samband</a:t>
            </a:r>
            <a:r>
              <a:rPr lang="en-US" dirty="0"/>
              <a:t> med de </a:t>
            </a:r>
            <a:r>
              <a:rPr lang="en-US" dirty="0" err="1"/>
              <a:t>aktuella</a:t>
            </a:r>
            <a:r>
              <a:rPr lang="en-US" dirty="0"/>
              <a:t> </a:t>
            </a:r>
            <a:r>
              <a:rPr lang="en-US" dirty="0" err="1"/>
              <a:t>besvären</a:t>
            </a:r>
            <a:r>
              <a:rPr lang="en-US" dirty="0"/>
              <a:t>?</a:t>
            </a:r>
          </a:p>
          <a:p>
            <a:r>
              <a:rPr lang="en-US" dirty="0" err="1"/>
              <a:t>Flytningar</a:t>
            </a:r>
            <a:r>
              <a:rPr lang="en-US" dirty="0"/>
              <a:t>?</a:t>
            </a:r>
          </a:p>
          <a:p>
            <a:r>
              <a:rPr lang="en-US" dirty="0" err="1"/>
              <a:t>Andra</a:t>
            </a:r>
            <a:r>
              <a:rPr lang="en-US" dirty="0"/>
              <a:t> </a:t>
            </a:r>
            <a:r>
              <a:rPr lang="en-US" dirty="0" err="1"/>
              <a:t>symtom</a:t>
            </a:r>
            <a:r>
              <a:rPr lang="en-US" dirty="0"/>
              <a:t>?</a:t>
            </a:r>
          </a:p>
          <a:p>
            <a:r>
              <a:rPr lang="en-US" dirty="0" err="1"/>
              <a:t>Utlandsvistelse</a:t>
            </a:r>
            <a:r>
              <a:rPr lang="en-US" dirty="0"/>
              <a:t> </a:t>
            </a:r>
            <a:r>
              <a:rPr lang="en-US" dirty="0" err="1"/>
              <a:t>senaste</a:t>
            </a:r>
            <a:r>
              <a:rPr lang="en-US" dirty="0"/>
              <a:t> </a:t>
            </a:r>
            <a:r>
              <a:rPr lang="en-US" dirty="0" err="1"/>
              <a:t>halvåret</a:t>
            </a:r>
            <a:r>
              <a:rPr lang="en-US" dirty="0"/>
              <a:t>?</a:t>
            </a:r>
          </a:p>
        </p:txBody>
      </p:sp>
      <p:sp>
        <p:nvSpPr>
          <p:cNvPr id="14" name="Footer Placeholder 3">
            <a:extLst>
              <a:ext uri="{FF2B5EF4-FFF2-40B4-BE49-F238E27FC236}">
                <a16:creationId xmlns:a16="http://schemas.microsoft.com/office/drawing/2014/main" id="{9F70461A-BC9A-E4D6-3241-F8464FC9CE9D}"/>
              </a:ext>
            </a:extLst>
          </p:cNvPr>
          <p:cNvSpPr>
            <a:spLocks noGrp="1"/>
          </p:cNvSpPr>
          <p:nvPr>
            <p:ph type="ftr" sz="quarter" idx="3"/>
          </p:nvPr>
        </p:nvSpPr>
        <p:spPr>
          <a:xfrm>
            <a:off x="6400800" y="657225"/>
            <a:ext cx="2519363" cy="130175"/>
          </a:xfrm>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ea typeface="Geneva"/>
              <a:cs typeface="+mn-cs"/>
            </a:endParaRPr>
          </a:p>
        </p:txBody>
      </p:sp>
    </p:spTree>
    <p:extLst>
      <p:ext uri="{BB962C8B-B14F-4D97-AF65-F5344CB8AC3E}">
        <p14:creationId xmlns:p14="http://schemas.microsoft.com/office/powerpoint/2010/main" val="2109479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3A2F4513-1915-E23D-5422-41C5D5076CA8}"/>
              </a:ext>
            </a:extLst>
          </p:cNvPr>
          <p:cNvSpPr>
            <a:spLocks noGrp="1"/>
          </p:cNvSpPr>
          <p:nvPr>
            <p:ph type="title"/>
          </p:nvPr>
        </p:nvSpPr>
        <p:spPr>
          <a:xfrm>
            <a:off x="720000" y="999606"/>
            <a:ext cx="7700963" cy="421140"/>
          </a:xfrm>
        </p:spPr>
        <p:txBody>
          <a:bodyPr/>
          <a:lstStyle/>
          <a:p>
            <a:r>
              <a:rPr lang="sv-SE" sz="2800" dirty="0"/>
              <a:t>3. Vilka undersökningar behöver du göra?</a:t>
            </a:r>
            <a:endParaRPr lang="en-US" sz="2800" dirty="0"/>
          </a:p>
        </p:txBody>
      </p:sp>
      <p:sp>
        <p:nvSpPr>
          <p:cNvPr id="12" name="Content Placeholder 2">
            <a:extLst>
              <a:ext uri="{FF2B5EF4-FFF2-40B4-BE49-F238E27FC236}">
                <a16:creationId xmlns:a16="http://schemas.microsoft.com/office/drawing/2014/main" id="{E9C264D9-BF88-23A4-0EDE-00E64A09C67A}"/>
              </a:ext>
            </a:extLst>
          </p:cNvPr>
          <p:cNvSpPr>
            <a:spLocks noGrp="1"/>
          </p:cNvSpPr>
          <p:nvPr>
            <p:ph idx="1"/>
          </p:nvPr>
        </p:nvSpPr>
        <p:spPr>
          <a:xfrm>
            <a:off x="720000" y="1478280"/>
            <a:ext cx="7700963" cy="4620119"/>
          </a:xfrm>
        </p:spPr>
        <p:txBody>
          <a:bodyPr/>
          <a:lstStyle/>
          <a:p>
            <a:r>
              <a:rPr lang="en-US" dirty="0"/>
              <a:t>AT</a:t>
            </a:r>
          </a:p>
          <a:p>
            <a:r>
              <a:rPr lang="en-US" dirty="0"/>
              <a:t>Temp</a:t>
            </a:r>
          </a:p>
          <a:p>
            <a:r>
              <a:rPr lang="en-US" dirty="0" err="1"/>
              <a:t>Bukstatus</a:t>
            </a:r>
            <a:endParaRPr lang="en-US" dirty="0"/>
          </a:p>
          <a:p>
            <a:r>
              <a:rPr lang="en-US" dirty="0" err="1"/>
              <a:t>Prostatapalpation</a:t>
            </a:r>
            <a:endParaRPr lang="en-US" dirty="0"/>
          </a:p>
          <a:p>
            <a:r>
              <a:rPr lang="en-US" dirty="0" err="1"/>
              <a:t>Kontroll</a:t>
            </a:r>
            <a:r>
              <a:rPr lang="en-US" dirty="0"/>
              <a:t> av </a:t>
            </a:r>
            <a:r>
              <a:rPr lang="en-US" dirty="0" err="1"/>
              <a:t>residualurin</a:t>
            </a:r>
            <a:r>
              <a:rPr lang="en-US" dirty="0"/>
              <a:t> med </a:t>
            </a:r>
            <a:r>
              <a:rPr lang="en-US" dirty="0" err="1"/>
              <a:t>bladderscan</a:t>
            </a:r>
            <a:r>
              <a:rPr lang="en-US" dirty="0"/>
              <a:t> om </a:t>
            </a:r>
            <a:r>
              <a:rPr lang="en-US" dirty="0" err="1"/>
              <a:t>patienten</a:t>
            </a:r>
            <a:r>
              <a:rPr lang="en-US" dirty="0"/>
              <a:t> anger </a:t>
            </a:r>
            <a:r>
              <a:rPr lang="en-US" dirty="0" err="1"/>
              <a:t>minskade</a:t>
            </a:r>
            <a:r>
              <a:rPr lang="en-US" dirty="0"/>
              <a:t> </a:t>
            </a:r>
            <a:r>
              <a:rPr lang="en-US" dirty="0" err="1"/>
              <a:t>urinmängder</a:t>
            </a:r>
            <a:endParaRPr lang="en-US" dirty="0"/>
          </a:p>
        </p:txBody>
      </p:sp>
      <p:sp>
        <p:nvSpPr>
          <p:cNvPr id="14" name="Footer Placeholder 3">
            <a:extLst>
              <a:ext uri="{FF2B5EF4-FFF2-40B4-BE49-F238E27FC236}">
                <a16:creationId xmlns:a16="http://schemas.microsoft.com/office/drawing/2014/main" id="{725FB900-88E4-60CC-88E3-CCEE726E1212}"/>
              </a:ext>
            </a:extLst>
          </p:cNvPr>
          <p:cNvSpPr>
            <a:spLocks noGrp="1"/>
          </p:cNvSpPr>
          <p:nvPr>
            <p:ph type="ftr" sz="quarter" idx="3"/>
          </p:nvPr>
        </p:nvSpPr>
        <p:spPr>
          <a:xfrm>
            <a:off x="6400800" y="657225"/>
            <a:ext cx="2519363" cy="130175"/>
          </a:xfrm>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ea typeface="Geneva"/>
              <a:cs typeface="+mn-cs"/>
            </a:endParaRPr>
          </a:p>
        </p:txBody>
      </p:sp>
    </p:spTree>
    <p:extLst>
      <p:ext uri="{BB962C8B-B14F-4D97-AF65-F5344CB8AC3E}">
        <p14:creationId xmlns:p14="http://schemas.microsoft.com/office/powerpoint/2010/main" val="4055862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A007BB7E-01CB-428E-685F-80B5BC644453}"/>
              </a:ext>
            </a:extLst>
          </p:cNvPr>
          <p:cNvSpPr>
            <a:spLocks noGrp="1"/>
          </p:cNvSpPr>
          <p:nvPr>
            <p:ph type="title"/>
          </p:nvPr>
        </p:nvSpPr>
        <p:spPr>
          <a:xfrm>
            <a:off x="721518" y="1097880"/>
            <a:ext cx="7700963" cy="836613"/>
          </a:xfrm>
        </p:spPr>
        <p:txBody>
          <a:bodyPr/>
          <a:lstStyle/>
          <a:p>
            <a:r>
              <a:rPr lang="sv-SE" sz="2800" dirty="0"/>
              <a:t>4. Behöver några prover tas? Vilka i så fall?</a:t>
            </a:r>
            <a:endParaRPr lang="en-US" sz="2800" dirty="0"/>
          </a:p>
        </p:txBody>
      </p:sp>
      <p:sp>
        <p:nvSpPr>
          <p:cNvPr id="12" name="Content Placeholder 2">
            <a:extLst>
              <a:ext uri="{FF2B5EF4-FFF2-40B4-BE49-F238E27FC236}">
                <a16:creationId xmlns:a16="http://schemas.microsoft.com/office/drawing/2014/main" id="{AA816CF0-21A9-26F1-6B6F-9D7DAEAF1092}"/>
              </a:ext>
            </a:extLst>
          </p:cNvPr>
          <p:cNvSpPr>
            <a:spLocks noGrp="1"/>
          </p:cNvSpPr>
          <p:nvPr>
            <p:ph idx="1"/>
          </p:nvPr>
        </p:nvSpPr>
        <p:spPr>
          <a:xfrm>
            <a:off x="720000" y="2125579"/>
            <a:ext cx="7700963" cy="3972820"/>
          </a:xfrm>
        </p:spPr>
        <p:txBody>
          <a:bodyPr/>
          <a:lstStyle/>
          <a:p>
            <a:r>
              <a:rPr lang="en-US" dirty="0" err="1"/>
              <a:t>Urinsticka</a:t>
            </a:r>
            <a:endParaRPr lang="en-US" dirty="0"/>
          </a:p>
          <a:p>
            <a:r>
              <a:rPr lang="en-US" dirty="0" err="1"/>
              <a:t>Urinodling</a:t>
            </a:r>
            <a:endParaRPr lang="en-US" dirty="0"/>
          </a:p>
          <a:p>
            <a:r>
              <a:rPr lang="en-US" dirty="0"/>
              <a:t>STI-prover vid </a:t>
            </a:r>
            <a:r>
              <a:rPr lang="en-US" dirty="0" err="1"/>
              <a:t>misstanke</a:t>
            </a:r>
            <a:r>
              <a:rPr lang="en-US" dirty="0"/>
              <a:t> </a:t>
            </a:r>
            <a:r>
              <a:rPr lang="en-US" dirty="0" err="1"/>
              <a:t>eller</a:t>
            </a:r>
            <a:r>
              <a:rPr lang="en-US" dirty="0"/>
              <a:t> </a:t>
            </a:r>
            <a:r>
              <a:rPr lang="en-US" dirty="0" err="1"/>
              <a:t>tveksamhet</a:t>
            </a:r>
            <a:r>
              <a:rPr lang="en-US" dirty="0"/>
              <a:t> </a:t>
            </a:r>
            <a:r>
              <a:rPr lang="en-US" dirty="0" err="1"/>
              <a:t>kring</a:t>
            </a:r>
            <a:r>
              <a:rPr lang="en-US" dirty="0"/>
              <a:t> STI</a:t>
            </a:r>
          </a:p>
          <a:p>
            <a:r>
              <a:rPr lang="en-US" dirty="0"/>
              <a:t>CRP vid </a:t>
            </a:r>
            <a:r>
              <a:rPr lang="en-US" dirty="0" err="1"/>
              <a:t>misstanke</a:t>
            </a:r>
            <a:r>
              <a:rPr lang="en-US" dirty="0"/>
              <a:t> om </a:t>
            </a:r>
            <a:r>
              <a:rPr lang="en-US" dirty="0" err="1"/>
              <a:t>febril</a:t>
            </a:r>
            <a:r>
              <a:rPr lang="en-US" dirty="0"/>
              <a:t> UVI</a:t>
            </a:r>
          </a:p>
        </p:txBody>
      </p:sp>
      <p:sp>
        <p:nvSpPr>
          <p:cNvPr id="14" name="Footer Placeholder 3">
            <a:extLst>
              <a:ext uri="{FF2B5EF4-FFF2-40B4-BE49-F238E27FC236}">
                <a16:creationId xmlns:a16="http://schemas.microsoft.com/office/drawing/2014/main" id="{777FD6E4-489E-81E9-D340-53FDBCDE4777}"/>
              </a:ext>
            </a:extLst>
          </p:cNvPr>
          <p:cNvSpPr>
            <a:spLocks noGrp="1"/>
          </p:cNvSpPr>
          <p:nvPr>
            <p:ph type="ftr" sz="quarter" idx="3"/>
          </p:nvPr>
        </p:nvSpPr>
        <p:spPr>
          <a:xfrm>
            <a:off x="6400800" y="657225"/>
            <a:ext cx="2519363" cy="130175"/>
          </a:xfrm>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ea typeface="Geneva"/>
              <a:cs typeface="+mn-cs"/>
            </a:endParaRPr>
          </a:p>
        </p:txBody>
      </p:sp>
    </p:spTree>
    <p:extLst>
      <p:ext uri="{BB962C8B-B14F-4D97-AF65-F5344CB8AC3E}">
        <p14:creationId xmlns:p14="http://schemas.microsoft.com/office/powerpoint/2010/main" val="743447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16640A2D-0D10-0D34-98F4-EB93FB37A06F}"/>
              </a:ext>
            </a:extLst>
          </p:cNvPr>
          <p:cNvSpPr>
            <a:spLocks noGrp="1"/>
          </p:cNvSpPr>
          <p:nvPr>
            <p:ph type="title"/>
          </p:nvPr>
        </p:nvSpPr>
        <p:spPr>
          <a:xfrm>
            <a:off x="720000" y="1080000"/>
            <a:ext cx="7700963" cy="836613"/>
          </a:xfrm>
        </p:spPr>
        <p:txBody>
          <a:bodyPr/>
          <a:lstStyle/>
          <a:p>
            <a:endParaRPr lang="en-US" sz="2800" dirty="0"/>
          </a:p>
        </p:txBody>
      </p:sp>
      <p:sp>
        <p:nvSpPr>
          <p:cNvPr id="12" name="Content Placeholder 2">
            <a:extLst>
              <a:ext uri="{FF2B5EF4-FFF2-40B4-BE49-F238E27FC236}">
                <a16:creationId xmlns:a16="http://schemas.microsoft.com/office/drawing/2014/main" id="{FF762BF8-0D1E-931B-66DC-ADFC00789AB4}"/>
              </a:ext>
            </a:extLst>
          </p:cNvPr>
          <p:cNvSpPr>
            <a:spLocks noGrp="1"/>
          </p:cNvSpPr>
          <p:nvPr>
            <p:ph idx="1"/>
          </p:nvPr>
        </p:nvSpPr>
        <p:spPr>
          <a:xfrm>
            <a:off x="720000" y="1179095"/>
            <a:ext cx="7700963" cy="4919304"/>
          </a:xfrm>
        </p:spPr>
        <p:txBody>
          <a:bodyPr/>
          <a:lstStyle/>
          <a:p>
            <a:pPr marL="0" indent="0">
              <a:buNone/>
            </a:pPr>
            <a:r>
              <a:rPr lang="sv-SE" dirty="0"/>
              <a:t>Sam har inte haft urinvägsinfektion tidigare. Han har ingen partner och har heller inte haft någon sexuell relation sedan skilsmässan för tre år sedan. Innan dess hade han bara samlag med sin partner och har ingen misstanke om otrohet från partnerns sida.</a:t>
            </a:r>
          </a:p>
          <a:p>
            <a:pPr marL="0" indent="0">
              <a:buNone/>
            </a:pPr>
            <a:r>
              <a:rPr lang="sv-SE" dirty="0"/>
              <a:t>Urinmängderna är som de brukar.</a:t>
            </a:r>
          </a:p>
          <a:p>
            <a:pPr marL="0" indent="0">
              <a:buNone/>
            </a:pPr>
            <a:r>
              <a:rPr lang="sv-SE" dirty="0"/>
              <a:t>Han har inga stora problem med </a:t>
            </a:r>
            <a:r>
              <a:rPr lang="sv-SE" dirty="0" err="1"/>
              <a:t>miktionen</a:t>
            </a:r>
            <a:r>
              <a:rPr lang="sv-SE" dirty="0"/>
              <a:t> i vanliga fall, men strålen är något svagare än när han var ung och ibland går han på toaletten på natten. </a:t>
            </a:r>
            <a:endParaRPr lang="en-US" dirty="0"/>
          </a:p>
        </p:txBody>
      </p:sp>
      <p:sp>
        <p:nvSpPr>
          <p:cNvPr id="14" name="Footer Placeholder 3">
            <a:extLst>
              <a:ext uri="{FF2B5EF4-FFF2-40B4-BE49-F238E27FC236}">
                <a16:creationId xmlns:a16="http://schemas.microsoft.com/office/drawing/2014/main" id="{044658C5-26F8-7108-8112-035B582301C5}"/>
              </a:ext>
            </a:extLst>
          </p:cNvPr>
          <p:cNvSpPr>
            <a:spLocks noGrp="1"/>
          </p:cNvSpPr>
          <p:nvPr>
            <p:ph type="ftr" sz="quarter" idx="3"/>
          </p:nvPr>
        </p:nvSpPr>
        <p:spPr>
          <a:xfrm>
            <a:off x="6400800" y="657225"/>
            <a:ext cx="2519363" cy="130175"/>
          </a:xfrm>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ea typeface="Geneva"/>
              <a:cs typeface="+mn-cs"/>
            </a:endParaRPr>
          </a:p>
        </p:txBody>
      </p:sp>
    </p:spTree>
    <p:extLst>
      <p:ext uri="{BB962C8B-B14F-4D97-AF65-F5344CB8AC3E}">
        <p14:creationId xmlns:p14="http://schemas.microsoft.com/office/powerpoint/2010/main" val="16255399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FF6F066D-1C7D-0CB6-3D74-EA86BC83B9F4}"/>
              </a:ext>
            </a:extLst>
          </p:cNvPr>
          <p:cNvSpPr>
            <a:spLocks noGrp="1"/>
          </p:cNvSpPr>
          <p:nvPr>
            <p:ph type="title"/>
          </p:nvPr>
        </p:nvSpPr>
        <p:spPr>
          <a:xfrm>
            <a:off x="720001" y="1080000"/>
            <a:ext cx="7613874" cy="130175"/>
          </a:xfrm>
        </p:spPr>
        <p:txBody>
          <a:bodyPr/>
          <a:lstStyle/>
          <a:p>
            <a:endParaRPr lang="en-US" dirty="0"/>
          </a:p>
        </p:txBody>
      </p:sp>
      <p:sp>
        <p:nvSpPr>
          <p:cNvPr id="12" name="Content Placeholder 2">
            <a:extLst>
              <a:ext uri="{FF2B5EF4-FFF2-40B4-BE49-F238E27FC236}">
                <a16:creationId xmlns:a16="http://schemas.microsoft.com/office/drawing/2014/main" id="{79677433-9F82-8F3A-0D1B-327F32D29F1A}"/>
              </a:ext>
            </a:extLst>
          </p:cNvPr>
          <p:cNvSpPr>
            <a:spLocks noGrp="1"/>
          </p:cNvSpPr>
          <p:nvPr>
            <p:ph idx="1"/>
          </p:nvPr>
        </p:nvSpPr>
        <p:spPr>
          <a:xfrm>
            <a:off x="720000" y="1411705"/>
            <a:ext cx="7700963" cy="4686694"/>
          </a:xfrm>
        </p:spPr>
        <p:txBody>
          <a:bodyPr/>
          <a:lstStyle/>
          <a:p>
            <a:pPr marL="0" indent="0">
              <a:buNone/>
            </a:pPr>
            <a:r>
              <a:rPr lang="sv-SE" dirty="0"/>
              <a:t>Vid undersökning är allmäntillståndet opåverkat. Temp 37,3°. </a:t>
            </a:r>
          </a:p>
          <a:p>
            <a:pPr marL="0" indent="0">
              <a:buNone/>
            </a:pPr>
            <a:r>
              <a:rPr lang="sv-SE" dirty="0"/>
              <a:t>Buken palperas mjuk och oöm, ingen dunkömhet över njurlogerna. Prostatan palperas lätt förstorad men oöm och utan hårda partier. </a:t>
            </a:r>
          </a:p>
          <a:p>
            <a:pPr marL="0" indent="0">
              <a:buNone/>
            </a:pPr>
            <a:r>
              <a:rPr lang="sv-SE" dirty="0" err="1"/>
              <a:t>Bladderscan</a:t>
            </a:r>
            <a:r>
              <a:rPr lang="sv-SE" dirty="0"/>
              <a:t> visar ingen </a:t>
            </a:r>
            <a:r>
              <a:rPr lang="sv-SE" dirty="0" err="1"/>
              <a:t>residualurin</a:t>
            </a:r>
            <a:r>
              <a:rPr lang="sv-SE" dirty="0"/>
              <a:t> i blåsan. </a:t>
            </a:r>
          </a:p>
          <a:p>
            <a:pPr marL="0" indent="0">
              <a:buNone/>
            </a:pPr>
            <a:r>
              <a:rPr lang="sv-SE" dirty="0"/>
              <a:t>Urinstickan visar negativ nitrit, leukocyter 3+, i övrigt blank. Urinodlingen kan skickas på fredag morgon och svar väntas komma först efter helgen.</a:t>
            </a:r>
            <a:endParaRPr lang="en-US" dirty="0"/>
          </a:p>
        </p:txBody>
      </p:sp>
      <p:sp>
        <p:nvSpPr>
          <p:cNvPr id="14" name="Footer Placeholder 3">
            <a:extLst>
              <a:ext uri="{FF2B5EF4-FFF2-40B4-BE49-F238E27FC236}">
                <a16:creationId xmlns:a16="http://schemas.microsoft.com/office/drawing/2014/main" id="{3B44DBAD-AC06-F7F0-216D-B144CC563BF8}"/>
              </a:ext>
            </a:extLst>
          </p:cNvPr>
          <p:cNvSpPr>
            <a:spLocks noGrp="1"/>
          </p:cNvSpPr>
          <p:nvPr>
            <p:ph type="ftr" sz="quarter" idx="3"/>
          </p:nvPr>
        </p:nvSpPr>
        <p:spPr>
          <a:xfrm>
            <a:off x="6400800" y="657225"/>
            <a:ext cx="2519363" cy="130175"/>
          </a:xfrm>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ea typeface="Geneva"/>
              <a:cs typeface="+mn-cs"/>
            </a:endParaRPr>
          </a:p>
        </p:txBody>
      </p:sp>
    </p:spTree>
    <p:extLst>
      <p:ext uri="{BB962C8B-B14F-4D97-AF65-F5344CB8AC3E}">
        <p14:creationId xmlns:p14="http://schemas.microsoft.com/office/powerpoint/2010/main" val="852179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4D970CC9-F5BF-16C1-D782-2FAE6D39C08F}"/>
              </a:ext>
            </a:extLst>
          </p:cNvPr>
          <p:cNvSpPr>
            <a:spLocks noGrp="1"/>
          </p:cNvSpPr>
          <p:nvPr>
            <p:ph type="title"/>
          </p:nvPr>
        </p:nvSpPr>
        <p:spPr>
          <a:xfrm>
            <a:off x="720000" y="1007811"/>
            <a:ext cx="7700963" cy="836613"/>
          </a:xfrm>
        </p:spPr>
        <p:txBody>
          <a:bodyPr/>
          <a:lstStyle/>
          <a:p>
            <a:r>
              <a:rPr lang="sv-SE" sz="2800" dirty="0"/>
              <a:t>5. Ger du honom någon behandling nu och i så fall vilken?</a:t>
            </a:r>
            <a:endParaRPr lang="en-US" sz="2800" dirty="0"/>
          </a:p>
        </p:txBody>
      </p:sp>
      <p:sp>
        <p:nvSpPr>
          <p:cNvPr id="12" name="Content Placeholder 2">
            <a:extLst>
              <a:ext uri="{FF2B5EF4-FFF2-40B4-BE49-F238E27FC236}">
                <a16:creationId xmlns:a16="http://schemas.microsoft.com/office/drawing/2014/main" id="{214E95A6-94CA-F4F0-E472-1FE217796C97}"/>
              </a:ext>
            </a:extLst>
          </p:cNvPr>
          <p:cNvSpPr>
            <a:spLocks noGrp="1"/>
          </p:cNvSpPr>
          <p:nvPr>
            <p:ph idx="1"/>
          </p:nvPr>
        </p:nvSpPr>
        <p:spPr>
          <a:xfrm>
            <a:off x="720000" y="1844424"/>
            <a:ext cx="7700963" cy="4253975"/>
          </a:xfrm>
        </p:spPr>
        <p:txBody>
          <a:bodyPr/>
          <a:lstStyle/>
          <a:p>
            <a:pPr marL="0" indent="0">
              <a:buNone/>
            </a:pPr>
            <a:r>
              <a:rPr lang="sv-SE" dirty="0"/>
              <a:t>Sam har besvärliga symptom så man kan ge antibiotika innan odlingssvaret kommit.</a:t>
            </a:r>
          </a:p>
          <a:p>
            <a:pPr marL="0" indent="0">
              <a:buNone/>
            </a:pPr>
            <a:r>
              <a:rPr lang="sv-SE" b="1" dirty="0"/>
              <a:t>I första hand:</a:t>
            </a:r>
          </a:p>
          <a:p>
            <a:r>
              <a:rPr lang="sv-SE" dirty="0" err="1"/>
              <a:t>Nitrofurantoin</a:t>
            </a:r>
            <a:r>
              <a:rPr lang="sv-SE" dirty="0"/>
              <a:t> 50 mg x 3 i 7 dagar eller</a:t>
            </a:r>
          </a:p>
          <a:p>
            <a:r>
              <a:rPr lang="sv-SE" dirty="0" err="1"/>
              <a:t>Pivmecillinam</a:t>
            </a:r>
            <a:r>
              <a:rPr lang="sv-SE" dirty="0"/>
              <a:t> 200 mg x 3 i 7 dagar</a:t>
            </a:r>
          </a:p>
          <a:p>
            <a:pPr marL="0" indent="0">
              <a:buNone/>
            </a:pPr>
            <a:r>
              <a:rPr lang="sv-SE" dirty="0"/>
              <a:t>Låg resistens men behandlingen kan behöva justeras efter odlingssvaret</a:t>
            </a:r>
          </a:p>
          <a:p>
            <a:pPr marL="0" indent="0">
              <a:buNone/>
            </a:pPr>
            <a:r>
              <a:rPr lang="sv-SE" b="1" dirty="0"/>
              <a:t>Obs!</a:t>
            </a:r>
            <a:r>
              <a:rPr lang="sv-SE" dirty="0"/>
              <a:t> Nitrofurantoin saknar effekt vid GFR &lt;40 ml/minut</a:t>
            </a:r>
            <a:endParaRPr lang="sv-SE" b="1" dirty="0"/>
          </a:p>
        </p:txBody>
      </p:sp>
      <p:sp>
        <p:nvSpPr>
          <p:cNvPr id="14" name="Footer Placeholder 3">
            <a:extLst>
              <a:ext uri="{FF2B5EF4-FFF2-40B4-BE49-F238E27FC236}">
                <a16:creationId xmlns:a16="http://schemas.microsoft.com/office/drawing/2014/main" id="{C82BCB68-06A6-F44D-2451-3FBDA264089F}"/>
              </a:ext>
            </a:extLst>
          </p:cNvPr>
          <p:cNvSpPr>
            <a:spLocks noGrp="1"/>
          </p:cNvSpPr>
          <p:nvPr>
            <p:ph type="ftr" sz="quarter" idx="3"/>
          </p:nvPr>
        </p:nvSpPr>
        <p:spPr>
          <a:xfrm>
            <a:off x="6400800" y="657225"/>
            <a:ext cx="2519363" cy="130175"/>
          </a:xfrm>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ea typeface="Geneva"/>
              <a:cs typeface="+mn-cs"/>
            </a:endParaRPr>
          </a:p>
        </p:txBody>
      </p:sp>
    </p:spTree>
    <p:extLst>
      <p:ext uri="{BB962C8B-B14F-4D97-AF65-F5344CB8AC3E}">
        <p14:creationId xmlns:p14="http://schemas.microsoft.com/office/powerpoint/2010/main" val="1830207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tandardformgivning">
  <a:themeElements>
    <a:clrScheme name="SLL">
      <a:dk1>
        <a:srgbClr val="000000"/>
      </a:dk1>
      <a:lt1>
        <a:srgbClr val="FFFFFF"/>
      </a:lt1>
      <a:dk2>
        <a:srgbClr val="A79D96"/>
      </a:dk2>
      <a:lt2>
        <a:srgbClr val="E0DED9"/>
      </a:lt2>
      <a:accent1>
        <a:srgbClr val="002D5A"/>
      </a:accent1>
      <a:accent2>
        <a:srgbClr val="00AEEF"/>
      </a:accent2>
      <a:accent3>
        <a:srgbClr val="9A0932"/>
      </a:accent3>
      <a:accent4>
        <a:srgbClr val="FF056D"/>
      </a:accent4>
      <a:accent5>
        <a:srgbClr val="406618"/>
      </a:accent5>
      <a:accent6>
        <a:srgbClr val="78BE00"/>
      </a:accent6>
      <a:hlink>
        <a:srgbClr val="00AEEF"/>
      </a:hlink>
      <a:folHlink>
        <a:srgbClr val="EB9100"/>
      </a:folHlink>
    </a:clrScheme>
    <a:fontScheme name="Standardformgivning">
      <a:majorFont>
        <a:latin typeface="Verdana"/>
        <a:ea typeface="Geneva"/>
        <a:cs typeface=""/>
      </a:majorFont>
      <a:minorFont>
        <a:latin typeface="Verdana"/>
        <a:ea typeface="Genev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spDef>
    <a:ln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lnDef>
  </a:objectDefaults>
  <a:extraClrSchemeLst>
    <a:extraClrScheme>
      <a:clrScheme name="Standardformgivning 1">
        <a:dk1>
          <a:srgbClr val="000000"/>
        </a:dk1>
        <a:lt1>
          <a:srgbClr val="FFFFFF"/>
        </a:lt1>
        <a:dk2>
          <a:srgbClr val="000000"/>
        </a:dk2>
        <a:lt2>
          <a:srgbClr val="BAB0B9"/>
        </a:lt2>
        <a:accent1>
          <a:srgbClr val="003468"/>
        </a:accent1>
        <a:accent2>
          <a:srgbClr val="00AEEF"/>
        </a:accent2>
        <a:accent3>
          <a:srgbClr val="FFFFFF"/>
        </a:accent3>
        <a:accent4>
          <a:srgbClr val="000000"/>
        </a:accent4>
        <a:accent5>
          <a:srgbClr val="AAAEB9"/>
        </a:accent5>
        <a:accent6>
          <a:srgbClr val="009DD9"/>
        </a:accent6>
        <a:hlink>
          <a:srgbClr val="B30538"/>
        </a:hlink>
        <a:folHlink>
          <a:srgbClr val="E2001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trama ppt mall_20190514.potx  -  Skrivskyddad" id="{729F4028-DEA7-43B0-9404-09B958EAF8C9}" vid="{ABF32C0A-CDBB-47D7-B47A-F66035BB090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80</TotalTime>
  <Words>1364</Words>
  <Application>Microsoft Office PowerPoint</Application>
  <PresentationFormat>Bildspel på skärmen (4:3)</PresentationFormat>
  <Paragraphs>107</Paragraphs>
  <Slides>16</Slides>
  <Notes>7</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16</vt:i4>
      </vt:variant>
    </vt:vector>
  </HeadingPairs>
  <TitlesOfParts>
    <vt:vector size="21" baseType="lpstr">
      <vt:lpstr>Arial</vt:lpstr>
      <vt:lpstr>Calibri</vt:lpstr>
      <vt:lpstr>Verdana</vt:lpstr>
      <vt:lpstr>Wingdings</vt:lpstr>
      <vt:lpstr>Standardformgivning</vt:lpstr>
      <vt:lpstr>UVI hos man</vt:lpstr>
      <vt:lpstr>1. Vilka är de typiska symtomen på en akut cystit?</vt:lpstr>
      <vt:lpstr>1. forts</vt:lpstr>
      <vt:lpstr>2. Vad behöver du veta mer om Sams anamnes?</vt:lpstr>
      <vt:lpstr>3. Vilka undersökningar behöver du göra?</vt:lpstr>
      <vt:lpstr>4. Behöver några prover tas? Vilka i så fall?</vt:lpstr>
      <vt:lpstr>PowerPoint-presentation</vt:lpstr>
      <vt:lpstr>PowerPoint-presentation</vt:lpstr>
      <vt:lpstr>5. Ger du honom någon behandling nu och i så fall vilken?</vt:lpstr>
      <vt:lpstr>5. forts</vt:lpstr>
      <vt:lpstr>6. Behöver han följas upp?</vt:lpstr>
      <vt:lpstr>6. Uppföljning forts</vt:lpstr>
      <vt:lpstr>7. Hur hade det påverkat handläggningen och behandlingen om Sam hade haft feber?</vt:lpstr>
      <vt:lpstr>7. Behandling av febril UVI forts</vt:lpstr>
      <vt:lpstr>7. Behandling av febril UVI forts</vt:lpstr>
      <vt:lpstr>8. Vad gäller vid asymtomatisk bakteriuri (ABU) hos män?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UVI hos man</dc:title>
  <dc:creator>Hélène Rödin</dc:creator>
  <cp:lastModifiedBy>Anna-Lena Fastén</cp:lastModifiedBy>
  <cp:revision>10</cp:revision>
  <dcterms:created xsi:type="dcterms:W3CDTF">2023-06-26T14:30:27Z</dcterms:created>
  <dcterms:modified xsi:type="dcterms:W3CDTF">2023-06-28T06:59:01Z</dcterms:modified>
</cp:coreProperties>
</file>