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79" r:id="rId2"/>
    <p:sldId id="280" r:id="rId3"/>
    <p:sldId id="281" r:id="rId4"/>
    <p:sldId id="282" r:id="rId5"/>
    <p:sldId id="285" r:id="rId6"/>
    <p:sldId id="283" r:id="rId7"/>
    <p:sldId id="284" r:id="rId8"/>
    <p:sldId id="286" r:id="rId9"/>
    <p:sldId id="287" r:id="rId10"/>
    <p:sldId id="288" r:id="rId11"/>
    <p:sldId id="28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660"/>
  </p:normalViewPr>
  <p:slideViewPr>
    <p:cSldViewPr snapToGrid="0">
      <p:cViewPr varScale="1">
        <p:scale>
          <a:sx n="53" d="100"/>
          <a:sy n="53" d="100"/>
        </p:scale>
        <p:origin x="13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0A1F38-9C84-4A9C-B69C-805DA482FD81}" type="datetimeFigureOut">
              <a:rPr lang="sv-SE" smtClean="0"/>
              <a:t>2023-06-22</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12595-3A72-49CC-ACAA-BA2D2CD5801B}" type="slidenum">
              <a:rPr lang="sv-SE" smtClean="0"/>
              <a:t>‹#›</a:t>
            </a:fld>
            <a:endParaRPr lang="sv-SE"/>
          </a:p>
        </p:txBody>
      </p:sp>
    </p:spTree>
    <p:extLst>
      <p:ext uri="{BB962C8B-B14F-4D97-AF65-F5344CB8AC3E}">
        <p14:creationId xmlns:p14="http://schemas.microsoft.com/office/powerpoint/2010/main" val="1596165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Har Linnea några symtom utöver att det svider när hon kissar, t ex täta trängningar och frekventa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miktioner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Upplever hon besvären som lindriga, måttliga eller svåra? Vad är anledningen till att hon tar kontakt – oro för att det ska hända något farligt om man inte behandlar en cystit eller är symtomen så kraftiga att hon vill ha behandling för att få lindring?</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Är Linnea gravid?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Har hon feber eller flanksmärtor som tecken på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pyelonefrit</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Har hon nytillkomna/ökade flytningar eller klåda i underlivet? Detta minskar i så fall sannolikheten för cystit. Ny sexualpartner och/eller oskyddat sex? Överväg STI.</a:t>
            </a:r>
            <a:endParaRPr lang="sv-SE" dirty="0"/>
          </a:p>
        </p:txBody>
      </p:sp>
      <p:sp>
        <p:nvSpPr>
          <p:cNvPr id="4" name="Platshållare för bildnummer 3"/>
          <p:cNvSpPr>
            <a:spLocks noGrp="1"/>
          </p:cNvSpPr>
          <p:nvPr>
            <p:ph type="sldNum" sz="quarter" idx="5"/>
          </p:nvPr>
        </p:nvSpPr>
        <p:spPr/>
        <p:txBody>
          <a:bodyPr/>
          <a:lstStyle/>
          <a:p>
            <a:fld id="{3EB12595-3A72-49CC-ACAA-BA2D2CD5801B}" type="slidenum">
              <a:rPr lang="sv-SE" smtClean="0"/>
              <a:t>3</a:t>
            </a:fld>
            <a:endParaRPr lang="sv-SE"/>
          </a:p>
        </p:txBody>
      </p:sp>
    </p:spTree>
    <p:extLst>
      <p:ext uri="{BB962C8B-B14F-4D97-AF65-F5344CB8AC3E}">
        <p14:creationId xmlns:p14="http://schemas.microsoft.com/office/powerpoint/2010/main" val="3224476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Här beror svaret på vad vi fått fram när vi pratat med Linnea och vilka rutiner som finns på mottagningen hon söker till.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Om Linnea har typiska och nytillkomna symtom på akut cystit (minst två av sveda vid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miktion</a:t>
            </a:r>
            <a:r>
              <a:rPr lang="sv-SE" sz="1800" dirty="0">
                <a:effectLst/>
                <a:latin typeface="Calibri" panose="020F0502020204030204" pitchFamily="34" charset="0"/>
                <a:ea typeface="Calibri" panose="020F0502020204030204" pitchFamily="34" charset="0"/>
                <a:cs typeface="Times New Roman" panose="02020603050405020304" pitchFamily="18" charset="0"/>
              </a:rPr>
              <a:t>, täta urinträngningar och frekventa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miktioner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saknar feber och flanksmärta, inte är gravid och anamnesen inte inger misstanke på STI eller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vulvovaginit</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det med all sannolikhet en akut cystit som Linnea lider av. Om besvären är lindriga räcker det med egenvårdsråd i form av ökat vätskeintag och smärtstillande läkemedel. Vid måttliga besvär kan man dessutom förskriva ett antibiotikarecept i reserv. Vid svåra besvär ges antibiotika. Det är patienten själv som värderar sina symtom och graderar dem som lindriga, måttliga eller svåra.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Om man på en mottagning har utarbetat tydliga rutiner för handläggning av akut cystit hos vuxna icke-gravida kvinnor med typiska symtom kan dessa patienter ofta handläggas utan ett fysiskt möte.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Om symtomen inte är helt typiska, patienten har feber eller flanksmärta, är gravid eller det finns misstanke om STI eller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vulvovaginit</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ett fysiskt besök nödvändigt för undersökning och provtagning. </a:t>
            </a:r>
            <a:endParaRPr lang="sv-SE" dirty="0"/>
          </a:p>
        </p:txBody>
      </p:sp>
      <p:sp>
        <p:nvSpPr>
          <p:cNvPr id="4" name="Platshållare för bildnummer 3"/>
          <p:cNvSpPr>
            <a:spLocks noGrp="1"/>
          </p:cNvSpPr>
          <p:nvPr>
            <p:ph type="sldNum" sz="quarter" idx="5"/>
          </p:nvPr>
        </p:nvSpPr>
        <p:spPr/>
        <p:txBody>
          <a:bodyPr/>
          <a:lstStyle/>
          <a:p>
            <a:fld id="{3EB12595-3A72-49CC-ACAA-BA2D2CD5801B}" type="slidenum">
              <a:rPr lang="sv-SE" smtClean="0"/>
              <a:t>4</a:t>
            </a:fld>
            <a:endParaRPr lang="sv-SE"/>
          </a:p>
        </p:txBody>
      </p:sp>
    </p:spTree>
    <p:extLst>
      <p:ext uri="{BB962C8B-B14F-4D97-AF65-F5344CB8AC3E}">
        <p14:creationId xmlns:p14="http://schemas.microsoft.com/office/powerpoint/2010/main" val="171676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spcAft>
                <a:spcPts val="800"/>
              </a:spcAft>
              <a:buFont typeface="+mj-lt"/>
              <a:buAutoNum type="arabicPeriod"/>
            </a:pPr>
            <a:r>
              <a:rPr lang="sv-SE" sz="1800" dirty="0">
                <a:effectLst/>
                <a:latin typeface="Calibri" panose="020F0502020204030204" pitchFamily="34" charset="0"/>
                <a:ea typeface="Calibri" panose="020F0502020204030204" pitchFamily="34" charset="0"/>
                <a:cs typeface="Times New Roman" panose="02020603050405020304" pitchFamily="18" charset="0"/>
              </a:rPr>
              <a:t>Hos icke-gravida kvinnor med typiska symtom på akut cystit tillför en urinsticka ingenting till cystitdiagnostiken och bör därför inte tas rutinmässigt. Typiska symtom på akut cystit har i sig högre specificitet och sensitivitet än vad en urinsticka kan bidra med.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Urinodling tillför mycket lite vid sporadisk cystit hos icke-gravida kvinnor och bör därför inte heller tas rutinmässigt. Urinodling är indicerat vid graviditet, terapisvikt och recidiv, nylig sjukhus- eller utlandsvistelse (ökad risk för resistenta bakterier), febril UVI, all UVI hos män och all UVI hos barn. </a:t>
            </a:r>
          </a:p>
          <a:p>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err="1">
                <a:effectLst/>
                <a:latin typeface="Calibri" panose="020F0502020204030204" pitchFamily="34" charset="0"/>
                <a:ea typeface="Calibri" panose="020F0502020204030204" pitchFamily="34" charset="0"/>
                <a:cs typeface="Times New Roman" panose="02020603050405020304" pitchFamily="18" charset="0"/>
              </a:rPr>
              <a:t>E.coli</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den dominerande orsaken till UVI i alla åldersgrupper. Hos kvinnor utgörs ca 80% av nedre okomplicerad UVI av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E.coli</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ca 10 % av 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saprophyticus</a:t>
            </a:r>
            <a:r>
              <a:rPr lang="sv-SE" sz="1800" dirty="0">
                <a:effectLst/>
                <a:latin typeface="Calibri" panose="020F0502020204030204" pitchFamily="34" charset="0"/>
                <a:ea typeface="Calibri" panose="020F0502020204030204" pitchFamily="34" charset="0"/>
                <a:cs typeface="Times New Roman" panose="02020603050405020304" pitchFamily="18" charset="0"/>
              </a:rPr>
              <a:t>. Den senare förekommer framför allt under sensommar och tidig höst.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Vid misstanke om STI tas prov för detta.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Vid febril UVI kan även blodprover behöva tas, exempelvis CRP.</a:t>
            </a:r>
            <a:endParaRPr lang="sv-SE" dirty="0"/>
          </a:p>
        </p:txBody>
      </p:sp>
      <p:sp>
        <p:nvSpPr>
          <p:cNvPr id="4" name="Platshållare för bildnummer 3"/>
          <p:cNvSpPr>
            <a:spLocks noGrp="1"/>
          </p:cNvSpPr>
          <p:nvPr>
            <p:ph type="sldNum" sz="quarter" idx="5"/>
          </p:nvPr>
        </p:nvSpPr>
        <p:spPr/>
        <p:txBody>
          <a:bodyPr/>
          <a:lstStyle/>
          <a:p>
            <a:fld id="{3EB12595-3A72-49CC-ACAA-BA2D2CD5801B}" type="slidenum">
              <a:rPr lang="sv-SE" smtClean="0"/>
              <a:t>5</a:t>
            </a:fld>
            <a:endParaRPr lang="sv-SE"/>
          </a:p>
        </p:txBody>
      </p:sp>
    </p:spTree>
    <p:extLst>
      <p:ext uri="{BB962C8B-B14F-4D97-AF65-F5344CB8AC3E}">
        <p14:creationId xmlns:p14="http://schemas.microsoft.com/office/powerpoint/2010/main" val="297595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Vid lindriga besvär ges egenvårdsråd i form av ökat vätskeintag och receptfria smärtstillande läkemedel. Vid måttliga besvär kan ett recept i reserv på antibiotika dessutom ges, avsett att hämtas ut om besvären förvärras eller blir långdragna.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Vid svåra besvär ges antibiotika. I första hand ges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50 mg x 3 i 5 dygn,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pivmecillinam</a:t>
            </a:r>
            <a:r>
              <a:rPr lang="sv-SE" sz="1800" dirty="0">
                <a:effectLst/>
                <a:latin typeface="Calibri" panose="020F0502020204030204" pitchFamily="34" charset="0"/>
                <a:ea typeface="Calibri" panose="020F0502020204030204" pitchFamily="34" charset="0"/>
                <a:cs typeface="Times New Roman" panose="02020603050405020304" pitchFamily="18" charset="0"/>
              </a:rPr>
              <a:t> 200 mg x 3 i 5 dygn (över 50 år och/eller recidiverande cystit) eller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pivmecillinam</a:t>
            </a:r>
            <a:r>
              <a:rPr lang="sv-SE" sz="1800" dirty="0">
                <a:effectLst/>
                <a:latin typeface="Calibri" panose="020F0502020204030204" pitchFamily="34" charset="0"/>
                <a:ea typeface="Calibri" panose="020F0502020204030204" pitchFamily="34" charset="0"/>
                <a:cs typeface="Times New Roman" panose="02020603050405020304" pitchFamily="18" charset="0"/>
              </a:rPr>
              <a:t> 400 mg x 2 i 3 dygn (under 50 år och sporadisk cystit). Resistensen mot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pivmecillinam</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låg hos de vanligaste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urinvägspatogenerna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chansen att behandlingen ska fungera är därför stor.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saknar effekt vid GFR &lt;40 ml/minut.</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Undvik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kinoloner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t ex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vid cystit.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Kinolonerna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behöver sparas till patienter med febril UVI och resistensutvecklingen mot dessa preparat är oroväckande. Risken för terapisvikt är betydligt högre än för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pivmecillinam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 kan användas mot cystit om en odling tagits och den visat en känslig stam. Resistensen mot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 hos de vanligaste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urinvägspatogenerna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hög varför preparatet fungerar dåligt som empirisk behandling. </a:t>
            </a:r>
            <a:endParaRPr lang="sv-SE" dirty="0"/>
          </a:p>
        </p:txBody>
      </p:sp>
      <p:sp>
        <p:nvSpPr>
          <p:cNvPr id="4" name="Platshållare för bildnummer 3"/>
          <p:cNvSpPr>
            <a:spLocks noGrp="1"/>
          </p:cNvSpPr>
          <p:nvPr>
            <p:ph type="sldNum" sz="quarter" idx="5"/>
          </p:nvPr>
        </p:nvSpPr>
        <p:spPr/>
        <p:txBody>
          <a:bodyPr/>
          <a:lstStyle/>
          <a:p>
            <a:fld id="{3EB12595-3A72-49CC-ACAA-BA2D2CD5801B}" type="slidenum">
              <a:rPr lang="sv-SE" smtClean="0"/>
              <a:t>8</a:t>
            </a:fld>
            <a:endParaRPr lang="sv-SE"/>
          </a:p>
        </p:txBody>
      </p:sp>
    </p:spTree>
    <p:extLst>
      <p:ext uri="{BB962C8B-B14F-4D97-AF65-F5344CB8AC3E}">
        <p14:creationId xmlns:p14="http://schemas.microsoft.com/office/powerpoint/2010/main" val="4134414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Undvik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kinoloner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t ex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ciprofloxacin</a:t>
            </a:r>
            <a:r>
              <a:rPr lang="sv-SE" sz="1800" dirty="0">
                <a:effectLst/>
                <a:latin typeface="Calibri" panose="020F0502020204030204" pitchFamily="34" charset="0"/>
                <a:ea typeface="Calibri" panose="020F0502020204030204" pitchFamily="34" charset="0"/>
                <a:cs typeface="Times New Roman" panose="02020603050405020304" pitchFamily="18" charset="0"/>
              </a:rPr>
              <a:t>, vid cystit.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Kinolonerna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behöver sparas till patienter med febril UVI och resistensutvecklingen mot dessa preparat är oroväckande. Risken för terapisvikt är betydligt högre än för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nitrofurantoin</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pivmecillinam</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p>
          <a:p>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 kan användas mot cystit om en odling tagits och den visat en känslig stam. Resistensen mot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trimetoprim</a:t>
            </a:r>
            <a:r>
              <a:rPr lang="sv-SE" sz="1800" dirty="0">
                <a:effectLst/>
                <a:latin typeface="Calibri" panose="020F0502020204030204" pitchFamily="34" charset="0"/>
                <a:ea typeface="Calibri" panose="020F0502020204030204" pitchFamily="34" charset="0"/>
                <a:cs typeface="Times New Roman" panose="02020603050405020304" pitchFamily="18" charset="0"/>
              </a:rPr>
              <a:t> hos de vanligaste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urinvägspatogenerna</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hög varför preparatet fungerar dåligt som empirisk behandling. </a:t>
            </a:r>
            <a:endParaRPr lang="sv-SE" dirty="0"/>
          </a:p>
        </p:txBody>
      </p:sp>
      <p:sp>
        <p:nvSpPr>
          <p:cNvPr id="4" name="Platshållare för bildnummer 3"/>
          <p:cNvSpPr>
            <a:spLocks noGrp="1"/>
          </p:cNvSpPr>
          <p:nvPr>
            <p:ph type="sldNum" sz="quarter" idx="5"/>
          </p:nvPr>
        </p:nvSpPr>
        <p:spPr/>
        <p:txBody>
          <a:bodyPr/>
          <a:lstStyle/>
          <a:p>
            <a:fld id="{3EB12595-3A72-49CC-ACAA-BA2D2CD5801B}" type="slidenum">
              <a:rPr lang="sv-SE" smtClean="0"/>
              <a:t>10</a:t>
            </a:fld>
            <a:endParaRPr lang="sv-SE"/>
          </a:p>
        </p:txBody>
      </p:sp>
    </p:spTree>
    <p:extLst>
      <p:ext uri="{BB962C8B-B14F-4D97-AF65-F5344CB8AC3E}">
        <p14:creationId xmlns:p14="http://schemas.microsoft.com/office/powerpoint/2010/main" val="3657681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Akut cystit hos friska kvinnor är besvärande men ofarligt. Infektionen läker spontant inom en vecka hos cirka 30 % av patienterna. Behandlingen syftar till att minska symtomen och påskynda tillfrisknandet. Det är sällan en akut cystit ger upphov till en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pyelonefrit</a:t>
            </a:r>
            <a:r>
              <a:rPr lang="sv-SE" sz="1800" dirty="0">
                <a:effectLst/>
                <a:latin typeface="Calibri" panose="020F0502020204030204" pitchFamily="34" charset="0"/>
                <a:ea typeface="Calibri" panose="020F0502020204030204" pitchFamily="34" charset="0"/>
                <a:cs typeface="Times New Roman" panose="02020603050405020304" pitchFamily="18" charset="0"/>
              </a:rPr>
              <a:t>, så det är inte farligt att avstå från antibiotika vid en akut cystit.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Hos gravida är risken för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pyelonefrit</a:t>
            </a:r>
            <a:r>
              <a:rPr lang="sv-SE" sz="1800" dirty="0">
                <a:effectLst/>
                <a:latin typeface="Calibri" panose="020F0502020204030204" pitchFamily="34" charset="0"/>
                <a:ea typeface="Calibri" panose="020F0502020204030204" pitchFamily="34" charset="0"/>
                <a:cs typeface="Times New Roman" panose="02020603050405020304" pitchFamily="18" charset="0"/>
              </a:rPr>
              <a:t> större varför behandling ges frikostigare där. Gravida med bakterier i urinen behandlas även om de inte har symtom. </a:t>
            </a:r>
            <a:endParaRPr lang="sv-SE" dirty="0"/>
          </a:p>
        </p:txBody>
      </p:sp>
      <p:sp>
        <p:nvSpPr>
          <p:cNvPr id="4" name="Platshållare för bildnummer 3"/>
          <p:cNvSpPr>
            <a:spLocks noGrp="1"/>
          </p:cNvSpPr>
          <p:nvPr>
            <p:ph type="sldNum" sz="quarter" idx="5"/>
          </p:nvPr>
        </p:nvSpPr>
        <p:spPr/>
        <p:txBody>
          <a:bodyPr/>
          <a:lstStyle/>
          <a:p>
            <a:fld id="{3EB12595-3A72-49CC-ACAA-BA2D2CD5801B}" type="slidenum">
              <a:rPr lang="sv-SE" smtClean="0"/>
              <a:t>11</a:t>
            </a:fld>
            <a:endParaRPr lang="sv-SE"/>
          </a:p>
        </p:txBody>
      </p:sp>
    </p:spTree>
    <p:extLst>
      <p:ext uri="{BB962C8B-B14F-4D97-AF65-F5344CB8AC3E}">
        <p14:creationId xmlns:p14="http://schemas.microsoft.com/office/powerpoint/2010/main" val="263296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35391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2010355247"/>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285402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90183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74628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34EA7B6-AABF-A27E-A0E3-0A5D95F0259B}"/>
              </a:ext>
            </a:extLst>
          </p:cNvPr>
          <p:cNvSpPr>
            <a:spLocks noGrp="1"/>
          </p:cNvSpPr>
          <p:nvPr>
            <p:ph type="title"/>
          </p:nvPr>
        </p:nvSpPr>
        <p:spPr/>
        <p:txBody>
          <a:bodyPr/>
          <a:lstStyle/>
          <a:p>
            <a:pPr algn="ctr"/>
            <a:r>
              <a:rPr lang="sv-SE" sz="2800" dirty="0"/>
              <a:t>Akut cystit</a:t>
            </a:r>
          </a:p>
        </p:txBody>
      </p:sp>
      <p:sp>
        <p:nvSpPr>
          <p:cNvPr id="7" name="Platshållare för innehåll 6">
            <a:extLst>
              <a:ext uri="{FF2B5EF4-FFF2-40B4-BE49-F238E27FC236}">
                <a16:creationId xmlns:a16="http://schemas.microsoft.com/office/drawing/2014/main" id="{10167EFB-CFC1-60AA-1C17-67C91FC709C0}"/>
              </a:ext>
            </a:extLst>
          </p:cNvPr>
          <p:cNvSpPr>
            <a:spLocks noGrp="1"/>
          </p:cNvSpPr>
          <p:nvPr>
            <p:ph idx="1"/>
          </p:nvPr>
        </p:nvSpPr>
        <p:spPr/>
        <p:txBody>
          <a:bodyPr/>
          <a:lstStyle/>
          <a:p>
            <a:pPr marL="0" indent="0">
              <a:buNone/>
            </a:pPr>
            <a:r>
              <a:rPr lang="sv-SE" dirty="0"/>
              <a:t>Linnea, 25 år, söker på närakuten på grund av att det sedan några dagar svider när hon kissar. Hon har haft urinvägsinfektion en gång förut för några år sedan och misstänker att det är samma sak nu. Hon är annars frisk och använder inga läkemedel. </a:t>
            </a:r>
          </a:p>
        </p:txBody>
      </p:sp>
      <p:sp>
        <p:nvSpPr>
          <p:cNvPr id="4" name="Platshållare för sidfot 3">
            <a:extLst>
              <a:ext uri="{FF2B5EF4-FFF2-40B4-BE49-F238E27FC236}">
                <a16:creationId xmlns:a16="http://schemas.microsoft.com/office/drawing/2014/main" id="{11A5E647-023B-A0E0-2126-382B01DAE403}"/>
              </a:ext>
            </a:extLst>
          </p:cNvPr>
          <p:cNvSpPr>
            <a:spLocks noGrp="1"/>
          </p:cNvSpPr>
          <p:nvPr>
            <p:ph type="ftr" sz="quarter" idx="3"/>
          </p:nvPr>
        </p:nvSpPr>
        <p:spPr/>
        <p:txBody>
          <a:bodyPr/>
          <a:lstStyle/>
          <a:p>
            <a:endParaRPr lang="sv-SE" dirty="0"/>
          </a:p>
        </p:txBody>
      </p:sp>
    </p:spTree>
    <p:extLst>
      <p:ext uri="{BB962C8B-B14F-4D97-AF65-F5344CB8AC3E}">
        <p14:creationId xmlns:p14="http://schemas.microsoft.com/office/powerpoint/2010/main" val="434097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42F813B-7FA3-C3EE-4473-9DB2CBC200F8}"/>
              </a:ext>
            </a:extLst>
          </p:cNvPr>
          <p:cNvSpPr>
            <a:spLocks noGrp="1"/>
          </p:cNvSpPr>
          <p:nvPr>
            <p:ph type="title"/>
          </p:nvPr>
        </p:nvSpPr>
        <p:spPr>
          <a:xfrm>
            <a:off x="720000" y="1080000"/>
            <a:ext cx="7700963" cy="836613"/>
          </a:xfrm>
        </p:spPr>
        <p:txBody>
          <a:bodyPr/>
          <a:lstStyle/>
          <a:p>
            <a:r>
              <a:rPr lang="en-US" sz="2800" dirty="0"/>
              <a:t>5. forts</a:t>
            </a:r>
          </a:p>
        </p:txBody>
      </p:sp>
      <p:sp>
        <p:nvSpPr>
          <p:cNvPr id="12" name="Content Placeholder 2">
            <a:extLst>
              <a:ext uri="{FF2B5EF4-FFF2-40B4-BE49-F238E27FC236}">
                <a16:creationId xmlns:a16="http://schemas.microsoft.com/office/drawing/2014/main" id="{48DB5981-FC8A-A5A0-98F8-6FE687D6E63C}"/>
              </a:ext>
            </a:extLst>
          </p:cNvPr>
          <p:cNvSpPr>
            <a:spLocks noGrp="1"/>
          </p:cNvSpPr>
          <p:nvPr>
            <p:ph idx="1"/>
          </p:nvPr>
        </p:nvSpPr>
        <p:spPr>
          <a:xfrm>
            <a:off x="720000" y="2159999"/>
            <a:ext cx="7700963" cy="3938400"/>
          </a:xfrm>
        </p:spPr>
        <p:txBody>
          <a:bodyPr/>
          <a:lstStyle/>
          <a:p>
            <a:r>
              <a:rPr lang="sv-SE" dirty="0"/>
              <a:t>Undvik </a:t>
            </a:r>
            <a:r>
              <a:rPr lang="sv-SE" dirty="0" err="1"/>
              <a:t>kinoloner</a:t>
            </a:r>
            <a:r>
              <a:rPr lang="sv-SE" dirty="0"/>
              <a:t>, t ex </a:t>
            </a:r>
            <a:r>
              <a:rPr lang="sv-SE" dirty="0" err="1"/>
              <a:t>ciprofloxacin</a:t>
            </a:r>
            <a:r>
              <a:rPr lang="sv-SE" dirty="0"/>
              <a:t>, vid cystit</a:t>
            </a:r>
          </a:p>
          <a:p>
            <a:r>
              <a:rPr lang="sv-SE" dirty="0"/>
              <a:t>Resistensen mot </a:t>
            </a:r>
            <a:r>
              <a:rPr lang="sv-SE" dirty="0" err="1"/>
              <a:t>kinoloner</a:t>
            </a:r>
            <a:r>
              <a:rPr lang="sv-SE" dirty="0"/>
              <a:t> ökar</a:t>
            </a:r>
          </a:p>
          <a:p>
            <a:r>
              <a:rPr lang="sv-SE" dirty="0"/>
              <a:t>De behöver sparas till patienter med febril UVI</a:t>
            </a:r>
          </a:p>
          <a:p>
            <a:r>
              <a:rPr lang="sv-SE" dirty="0" err="1"/>
              <a:t>Trimetoprim</a:t>
            </a:r>
            <a:r>
              <a:rPr lang="sv-SE" dirty="0"/>
              <a:t> kan användas om odling visat känslig stam</a:t>
            </a:r>
          </a:p>
          <a:p>
            <a:r>
              <a:rPr lang="sv-SE" dirty="0"/>
              <a:t>Hög resistens mot </a:t>
            </a:r>
            <a:r>
              <a:rPr lang="sv-SE" dirty="0" err="1"/>
              <a:t>trimetoprim</a:t>
            </a:r>
            <a:r>
              <a:rPr lang="sv-SE" dirty="0"/>
              <a:t> hos de vanligaste </a:t>
            </a:r>
            <a:r>
              <a:rPr lang="sv-SE" dirty="0" err="1"/>
              <a:t>urinvägspatogenerna</a:t>
            </a:r>
            <a:endParaRPr lang="sv-SE" dirty="0"/>
          </a:p>
        </p:txBody>
      </p:sp>
      <p:sp>
        <p:nvSpPr>
          <p:cNvPr id="14" name="Footer Placeholder 3">
            <a:extLst>
              <a:ext uri="{FF2B5EF4-FFF2-40B4-BE49-F238E27FC236}">
                <a16:creationId xmlns:a16="http://schemas.microsoft.com/office/drawing/2014/main" id="{EDA61FD2-B384-FDE4-5FDE-68E8EE66BE6F}"/>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405699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7B248A1-2DAC-E1A2-792A-FC44CEC3AA17}"/>
              </a:ext>
            </a:extLst>
          </p:cNvPr>
          <p:cNvSpPr>
            <a:spLocks noGrp="1"/>
          </p:cNvSpPr>
          <p:nvPr>
            <p:ph type="title"/>
          </p:nvPr>
        </p:nvSpPr>
        <p:spPr>
          <a:xfrm>
            <a:off x="719999" y="951663"/>
            <a:ext cx="7700963" cy="836613"/>
          </a:xfrm>
        </p:spPr>
        <p:txBody>
          <a:bodyPr/>
          <a:lstStyle/>
          <a:p>
            <a:r>
              <a:rPr lang="en-US" sz="2800" dirty="0"/>
              <a:t>6. </a:t>
            </a:r>
            <a:r>
              <a:rPr lang="en-US" sz="2800" dirty="0" err="1"/>
              <a:t>Varför</a:t>
            </a:r>
            <a:r>
              <a:rPr lang="en-US" sz="2800" dirty="0"/>
              <a:t> </a:t>
            </a:r>
            <a:r>
              <a:rPr lang="en-US" sz="2800" dirty="0" err="1"/>
              <a:t>behandlas</a:t>
            </a:r>
            <a:r>
              <a:rPr lang="en-US" sz="2800" dirty="0"/>
              <a:t> </a:t>
            </a:r>
            <a:r>
              <a:rPr lang="en-US" sz="2800" dirty="0" err="1"/>
              <a:t>akut</a:t>
            </a:r>
            <a:r>
              <a:rPr lang="en-US" sz="2800" dirty="0"/>
              <a:t> </a:t>
            </a:r>
            <a:r>
              <a:rPr lang="en-US" sz="2800" dirty="0" err="1"/>
              <a:t>cystit</a:t>
            </a:r>
            <a:r>
              <a:rPr lang="en-US" sz="2800" dirty="0"/>
              <a:t> hos </a:t>
            </a:r>
            <a:r>
              <a:rPr lang="en-US" sz="2800" dirty="0" err="1"/>
              <a:t>vuxna</a:t>
            </a:r>
            <a:r>
              <a:rPr lang="en-US" sz="2800" dirty="0"/>
              <a:t> </a:t>
            </a:r>
            <a:r>
              <a:rPr lang="en-US" sz="2800" dirty="0" err="1"/>
              <a:t>icke</a:t>
            </a:r>
            <a:r>
              <a:rPr lang="en-US" sz="2800" dirty="0"/>
              <a:t>-gravida </a:t>
            </a:r>
            <a:r>
              <a:rPr lang="en-US" sz="2800" dirty="0" err="1"/>
              <a:t>kvinnor</a:t>
            </a:r>
            <a:r>
              <a:rPr lang="en-US" sz="2800" dirty="0"/>
              <a:t>?</a:t>
            </a:r>
          </a:p>
        </p:txBody>
      </p:sp>
      <p:sp>
        <p:nvSpPr>
          <p:cNvPr id="12" name="Content Placeholder 2">
            <a:extLst>
              <a:ext uri="{FF2B5EF4-FFF2-40B4-BE49-F238E27FC236}">
                <a16:creationId xmlns:a16="http://schemas.microsoft.com/office/drawing/2014/main" id="{E733606E-E13A-1B80-6856-9DEE78BA88AE}"/>
              </a:ext>
            </a:extLst>
          </p:cNvPr>
          <p:cNvSpPr>
            <a:spLocks noGrp="1"/>
          </p:cNvSpPr>
          <p:nvPr>
            <p:ph idx="1"/>
          </p:nvPr>
        </p:nvSpPr>
        <p:spPr>
          <a:xfrm>
            <a:off x="719998" y="1788276"/>
            <a:ext cx="7700963" cy="4381894"/>
          </a:xfrm>
        </p:spPr>
        <p:txBody>
          <a:bodyPr/>
          <a:lstStyle/>
          <a:p>
            <a:r>
              <a:rPr lang="sv-SE" dirty="0"/>
              <a:t>Besvärande men ofarligt</a:t>
            </a:r>
          </a:p>
          <a:p>
            <a:r>
              <a:rPr lang="sv-SE" dirty="0"/>
              <a:t>Läker spontant inom 1 vecka hos ca 30%. Behandlingen syftar till att minska symtomen och </a:t>
            </a:r>
            <a:r>
              <a:rPr lang="sv-SE"/>
              <a:t>påskynda tillfrisknandet.</a:t>
            </a:r>
            <a:endParaRPr lang="sv-SE" dirty="0"/>
          </a:p>
          <a:p>
            <a:r>
              <a:rPr lang="sv-SE" dirty="0"/>
              <a:t>Akut cystit ger sällan upphov till en </a:t>
            </a:r>
            <a:r>
              <a:rPr lang="sv-SE" dirty="0" err="1"/>
              <a:t>pyelonefrit</a:t>
            </a:r>
            <a:endParaRPr lang="sv-SE" dirty="0"/>
          </a:p>
          <a:p>
            <a:r>
              <a:rPr lang="sv-SE" dirty="0"/>
              <a:t>Hos gravida är risken för </a:t>
            </a:r>
            <a:r>
              <a:rPr lang="sv-SE" dirty="0" err="1"/>
              <a:t>pyelonefrit</a:t>
            </a:r>
            <a:r>
              <a:rPr lang="sv-SE" dirty="0"/>
              <a:t> större varför behandling ges frikostigare där</a:t>
            </a:r>
          </a:p>
          <a:p>
            <a:r>
              <a:rPr lang="sv-SE" dirty="0"/>
              <a:t>Gravida med asymtomatisk bakteriuri behandlas med antibiotika</a:t>
            </a:r>
          </a:p>
        </p:txBody>
      </p:sp>
      <p:sp>
        <p:nvSpPr>
          <p:cNvPr id="14" name="Footer Placeholder 3">
            <a:extLst>
              <a:ext uri="{FF2B5EF4-FFF2-40B4-BE49-F238E27FC236}">
                <a16:creationId xmlns:a16="http://schemas.microsoft.com/office/drawing/2014/main" id="{495659C1-F684-F18A-37B1-A3D357853AD2}"/>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412678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B43A4E2-6832-C78F-85D3-EE70D1BEA2F9}"/>
              </a:ext>
            </a:extLst>
          </p:cNvPr>
          <p:cNvSpPr>
            <a:spLocks noGrp="1"/>
          </p:cNvSpPr>
          <p:nvPr>
            <p:ph type="title"/>
          </p:nvPr>
        </p:nvSpPr>
        <p:spPr>
          <a:xfrm>
            <a:off x="720000" y="1080000"/>
            <a:ext cx="7700963" cy="836613"/>
          </a:xfrm>
        </p:spPr>
        <p:txBody>
          <a:bodyPr/>
          <a:lstStyle/>
          <a:p>
            <a:r>
              <a:rPr lang="en-US" sz="2800" dirty="0"/>
              <a:t>1. </a:t>
            </a:r>
            <a:r>
              <a:rPr lang="en-US" sz="2800" dirty="0" err="1"/>
              <a:t>Vilka</a:t>
            </a:r>
            <a:r>
              <a:rPr lang="en-US" sz="2800" dirty="0"/>
              <a:t> </a:t>
            </a:r>
            <a:r>
              <a:rPr lang="en-US" sz="2800" dirty="0" err="1"/>
              <a:t>är</a:t>
            </a:r>
            <a:r>
              <a:rPr lang="en-US" sz="2800" dirty="0"/>
              <a:t> de </a:t>
            </a:r>
            <a:r>
              <a:rPr lang="en-US" sz="2800" dirty="0" err="1"/>
              <a:t>typiska</a:t>
            </a:r>
            <a:r>
              <a:rPr lang="en-US" sz="2800" dirty="0"/>
              <a:t> </a:t>
            </a:r>
            <a:r>
              <a:rPr lang="en-US" sz="2800" dirty="0" err="1"/>
              <a:t>symtomen</a:t>
            </a:r>
            <a:r>
              <a:rPr lang="en-US" sz="2800" dirty="0"/>
              <a:t> </a:t>
            </a:r>
            <a:r>
              <a:rPr lang="en-US" sz="2800" dirty="0" err="1"/>
              <a:t>på</a:t>
            </a:r>
            <a:r>
              <a:rPr lang="en-US" sz="2800" dirty="0"/>
              <a:t> </a:t>
            </a:r>
            <a:r>
              <a:rPr lang="en-US" sz="2800" dirty="0" err="1"/>
              <a:t>en</a:t>
            </a:r>
            <a:r>
              <a:rPr lang="en-US" sz="2800" dirty="0"/>
              <a:t> </a:t>
            </a:r>
            <a:r>
              <a:rPr lang="en-US" sz="2800" dirty="0" err="1"/>
              <a:t>akut</a:t>
            </a:r>
            <a:r>
              <a:rPr lang="en-US" sz="2800" dirty="0"/>
              <a:t> </a:t>
            </a:r>
            <a:r>
              <a:rPr lang="en-US" sz="2800" dirty="0" err="1"/>
              <a:t>cystit</a:t>
            </a:r>
            <a:r>
              <a:rPr lang="en-US" sz="2800" dirty="0"/>
              <a:t>?</a:t>
            </a:r>
          </a:p>
        </p:txBody>
      </p:sp>
      <p:sp>
        <p:nvSpPr>
          <p:cNvPr id="12" name="Content Placeholder 2">
            <a:extLst>
              <a:ext uri="{FF2B5EF4-FFF2-40B4-BE49-F238E27FC236}">
                <a16:creationId xmlns:a16="http://schemas.microsoft.com/office/drawing/2014/main" id="{5DB18438-681B-52E3-A9F3-0A5CB6796E23}"/>
              </a:ext>
            </a:extLst>
          </p:cNvPr>
          <p:cNvSpPr>
            <a:spLocks noGrp="1"/>
          </p:cNvSpPr>
          <p:nvPr>
            <p:ph idx="1"/>
          </p:nvPr>
        </p:nvSpPr>
        <p:spPr>
          <a:xfrm>
            <a:off x="720000" y="2159999"/>
            <a:ext cx="7700963" cy="3938400"/>
          </a:xfrm>
        </p:spPr>
        <p:txBody>
          <a:bodyPr/>
          <a:lstStyle/>
          <a:p>
            <a:r>
              <a:rPr lang="en-US" dirty="0" err="1"/>
              <a:t>Minst</a:t>
            </a:r>
            <a:r>
              <a:rPr lang="en-US" dirty="0"/>
              <a:t> </a:t>
            </a:r>
            <a:r>
              <a:rPr lang="en-US" dirty="0" err="1"/>
              <a:t>två</a:t>
            </a:r>
            <a:r>
              <a:rPr lang="en-US" dirty="0"/>
              <a:t> av </a:t>
            </a:r>
            <a:r>
              <a:rPr lang="en-US" dirty="0" err="1"/>
              <a:t>nedanstående</a:t>
            </a:r>
            <a:r>
              <a:rPr lang="en-US" dirty="0"/>
              <a:t>:</a:t>
            </a:r>
          </a:p>
          <a:p>
            <a:pPr>
              <a:buFontTx/>
              <a:buChar char="-"/>
            </a:pPr>
            <a:r>
              <a:rPr lang="en-US" dirty="0" err="1"/>
              <a:t>Sveda</a:t>
            </a:r>
            <a:r>
              <a:rPr lang="en-US" dirty="0"/>
              <a:t> vid </a:t>
            </a:r>
            <a:r>
              <a:rPr lang="en-US" dirty="0" err="1"/>
              <a:t>miktion</a:t>
            </a:r>
            <a:endParaRPr lang="en-US" dirty="0"/>
          </a:p>
          <a:p>
            <a:pPr>
              <a:buFontTx/>
              <a:buChar char="-"/>
            </a:pPr>
            <a:r>
              <a:rPr lang="en-US" dirty="0" err="1"/>
              <a:t>Täta</a:t>
            </a:r>
            <a:r>
              <a:rPr lang="en-US" dirty="0"/>
              <a:t> </a:t>
            </a:r>
            <a:r>
              <a:rPr lang="en-US" dirty="0" err="1"/>
              <a:t>urinträngningar</a:t>
            </a:r>
            <a:endParaRPr lang="en-US" dirty="0"/>
          </a:p>
          <a:p>
            <a:pPr>
              <a:buFontTx/>
              <a:buChar char="-"/>
            </a:pPr>
            <a:r>
              <a:rPr lang="en-US" dirty="0" err="1"/>
              <a:t>Frekventa</a:t>
            </a:r>
            <a:r>
              <a:rPr lang="en-US" dirty="0"/>
              <a:t> </a:t>
            </a:r>
            <a:r>
              <a:rPr lang="en-US" dirty="0" err="1"/>
              <a:t>miktioner</a:t>
            </a:r>
            <a:endParaRPr lang="en-US" dirty="0"/>
          </a:p>
          <a:p>
            <a:r>
              <a:rPr lang="en-US" dirty="0" err="1"/>
              <a:t>Symtomen</a:t>
            </a:r>
            <a:r>
              <a:rPr lang="en-US" dirty="0"/>
              <a:t> ska </a:t>
            </a:r>
            <a:r>
              <a:rPr lang="en-US" dirty="0" err="1"/>
              <a:t>vara</a:t>
            </a:r>
            <a:r>
              <a:rPr lang="en-US" dirty="0"/>
              <a:t> </a:t>
            </a:r>
            <a:r>
              <a:rPr lang="en-US" dirty="0" err="1"/>
              <a:t>nytillkomna</a:t>
            </a:r>
            <a:endParaRPr lang="en-US" dirty="0"/>
          </a:p>
        </p:txBody>
      </p:sp>
      <p:sp>
        <p:nvSpPr>
          <p:cNvPr id="14" name="Footer Placeholder 3">
            <a:extLst>
              <a:ext uri="{FF2B5EF4-FFF2-40B4-BE49-F238E27FC236}">
                <a16:creationId xmlns:a16="http://schemas.microsoft.com/office/drawing/2014/main" id="{936602D9-3B7A-69F6-5D85-42E7A112EB30}"/>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210075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49D896A-EDC3-A44D-7CD9-C208BEAFC501}"/>
              </a:ext>
            </a:extLst>
          </p:cNvPr>
          <p:cNvSpPr>
            <a:spLocks noGrp="1"/>
          </p:cNvSpPr>
          <p:nvPr>
            <p:ph type="title"/>
          </p:nvPr>
        </p:nvSpPr>
        <p:spPr>
          <a:xfrm>
            <a:off x="720000" y="1080001"/>
            <a:ext cx="7700963" cy="497340"/>
          </a:xfrm>
        </p:spPr>
        <p:txBody>
          <a:bodyPr/>
          <a:lstStyle/>
          <a:p>
            <a:r>
              <a:rPr lang="en-US" sz="2800" dirty="0"/>
              <a:t>2. </a:t>
            </a:r>
            <a:r>
              <a:rPr lang="en-US" sz="2800" dirty="0" err="1"/>
              <a:t>Vad</a:t>
            </a:r>
            <a:r>
              <a:rPr lang="en-US" sz="2800" dirty="0"/>
              <a:t> </a:t>
            </a:r>
            <a:r>
              <a:rPr lang="en-US" sz="2800" dirty="0" err="1"/>
              <a:t>behöver</a:t>
            </a:r>
            <a:r>
              <a:rPr lang="en-US" sz="2800" dirty="0"/>
              <a:t> du </a:t>
            </a:r>
            <a:r>
              <a:rPr lang="en-US" sz="2800" dirty="0" err="1"/>
              <a:t>veta</a:t>
            </a:r>
            <a:r>
              <a:rPr lang="en-US" sz="2800" dirty="0"/>
              <a:t> </a:t>
            </a:r>
            <a:r>
              <a:rPr lang="en-US" sz="2800" dirty="0" err="1"/>
              <a:t>mer</a:t>
            </a:r>
            <a:r>
              <a:rPr lang="en-US" sz="2800" dirty="0"/>
              <a:t> om Linnea?</a:t>
            </a:r>
          </a:p>
        </p:txBody>
      </p:sp>
      <p:sp>
        <p:nvSpPr>
          <p:cNvPr id="12" name="Content Placeholder 2">
            <a:extLst>
              <a:ext uri="{FF2B5EF4-FFF2-40B4-BE49-F238E27FC236}">
                <a16:creationId xmlns:a16="http://schemas.microsoft.com/office/drawing/2014/main" id="{6C9BD229-0487-E9EB-78F9-A638EC8B7037}"/>
              </a:ext>
            </a:extLst>
          </p:cNvPr>
          <p:cNvSpPr>
            <a:spLocks noGrp="1"/>
          </p:cNvSpPr>
          <p:nvPr>
            <p:ph idx="1"/>
          </p:nvPr>
        </p:nvSpPr>
        <p:spPr>
          <a:xfrm>
            <a:off x="720000" y="1767840"/>
            <a:ext cx="7700963" cy="4330558"/>
          </a:xfrm>
        </p:spPr>
        <p:txBody>
          <a:bodyPr/>
          <a:lstStyle/>
          <a:p>
            <a:r>
              <a:rPr lang="en-US" dirty="0" err="1"/>
              <a:t>Andra</a:t>
            </a:r>
            <a:r>
              <a:rPr lang="en-US" dirty="0"/>
              <a:t> symptom </a:t>
            </a:r>
            <a:r>
              <a:rPr lang="en-US" dirty="0" err="1"/>
              <a:t>än</a:t>
            </a:r>
            <a:r>
              <a:rPr lang="en-US" dirty="0"/>
              <a:t> </a:t>
            </a:r>
            <a:r>
              <a:rPr lang="en-US" dirty="0" err="1"/>
              <a:t>miktionssveda</a:t>
            </a:r>
            <a:r>
              <a:rPr lang="en-US" dirty="0"/>
              <a:t>?</a:t>
            </a:r>
          </a:p>
          <a:p>
            <a:r>
              <a:rPr lang="en-US" dirty="0" err="1"/>
              <a:t>Hur</a:t>
            </a:r>
            <a:r>
              <a:rPr lang="en-US" dirty="0"/>
              <a:t> </a:t>
            </a:r>
            <a:r>
              <a:rPr lang="en-US" dirty="0" err="1"/>
              <a:t>svåra</a:t>
            </a:r>
            <a:r>
              <a:rPr lang="en-US" dirty="0"/>
              <a:t> </a:t>
            </a:r>
            <a:r>
              <a:rPr lang="en-US" dirty="0" err="1"/>
              <a:t>är</a:t>
            </a:r>
            <a:r>
              <a:rPr lang="en-US" dirty="0"/>
              <a:t> </a:t>
            </a:r>
            <a:r>
              <a:rPr lang="en-US" dirty="0" err="1"/>
              <a:t>symtomen</a:t>
            </a:r>
            <a:r>
              <a:rPr lang="en-US" dirty="0"/>
              <a:t>?</a:t>
            </a:r>
          </a:p>
          <a:p>
            <a:r>
              <a:rPr lang="en-US" dirty="0" err="1"/>
              <a:t>Vad</a:t>
            </a:r>
            <a:r>
              <a:rPr lang="en-US" dirty="0"/>
              <a:t> </a:t>
            </a:r>
            <a:r>
              <a:rPr lang="en-US" dirty="0" err="1"/>
              <a:t>är</a:t>
            </a:r>
            <a:r>
              <a:rPr lang="en-US" dirty="0"/>
              <a:t> </a:t>
            </a:r>
            <a:r>
              <a:rPr lang="en-US" dirty="0" err="1"/>
              <a:t>anledningen</a:t>
            </a:r>
            <a:r>
              <a:rPr lang="en-US" dirty="0"/>
              <a:t> till </a:t>
            </a:r>
            <a:r>
              <a:rPr lang="en-US" dirty="0" err="1"/>
              <a:t>att</a:t>
            </a:r>
            <a:r>
              <a:rPr lang="en-US" dirty="0"/>
              <a:t> hon tar </a:t>
            </a:r>
            <a:r>
              <a:rPr lang="en-US" dirty="0" err="1"/>
              <a:t>kontakt</a:t>
            </a:r>
            <a:r>
              <a:rPr lang="en-US" dirty="0"/>
              <a:t>?</a:t>
            </a:r>
          </a:p>
          <a:p>
            <a:r>
              <a:rPr lang="en-US" dirty="0"/>
              <a:t>Gravid?</a:t>
            </a:r>
          </a:p>
          <a:p>
            <a:r>
              <a:rPr lang="en-US" dirty="0" err="1"/>
              <a:t>Feber</a:t>
            </a:r>
            <a:r>
              <a:rPr lang="en-US" dirty="0"/>
              <a:t> </a:t>
            </a:r>
            <a:r>
              <a:rPr lang="en-US" dirty="0" err="1"/>
              <a:t>eller</a:t>
            </a:r>
            <a:r>
              <a:rPr lang="en-US" dirty="0"/>
              <a:t> </a:t>
            </a:r>
            <a:r>
              <a:rPr lang="en-US" dirty="0" err="1"/>
              <a:t>flanksmärta</a:t>
            </a:r>
            <a:r>
              <a:rPr lang="en-US" dirty="0"/>
              <a:t>?</a:t>
            </a:r>
          </a:p>
          <a:p>
            <a:r>
              <a:rPr lang="en-US" dirty="0" err="1"/>
              <a:t>Nytillkomna</a:t>
            </a:r>
            <a:r>
              <a:rPr lang="en-US" dirty="0"/>
              <a:t>/ </a:t>
            </a:r>
            <a:r>
              <a:rPr lang="en-US" dirty="0" err="1"/>
              <a:t>ökade</a:t>
            </a:r>
            <a:r>
              <a:rPr lang="en-US" dirty="0"/>
              <a:t> </a:t>
            </a:r>
            <a:r>
              <a:rPr lang="en-US" dirty="0" err="1"/>
              <a:t>flytningar</a:t>
            </a:r>
            <a:r>
              <a:rPr lang="en-US" dirty="0"/>
              <a:t> </a:t>
            </a:r>
            <a:r>
              <a:rPr lang="en-US" dirty="0" err="1"/>
              <a:t>eller</a:t>
            </a:r>
            <a:r>
              <a:rPr lang="en-US" dirty="0"/>
              <a:t> </a:t>
            </a:r>
            <a:r>
              <a:rPr lang="en-US" dirty="0" err="1"/>
              <a:t>klåda</a:t>
            </a:r>
            <a:r>
              <a:rPr lang="en-US" dirty="0"/>
              <a:t> i </a:t>
            </a:r>
            <a:r>
              <a:rPr lang="en-US" dirty="0" err="1"/>
              <a:t>underlivet</a:t>
            </a:r>
            <a:r>
              <a:rPr lang="en-US" dirty="0"/>
              <a:t>?</a:t>
            </a:r>
          </a:p>
          <a:p>
            <a:r>
              <a:rPr lang="en-US" dirty="0"/>
              <a:t>Ny </a:t>
            </a:r>
            <a:r>
              <a:rPr lang="en-US" dirty="0" err="1"/>
              <a:t>sexualpartner</a:t>
            </a:r>
            <a:r>
              <a:rPr lang="en-US" dirty="0"/>
              <a:t> och/</a:t>
            </a:r>
            <a:r>
              <a:rPr lang="en-US" dirty="0" err="1"/>
              <a:t>eller</a:t>
            </a:r>
            <a:r>
              <a:rPr lang="en-US" dirty="0"/>
              <a:t> </a:t>
            </a:r>
            <a:r>
              <a:rPr lang="en-US" dirty="0" err="1"/>
              <a:t>oskyddat</a:t>
            </a:r>
            <a:r>
              <a:rPr lang="en-US" dirty="0"/>
              <a:t> sex?</a:t>
            </a:r>
          </a:p>
        </p:txBody>
      </p:sp>
      <p:sp>
        <p:nvSpPr>
          <p:cNvPr id="14" name="Footer Placeholder 3">
            <a:extLst>
              <a:ext uri="{FF2B5EF4-FFF2-40B4-BE49-F238E27FC236}">
                <a16:creationId xmlns:a16="http://schemas.microsoft.com/office/drawing/2014/main" id="{789AB621-249D-8300-31EA-743B47597F09}"/>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19402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39BE85F-36D2-93F4-648D-3EC3DBDB2F1A}"/>
              </a:ext>
            </a:extLst>
          </p:cNvPr>
          <p:cNvSpPr>
            <a:spLocks noGrp="1"/>
          </p:cNvSpPr>
          <p:nvPr>
            <p:ph type="title"/>
          </p:nvPr>
        </p:nvSpPr>
        <p:spPr>
          <a:xfrm>
            <a:off x="719999" y="1456990"/>
            <a:ext cx="7700963" cy="836613"/>
          </a:xfrm>
        </p:spPr>
        <p:txBody>
          <a:bodyPr/>
          <a:lstStyle/>
          <a:p>
            <a:r>
              <a:rPr lang="en-US" sz="2800" dirty="0"/>
              <a:t>3. </a:t>
            </a:r>
            <a:r>
              <a:rPr lang="sv-SE" sz="2800" dirty="0"/>
              <a:t>Behövde Linnea komma till en mottagning eller räcker det med digital besök eller telefonkontakt?</a:t>
            </a:r>
          </a:p>
        </p:txBody>
      </p:sp>
      <p:sp>
        <p:nvSpPr>
          <p:cNvPr id="12" name="Content Placeholder 2">
            <a:extLst>
              <a:ext uri="{FF2B5EF4-FFF2-40B4-BE49-F238E27FC236}">
                <a16:creationId xmlns:a16="http://schemas.microsoft.com/office/drawing/2014/main" id="{CE9CE2B6-8E5D-2B9F-6B7F-63766C68A74D}"/>
              </a:ext>
            </a:extLst>
          </p:cNvPr>
          <p:cNvSpPr>
            <a:spLocks noGrp="1"/>
          </p:cNvSpPr>
          <p:nvPr>
            <p:ph idx="1"/>
          </p:nvPr>
        </p:nvSpPr>
        <p:spPr>
          <a:xfrm>
            <a:off x="720000" y="2350167"/>
            <a:ext cx="7700963" cy="3748231"/>
          </a:xfrm>
        </p:spPr>
        <p:txBody>
          <a:bodyPr/>
          <a:lstStyle/>
          <a:p>
            <a:r>
              <a:rPr lang="sv-SE" dirty="0"/>
              <a:t>Beror på hennes svar</a:t>
            </a:r>
          </a:p>
          <a:p>
            <a:r>
              <a:rPr lang="sv-SE" dirty="0"/>
              <a:t>Okomplicerad akut cystit hos icke gravida kvinnor med typiska symptom kan handläggas utan fysiskt möte</a:t>
            </a:r>
          </a:p>
          <a:p>
            <a:r>
              <a:rPr lang="sv-SE" dirty="0"/>
              <a:t>Vid lindriga besvär räcker egenvårdsråd</a:t>
            </a:r>
          </a:p>
          <a:p>
            <a:r>
              <a:rPr lang="sv-SE" dirty="0"/>
              <a:t>Vid måttliga besvär kan man dessutom förskriva antibiotikarecept i reserv</a:t>
            </a:r>
          </a:p>
          <a:p>
            <a:r>
              <a:rPr lang="sv-SE" dirty="0"/>
              <a:t>Vid svåra besvär ges antibiotika</a:t>
            </a:r>
          </a:p>
          <a:p>
            <a:endParaRPr lang="en-US" dirty="0"/>
          </a:p>
        </p:txBody>
      </p:sp>
      <p:sp>
        <p:nvSpPr>
          <p:cNvPr id="14" name="Footer Placeholder 3">
            <a:extLst>
              <a:ext uri="{FF2B5EF4-FFF2-40B4-BE49-F238E27FC236}">
                <a16:creationId xmlns:a16="http://schemas.microsoft.com/office/drawing/2014/main" id="{A5511A7D-BD19-DA31-947E-DE636D16923A}"/>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46790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C3EB5A3-6464-65A5-C662-BACE04E78C6B}"/>
              </a:ext>
            </a:extLst>
          </p:cNvPr>
          <p:cNvSpPr>
            <a:spLocks noGrp="1"/>
          </p:cNvSpPr>
          <p:nvPr>
            <p:ph type="title"/>
          </p:nvPr>
        </p:nvSpPr>
        <p:spPr>
          <a:xfrm>
            <a:off x="720000" y="1080000"/>
            <a:ext cx="7700963" cy="836613"/>
          </a:xfrm>
        </p:spPr>
        <p:txBody>
          <a:bodyPr/>
          <a:lstStyle/>
          <a:p>
            <a:r>
              <a:rPr lang="en-US" sz="2800" dirty="0"/>
              <a:t>4. </a:t>
            </a:r>
            <a:r>
              <a:rPr lang="en-US" sz="2800" dirty="0" err="1"/>
              <a:t>Behöver</a:t>
            </a:r>
            <a:r>
              <a:rPr lang="en-US" sz="2800" dirty="0"/>
              <a:t> </a:t>
            </a:r>
            <a:r>
              <a:rPr lang="en-US" sz="2800" dirty="0" err="1"/>
              <a:t>några</a:t>
            </a:r>
            <a:r>
              <a:rPr lang="en-US" sz="2800" dirty="0"/>
              <a:t> prover </a:t>
            </a:r>
            <a:r>
              <a:rPr lang="en-US" sz="2800" dirty="0" err="1"/>
              <a:t>tas</a:t>
            </a:r>
            <a:r>
              <a:rPr lang="en-US" sz="2800" dirty="0"/>
              <a:t>? </a:t>
            </a:r>
            <a:r>
              <a:rPr lang="en-US" sz="2800" dirty="0" err="1"/>
              <a:t>Vilka</a:t>
            </a:r>
            <a:r>
              <a:rPr lang="en-US" sz="2800" dirty="0"/>
              <a:t> i </a:t>
            </a:r>
            <a:r>
              <a:rPr lang="en-US" sz="2800" dirty="0" err="1"/>
              <a:t>så</a:t>
            </a:r>
            <a:r>
              <a:rPr lang="en-US" sz="2800" dirty="0"/>
              <a:t> fall?</a:t>
            </a:r>
          </a:p>
        </p:txBody>
      </p:sp>
      <p:sp>
        <p:nvSpPr>
          <p:cNvPr id="12" name="Content Placeholder 2">
            <a:extLst>
              <a:ext uri="{FF2B5EF4-FFF2-40B4-BE49-F238E27FC236}">
                <a16:creationId xmlns:a16="http://schemas.microsoft.com/office/drawing/2014/main" id="{CF5B5150-C0C6-45A0-C109-C4C57E8F96BA}"/>
              </a:ext>
            </a:extLst>
          </p:cNvPr>
          <p:cNvSpPr>
            <a:spLocks noGrp="1"/>
          </p:cNvSpPr>
          <p:nvPr>
            <p:ph idx="1"/>
          </p:nvPr>
        </p:nvSpPr>
        <p:spPr>
          <a:xfrm>
            <a:off x="720000" y="1916613"/>
            <a:ext cx="7700963" cy="4181786"/>
          </a:xfrm>
        </p:spPr>
        <p:txBody>
          <a:bodyPr/>
          <a:lstStyle/>
          <a:p>
            <a:r>
              <a:rPr lang="en-US" dirty="0" err="1"/>
              <a:t>Typiska</a:t>
            </a:r>
            <a:r>
              <a:rPr lang="en-US" dirty="0"/>
              <a:t> symptom </a:t>
            </a:r>
            <a:r>
              <a:rPr lang="en-US" dirty="0" err="1"/>
              <a:t>på</a:t>
            </a:r>
            <a:r>
              <a:rPr lang="en-US" dirty="0"/>
              <a:t> </a:t>
            </a:r>
            <a:r>
              <a:rPr lang="en-US" dirty="0" err="1"/>
              <a:t>akut</a:t>
            </a:r>
            <a:r>
              <a:rPr lang="en-US" dirty="0"/>
              <a:t> </a:t>
            </a:r>
            <a:r>
              <a:rPr lang="en-US" dirty="0" err="1"/>
              <a:t>cystit</a:t>
            </a:r>
            <a:r>
              <a:rPr lang="en-US" dirty="0"/>
              <a:t> </a:t>
            </a:r>
            <a:r>
              <a:rPr lang="en-US" dirty="0" err="1"/>
              <a:t>har</a:t>
            </a:r>
            <a:r>
              <a:rPr lang="en-US" dirty="0"/>
              <a:t> </a:t>
            </a:r>
            <a:r>
              <a:rPr lang="en-US" dirty="0" err="1"/>
              <a:t>högre</a:t>
            </a:r>
            <a:r>
              <a:rPr lang="en-US" dirty="0"/>
              <a:t> </a:t>
            </a:r>
            <a:r>
              <a:rPr lang="en-US" dirty="0" err="1"/>
              <a:t>specificitet</a:t>
            </a:r>
            <a:r>
              <a:rPr lang="en-US" dirty="0"/>
              <a:t> och </a:t>
            </a:r>
            <a:r>
              <a:rPr lang="en-US" dirty="0" err="1"/>
              <a:t>sensitivitet</a:t>
            </a:r>
            <a:r>
              <a:rPr lang="en-US" dirty="0"/>
              <a:t> </a:t>
            </a:r>
            <a:r>
              <a:rPr lang="en-US" dirty="0" err="1"/>
              <a:t>än</a:t>
            </a:r>
            <a:r>
              <a:rPr lang="en-US" dirty="0"/>
              <a:t> </a:t>
            </a:r>
            <a:r>
              <a:rPr lang="en-US" dirty="0" err="1"/>
              <a:t>en</a:t>
            </a:r>
            <a:r>
              <a:rPr lang="en-US" dirty="0"/>
              <a:t> </a:t>
            </a:r>
            <a:r>
              <a:rPr lang="en-US" dirty="0" err="1"/>
              <a:t>urinsticka</a:t>
            </a:r>
            <a:r>
              <a:rPr lang="en-US" dirty="0"/>
              <a:t>, </a:t>
            </a:r>
            <a:r>
              <a:rPr lang="en-US" dirty="0" err="1"/>
              <a:t>därför</a:t>
            </a:r>
            <a:r>
              <a:rPr lang="en-US" dirty="0"/>
              <a:t> </a:t>
            </a:r>
            <a:r>
              <a:rPr lang="en-US" dirty="0" err="1"/>
              <a:t>tillför</a:t>
            </a:r>
            <a:r>
              <a:rPr lang="en-US" dirty="0"/>
              <a:t> </a:t>
            </a:r>
            <a:r>
              <a:rPr lang="en-US" dirty="0" err="1"/>
              <a:t>en</a:t>
            </a:r>
            <a:r>
              <a:rPr lang="en-US" dirty="0"/>
              <a:t> </a:t>
            </a:r>
            <a:r>
              <a:rPr lang="en-US" dirty="0" err="1"/>
              <a:t>urinsticka</a:t>
            </a:r>
            <a:r>
              <a:rPr lang="en-US" dirty="0"/>
              <a:t> </a:t>
            </a:r>
            <a:r>
              <a:rPr lang="en-US" dirty="0" err="1"/>
              <a:t>inget</a:t>
            </a:r>
            <a:endParaRPr lang="en-US" dirty="0"/>
          </a:p>
          <a:p>
            <a:r>
              <a:rPr lang="en-US" dirty="0" err="1"/>
              <a:t>Urinodling</a:t>
            </a:r>
            <a:r>
              <a:rPr lang="en-US" dirty="0"/>
              <a:t> </a:t>
            </a:r>
            <a:r>
              <a:rPr lang="en-US" dirty="0" err="1"/>
              <a:t>tillför</a:t>
            </a:r>
            <a:r>
              <a:rPr lang="en-US" dirty="0"/>
              <a:t> </a:t>
            </a:r>
            <a:r>
              <a:rPr lang="en-US" dirty="0" err="1"/>
              <a:t>mycket</a:t>
            </a:r>
            <a:r>
              <a:rPr lang="en-US" dirty="0"/>
              <a:t> lite vid </a:t>
            </a:r>
            <a:r>
              <a:rPr lang="en-US" dirty="0" err="1"/>
              <a:t>sporadisk</a:t>
            </a:r>
            <a:r>
              <a:rPr lang="en-US" dirty="0"/>
              <a:t> </a:t>
            </a:r>
            <a:r>
              <a:rPr lang="en-US" dirty="0" err="1"/>
              <a:t>cystit</a:t>
            </a:r>
            <a:r>
              <a:rPr lang="en-US" dirty="0"/>
              <a:t> hos </a:t>
            </a:r>
            <a:r>
              <a:rPr lang="en-US" dirty="0" err="1"/>
              <a:t>icke</a:t>
            </a:r>
            <a:r>
              <a:rPr lang="en-US" dirty="0"/>
              <a:t>-gravida </a:t>
            </a:r>
            <a:r>
              <a:rPr lang="en-US" dirty="0" err="1"/>
              <a:t>kvinnor</a:t>
            </a:r>
            <a:r>
              <a:rPr lang="en-US" dirty="0"/>
              <a:t> och </a:t>
            </a:r>
            <a:r>
              <a:rPr lang="en-US" dirty="0" err="1"/>
              <a:t>bör</a:t>
            </a:r>
            <a:r>
              <a:rPr lang="en-US" dirty="0"/>
              <a:t> </a:t>
            </a:r>
            <a:r>
              <a:rPr lang="en-US" dirty="0" err="1"/>
              <a:t>därför</a:t>
            </a:r>
            <a:r>
              <a:rPr lang="en-US" dirty="0"/>
              <a:t> </a:t>
            </a:r>
            <a:r>
              <a:rPr lang="en-US" dirty="0" err="1"/>
              <a:t>inte</a:t>
            </a:r>
            <a:r>
              <a:rPr lang="en-US" dirty="0"/>
              <a:t> </a:t>
            </a:r>
            <a:r>
              <a:rPr lang="en-US" dirty="0" err="1"/>
              <a:t>tas</a:t>
            </a:r>
            <a:r>
              <a:rPr lang="en-US" dirty="0"/>
              <a:t> </a:t>
            </a:r>
            <a:r>
              <a:rPr lang="en-US" dirty="0" err="1"/>
              <a:t>rutinmässigt</a:t>
            </a:r>
            <a:endParaRPr lang="en-US" dirty="0"/>
          </a:p>
          <a:p>
            <a:r>
              <a:rPr lang="en-US" dirty="0"/>
              <a:t>Vid </a:t>
            </a:r>
            <a:r>
              <a:rPr lang="en-US" dirty="0" err="1"/>
              <a:t>misstanke</a:t>
            </a:r>
            <a:r>
              <a:rPr lang="en-US" dirty="0"/>
              <a:t> om STI </a:t>
            </a:r>
            <a:r>
              <a:rPr lang="en-US" dirty="0" err="1"/>
              <a:t>tas</a:t>
            </a:r>
            <a:r>
              <a:rPr lang="en-US" dirty="0"/>
              <a:t> prov för det</a:t>
            </a:r>
          </a:p>
          <a:p>
            <a:r>
              <a:rPr lang="en-US" dirty="0"/>
              <a:t>Vid </a:t>
            </a:r>
            <a:r>
              <a:rPr lang="en-US" dirty="0" err="1"/>
              <a:t>febril</a:t>
            </a:r>
            <a:r>
              <a:rPr lang="en-US" dirty="0"/>
              <a:t> UVI </a:t>
            </a:r>
            <a:r>
              <a:rPr lang="en-US" dirty="0" err="1"/>
              <a:t>kan</a:t>
            </a:r>
            <a:r>
              <a:rPr lang="en-US" dirty="0"/>
              <a:t> </a:t>
            </a:r>
            <a:r>
              <a:rPr lang="en-US" dirty="0" err="1"/>
              <a:t>även</a:t>
            </a:r>
            <a:r>
              <a:rPr lang="en-US" dirty="0"/>
              <a:t> </a:t>
            </a:r>
            <a:r>
              <a:rPr lang="en-US" dirty="0" err="1"/>
              <a:t>blodprover</a:t>
            </a:r>
            <a:r>
              <a:rPr lang="en-US" dirty="0"/>
              <a:t> </a:t>
            </a:r>
            <a:r>
              <a:rPr lang="en-US" dirty="0" err="1"/>
              <a:t>behöva</a:t>
            </a:r>
            <a:r>
              <a:rPr lang="en-US" dirty="0"/>
              <a:t> </a:t>
            </a:r>
            <a:r>
              <a:rPr lang="en-US" dirty="0" err="1"/>
              <a:t>tas</a:t>
            </a:r>
            <a:r>
              <a:rPr lang="en-US" dirty="0"/>
              <a:t>, t ex CRP</a:t>
            </a:r>
          </a:p>
          <a:p>
            <a:pPr marL="0" indent="0">
              <a:buNone/>
            </a:pPr>
            <a:endParaRPr lang="en-US" dirty="0"/>
          </a:p>
        </p:txBody>
      </p:sp>
      <p:sp>
        <p:nvSpPr>
          <p:cNvPr id="14" name="Footer Placeholder 3">
            <a:extLst>
              <a:ext uri="{FF2B5EF4-FFF2-40B4-BE49-F238E27FC236}">
                <a16:creationId xmlns:a16="http://schemas.microsoft.com/office/drawing/2014/main" id="{7E5A67E7-C276-9C09-5288-6A5194815323}"/>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276819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B480237-A902-59C7-9D4E-6D83FD4AE871}"/>
              </a:ext>
            </a:extLst>
          </p:cNvPr>
          <p:cNvSpPr>
            <a:spLocks noGrp="1"/>
          </p:cNvSpPr>
          <p:nvPr>
            <p:ph type="title"/>
          </p:nvPr>
        </p:nvSpPr>
        <p:spPr>
          <a:xfrm>
            <a:off x="720000" y="1080000"/>
            <a:ext cx="7700963" cy="540253"/>
          </a:xfrm>
        </p:spPr>
        <p:txBody>
          <a:bodyPr/>
          <a:lstStyle/>
          <a:p>
            <a:r>
              <a:rPr lang="sv-SE" sz="2800" dirty="0"/>
              <a:t>4. forts</a:t>
            </a:r>
          </a:p>
        </p:txBody>
      </p:sp>
      <p:sp>
        <p:nvSpPr>
          <p:cNvPr id="7" name="Platshållare för innehåll 6">
            <a:extLst>
              <a:ext uri="{FF2B5EF4-FFF2-40B4-BE49-F238E27FC236}">
                <a16:creationId xmlns:a16="http://schemas.microsoft.com/office/drawing/2014/main" id="{2E2B2A3C-A99B-2B68-B7BD-D1DCD87DE95B}"/>
              </a:ext>
            </a:extLst>
          </p:cNvPr>
          <p:cNvSpPr>
            <a:spLocks noGrp="1"/>
          </p:cNvSpPr>
          <p:nvPr>
            <p:ph idx="1"/>
          </p:nvPr>
        </p:nvSpPr>
        <p:spPr>
          <a:xfrm>
            <a:off x="720000" y="1756611"/>
            <a:ext cx="7700963" cy="4341788"/>
          </a:xfrm>
        </p:spPr>
        <p:txBody>
          <a:bodyPr/>
          <a:lstStyle/>
          <a:p>
            <a:pPr marL="0" indent="0">
              <a:buNone/>
            </a:pPr>
            <a:r>
              <a:rPr lang="sv-SE" dirty="0"/>
              <a:t>Urinodling är indicerat vid:</a:t>
            </a:r>
          </a:p>
          <a:p>
            <a:r>
              <a:rPr lang="sv-SE" dirty="0"/>
              <a:t>Graviditet</a:t>
            </a:r>
          </a:p>
          <a:p>
            <a:r>
              <a:rPr lang="sv-SE" dirty="0"/>
              <a:t>Terapisvikt och recidiv</a:t>
            </a:r>
          </a:p>
          <a:p>
            <a:r>
              <a:rPr lang="sv-SE" dirty="0"/>
              <a:t>Nylig sjukhus- eller utlandsvistelse (ökad risk för resistenta bakterier)</a:t>
            </a:r>
          </a:p>
          <a:p>
            <a:r>
              <a:rPr lang="sv-SE" dirty="0"/>
              <a:t>Febril UVI</a:t>
            </a:r>
          </a:p>
          <a:p>
            <a:r>
              <a:rPr lang="sv-SE" dirty="0"/>
              <a:t>All UVI hos män</a:t>
            </a:r>
          </a:p>
          <a:p>
            <a:r>
              <a:rPr lang="sv-SE" dirty="0"/>
              <a:t>All UVI hos barn</a:t>
            </a:r>
          </a:p>
        </p:txBody>
      </p:sp>
      <p:sp>
        <p:nvSpPr>
          <p:cNvPr id="4" name="Platshållare för sidfot 3">
            <a:extLst>
              <a:ext uri="{FF2B5EF4-FFF2-40B4-BE49-F238E27FC236}">
                <a16:creationId xmlns:a16="http://schemas.microsoft.com/office/drawing/2014/main" id="{ACFB14FE-9E4E-A1D6-FA5B-6BF3C188FD5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44783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FEC785C-221E-42BB-86E5-B021D40B3361}"/>
              </a:ext>
            </a:extLst>
          </p:cNvPr>
          <p:cNvSpPr>
            <a:spLocks noGrp="1"/>
          </p:cNvSpPr>
          <p:nvPr>
            <p:ph type="title"/>
          </p:nvPr>
        </p:nvSpPr>
        <p:spPr>
          <a:xfrm>
            <a:off x="720000" y="1080001"/>
            <a:ext cx="7700963" cy="548274"/>
          </a:xfrm>
        </p:spPr>
        <p:txBody>
          <a:bodyPr/>
          <a:lstStyle/>
          <a:p>
            <a:r>
              <a:rPr lang="en-US" sz="2800" dirty="0"/>
              <a:t>4. forts</a:t>
            </a:r>
          </a:p>
        </p:txBody>
      </p:sp>
      <p:sp>
        <p:nvSpPr>
          <p:cNvPr id="12" name="Content Placeholder 2">
            <a:extLst>
              <a:ext uri="{FF2B5EF4-FFF2-40B4-BE49-F238E27FC236}">
                <a16:creationId xmlns:a16="http://schemas.microsoft.com/office/drawing/2014/main" id="{A11224D2-E8D2-F1B7-07EA-DBC329C7DEA3}"/>
              </a:ext>
            </a:extLst>
          </p:cNvPr>
          <p:cNvSpPr>
            <a:spLocks noGrp="1"/>
          </p:cNvSpPr>
          <p:nvPr>
            <p:ph idx="1"/>
          </p:nvPr>
        </p:nvSpPr>
        <p:spPr>
          <a:xfrm>
            <a:off x="720000" y="1756611"/>
            <a:ext cx="7700963" cy="4341788"/>
          </a:xfrm>
        </p:spPr>
        <p:txBody>
          <a:bodyPr/>
          <a:lstStyle/>
          <a:p>
            <a:r>
              <a:rPr lang="en-US" dirty="0"/>
              <a:t>E. coli </a:t>
            </a:r>
            <a:r>
              <a:rPr lang="sv-SE" dirty="0"/>
              <a:t>är</a:t>
            </a:r>
            <a:r>
              <a:rPr lang="en-US" dirty="0"/>
              <a:t> den </a:t>
            </a:r>
            <a:r>
              <a:rPr lang="sv-SE" dirty="0"/>
              <a:t>dominerande</a:t>
            </a:r>
            <a:r>
              <a:rPr lang="en-US" dirty="0"/>
              <a:t> </a:t>
            </a:r>
            <a:r>
              <a:rPr lang="sv-SE" dirty="0"/>
              <a:t>orsaken till UVI i alla åldersgrupper</a:t>
            </a:r>
          </a:p>
          <a:p>
            <a:r>
              <a:rPr lang="sv-SE" dirty="0"/>
              <a:t>Hos kvinnor utgörs ca 80% av nedre okomplicerad </a:t>
            </a:r>
            <a:r>
              <a:rPr lang="en-US" dirty="0"/>
              <a:t>UVI av E. coli</a:t>
            </a:r>
          </a:p>
          <a:p>
            <a:r>
              <a:rPr lang="sv-SE" dirty="0"/>
              <a:t>Ca 10% utgörs av S. </a:t>
            </a:r>
            <a:r>
              <a:rPr lang="sv-SE" dirty="0" err="1"/>
              <a:t>saprophyticus</a:t>
            </a:r>
            <a:r>
              <a:rPr lang="sv-SE" dirty="0"/>
              <a:t>, den förekommer</a:t>
            </a:r>
            <a:r>
              <a:rPr lang="en-US" dirty="0"/>
              <a:t> </a:t>
            </a:r>
            <a:r>
              <a:rPr lang="sv-SE" dirty="0"/>
              <a:t>framförallt</a:t>
            </a:r>
            <a:r>
              <a:rPr lang="en-US" dirty="0"/>
              <a:t> under </a:t>
            </a:r>
            <a:r>
              <a:rPr lang="sv-SE" dirty="0"/>
              <a:t>sensommar och tidig höst</a:t>
            </a:r>
          </a:p>
        </p:txBody>
      </p:sp>
      <p:sp>
        <p:nvSpPr>
          <p:cNvPr id="14" name="Footer Placeholder 3">
            <a:extLst>
              <a:ext uri="{FF2B5EF4-FFF2-40B4-BE49-F238E27FC236}">
                <a16:creationId xmlns:a16="http://schemas.microsoft.com/office/drawing/2014/main" id="{FA7FE010-94A5-A769-3C04-0E88EA6C6784}"/>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381529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E21F1CD-587D-02AE-31CA-77ECEC62F3EB}"/>
              </a:ext>
            </a:extLst>
          </p:cNvPr>
          <p:cNvSpPr>
            <a:spLocks noGrp="1"/>
          </p:cNvSpPr>
          <p:nvPr>
            <p:ph type="title"/>
          </p:nvPr>
        </p:nvSpPr>
        <p:spPr/>
        <p:txBody>
          <a:bodyPr/>
          <a:lstStyle/>
          <a:p>
            <a:r>
              <a:rPr lang="sv-SE" sz="2800" dirty="0"/>
              <a:t>5. Hur behandlas akut cystit hos vuxna kvinnor?</a:t>
            </a:r>
          </a:p>
        </p:txBody>
      </p:sp>
      <p:sp>
        <p:nvSpPr>
          <p:cNvPr id="7" name="Platshållare för innehåll 6">
            <a:extLst>
              <a:ext uri="{FF2B5EF4-FFF2-40B4-BE49-F238E27FC236}">
                <a16:creationId xmlns:a16="http://schemas.microsoft.com/office/drawing/2014/main" id="{A324C4ED-8625-A1C2-E44F-AF922743E414}"/>
              </a:ext>
            </a:extLst>
          </p:cNvPr>
          <p:cNvSpPr>
            <a:spLocks noGrp="1"/>
          </p:cNvSpPr>
          <p:nvPr>
            <p:ph idx="1"/>
          </p:nvPr>
        </p:nvSpPr>
        <p:spPr/>
        <p:txBody>
          <a:bodyPr/>
          <a:lstStyle/>
          <a:p>
            <a:pPr marL="0" indent="0">
              <a:buNone/>
            </a:pPr>
            <a:r>
              <a:rPr lang="sv-SE" b="1" dirty="0"/>
              <a:t>Lindriga besvär:</a:t>
            </a:r>
          </a:p>
          <a:p>
            <a:pPr marL="0" indent="0">
              <a:buNone/>
            </a:pPr>
            <a:r>
              <a:rPr lang="sv-SE" dirty="0"/>
              <a:t>Egenvårdsråd i form av ökat vätskeintag och receptfria smärtstillande vid behov</a:t>
            </a:r>
          </a:p>
          <a:p>
            <a:pPr marL="0" indent="0">
              <a:buNone/>
            </a:pPr>
            <a:r>
              <a:rPr lang="sv-SE" b="1" dirty="0"/>
              <a:t>Måttliga besvär:</a:t>
            </a:r>
          </a:p>
          <a:p>
            <a:pPr marL="0" indent="0">
              <a:buNone/>
            </a:pPr>
            <a:r>
              <a:rPr lang="sv-SE" dirty="0"/>
              <a:t>Som ovan samt antibiotikarecept i reserv</a:t>
            </a:r>
          </a:p>
          <a:p>
            <a:pPr marL="0" indent="0">
              <a:buNone/>
            </a:pPr>
            <a:r>
              <a:rPr lang="sv-SE" b="1" dirty="0"/>
              <a:t>Svåra besvär:</a:t>
            </a:r>
          </a:p>
          <a:p>
            <a:pPr marL="0" indent="0">
              <a:buNone/>
            </a:pPr>
            <a:r>
              <a:rPr lang="sv-SE" dirty="0"/>
              <a:t>Antibiotikarecept</a:t>
            </a:r>
          </a:p>
          <a:p>
            <a:pPr marL="0" indent="0">
              <a:buNone/>
            </a:pPr>
            <a:endParaRPr lang="sv-SE" b="1" dirty="0"/>
          </a:p>
        </p:txBody>
      </p:sp>
      <p:sp>
        <p:nvSpPr>
          <p:cNvPr id="4" name="Platshållare för sidfot 3">
            <a:extLst>
              <a:ext uri="{FF2B5EF4-FFF2-40B4-BE49-F238E27FC236}">
                <a16:creationId xmlns:a16="http://schemas.microsoft.com/office/drawing/2014/main" id="{8776358B-E6F2-8EB0-2C3F-C52598F2AE4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3076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4A890FC-EFB0-DCBA-CF34-B828989336AE}"/>
              </a:ext>
            </a:extLst>
          </p:cNvPr>
          <p:cNvSpPr>
            <a:spLocks noGrp="1"/>
          </p:cNvSpPr>
          <p:nvPr>
            <p:ph type="title"/>
          </p:nvPr>
        </p:nvSpPr>
        <p:spPr>
          <a:xfrm>
            <a:off x="720000" y="1080000"/>
            <a:ext cx="7700963" cy="836613"/>
          </a:xfrm>
        </p:spPr>
        <p:txBody>
          <a:bodyPr/>
          <a:lstStyle/>
          <a:p>
            <a:r>
              <a:rPr lang="en-US" sz="2800" dirty="0"/>
              <a:t>5. forts</a:t>
            </a:r>
          </a:p>
        </p:txBody>
      </p:sp>
      <p:sp>
        <p:nvSpPr>
          <p:cNvPr id="12" name="Content Placeholder 2">
            <a:extLst>
              <a:ext uri="{FF2B5EF4-FFF2-40B4-BE49-F238E27FC236}">
                <a16:creationId xmlns:a16="http://schemas.microsoft.com/office/drawing/2014/main" id="{C56F853D-49F6-D750-B1C2-18459B311E72}"/>
              </a:ext>
            </a:extLst>
          </p:cNvPr>
          <p:cNvSpPr>
            <a:spLocks noGrp="1"/>
          </p:cNvSpPr>
          <p:nvPr>
            <p:ph idx="1"/>
          </p:nvPr>
        </p:nvSpPr>
        <p:spPr>
          <a:xfrm>
            <a:off x="720000" y="2159999"/>
            <a:ext cx="7700963" cy="3938400"/>
          </a:xfrm>
        </p:spPr>
        <p:txBody>
          <a:bodyPr/>
          <a:lstStyle/>
          <a:p>
            <a:r>
              <a:rPr lang="sv-SE" dirty="0" err="1"/>
              <a:t>Nitrofurantoin</a:t>
            </a:r>
            <a:r>
              <a:rPr lang="sv-SE" dirty="0"/>
              <a:t> 50 mg x 3 i 5 dagar</a:t>
            </a:r>
          </a:p>
          <a:p>
            <a:r>
              <a:rPr lang="sv-SE" dirty="0" err="1"/>
              <a:t>Pivmecillinam</a:t>
            </a:r>
            <a:r>
              <a:rPr lang="sv-SE" dirty="0"/>
              <a:t> 200 mg x 3 i 5 dagar (&gt;50 år och/eller recidiverande cystit)</a:t>
            </a:r>
          </a:p>
          <a:p>
            <a:r>
              <a:rPr lang="sv-SE" dirty="0" err="1"/>
              <a:t>Pivmecillinam</a:t>
            </a:r>
            <a:r>
              <a:rPr lang="sv-SE" dirty="0"/>
              <a:t> 400 mg x 2 i 3 dagar (&lt;50 år och sporadisk cystit)</a:t>
            </a:r>
          </a:p>
          <a:p>
            <a:r>
              <a:rPr lang="sv-SE" dirty="0"/>
              <a:t>Låg resistens mot </a:t>
            </a:r>
            <a:r>
              <a:rPr lang="sv-SE" dirty="0" err="1"/>
              <a:t>nitrofurantoin</a:t>
            </a:r>
            <a:r>
              <a:rPr lang="sv-SE" dirty="0"/>
              <a:t> och </a:t>
            </a:r>
            <a:r>
              <a:rPr lang="sv-SE" dirty="0" err="1"/>
              <a:t>pivmecillinam</a:t>
            </a:r>
            <a:endParaRPr lang="sv-SE" dirty="0"/>
          </a:p>
          <a:p>
            <a:r>
              <a:rPr lang="sv-SE" dirty="0" err="1"/>
              <a:t>Nitrofurantoin</a:t>
            </a:r>
            <a:r>
              <a:rPr lang="sv-SE" dirty="0"/>
              <a:t> saknar effekt vid GFR &lt;40 ml/minut</a:t>
            </a:r>
          </a:p>
          <a:p>
            <a:endParaRPr lang="sv-SE" dirty="0"/>
          </a:p>
        </p:txBody>
      </p:sp>
      <p:sp>
        <p:nvSpPr>
          <p:cNvPr id="14" name="Footer Placeholder 3">
            <a:extLst>
              <a:ext uri="{FF2B5EF4-FFF2-40B4-BE49-F238E27FC236}">
                <a16:creationId xmlns:a16="http://schemas.microsoft.com/office/drawing/2014/main" id="{797EB590-498F-A36D-128F-22B6F0263BDF}"/>
              </a:ext>
            </a:extLst>
          </p:cNvPr>
          <p:cNvSpPr>
            <a:spLocks noGrp="1"/>
          </p:cNvSpPr>
          <p:nvPr>
            <p:ph type="ftr" sz="quarter" idx="3"/>
          </p:nvPr>
        </p:nvSpPr>
        <p:spPr>
          <a:xfrm>
            <a:off x="6400800" y="657225"/>
            <a:ext cx="2519363" cy="130175"/>
          </a:xfrm>
        </p:spPr>
        <p:txBody>
          <a:bodyPr/>
          <a:lstStyle/>
          <a:p>
            <a:endParaRPr lang="sv-SE"/>
          </a:p>
        </p:txBody>
      </p:sp>
    </p:spTree>
    <p:extLst>
      <p:ext uri="{BB962C8B-B14F-4D97-AF65-F5344CB8AC3E}">
        <p14:creationId xmlns:p14="http://schemas.microsoft.com/office/powerpoint/2010/main" val="565540119"/>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1385</Words>
  <Application>Microsoft Office PowerPoint</Application>
  <PresentationFormat>Bildspel på skärmen (4:3)</PresentationFormat>
  <Paragraphs>78</Paragraphs>
  <Slides>11</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Verdana</vt:lpstr>
      <vt:lpstr>Wingdings</vt:lpstr>
      <vt:lpstr>Standardformgivning</vt:lpstr>
      <vt:lpstr>Akut cystit</vt:lpstr>
      <vt:lpstr>1. Vilka är de typiska symtomen på en akut cystit?</vt:lpstr>
      <vt:lpstr>2. Vad behöver du veta mer om Linnea?</vt:lpstr>
      <vt:lpstr>3. Behövde Linnea komma till en mottagning eller räcker det med digital besök eller telefonkontakt?</vt:lpstr>
      <vt:lpstr>4. Behöver några prover tas? Vilka i så fall?</vt:lpstr>
      <vt:lpstr>4. forts</vt:lpstr>
      <vt:lpstr>4. forts</vt:lpstr>
      <vt:lpstr>5. Hur behandlas akut cystit hos vuxna kvinnor?</vt:lpstr>
      <vt:lpstr>5. forts</vt:lpstr>
      <vt:lpstr>5. forts</vt:lpstr>
      <vt:lpstr>6. Varför behandlas akut cystit hos vuxna icke-gravida kvinnor?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Akut cystit</dc:title>
  <dc:creator>Hélène Rödin</dc:creator>
  <cp:lastModifiedBy>Anna-Lena Fastén</cp:lastModifiedBy>
  <cp:revision>6</cp:revision>
  <dcterms:created xsi:type="dcterms:W3CDTF">2023-06-21T12:32:31Z</dcterms:created>
  <dcterms:modified xsi:type="dcterms:W3CDTF">2023-06-22T05:51:03Z</dcterms:modified>
</cp:coreProperties>
</file>