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4"/>
  </p:notesMasterIdLst>
  <p:sldIdLst>
    <p:sldId id="260" r:id="rId2"/>
    <p:sldId id="261" r:id="rId3"/>
    <p:sldId id="262" r:id="rId4"/>
    <p:sldId id="263" r:id="rId5"/>
    <p:sldId id="264" r:id="rId6"/>
    <p:sldId id="265" r:id="rId7"/>
    <p:sldId id="266" r:id="rId8"/>
    <p:sldId id="267" r:id="rId9"/>
    <p:sldId id="268" r:id="rId10"/>
    <p:sldId id="269" r:id="rId11"/>
    <p:sldId id="270" r:id="rId12"/>
    <p:sldId id="271" r:id="rId13"/>
    <p:sldId id="272" r:id="rId14"/>
    <p:sldId id="273" r:id="rId15"/>
    <p:sldId id="274" r:id="rId16"/>
    <p:sldId id="275" r:id="rId17"/>
    <p:sldId id="276" r:id="rId18"/>
    <p:sldId id="277" r:id="rId19"/>
    <p:sldId id="279" r:id="rId20"/>
    <p:sldId id="280" r:id="rId21"/>
    <p:sldId id="281" r:id="rId22"/>
    <p:sldId id="278" r:id="rId2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60"/>
  </p:normalViewPr>
  <p:slideViewPr>
    <p:cSldViewPr snapToGrid="0">
      <p:cViewPr varScale="1">
        <p:scale>
          <a:sx n="63" d="100"/>
          <a:sy n="63" d="100"/>
        </p:scale>
        <p:origin x="1404"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B6CF148-8BFB-4AFA-8843-913BF514757D}" type="datetimeFigureOut">
              <a:rPr lang="sv-SE" smtClean="0"/>
              <a:t>2020-12-01</a:t>
            </a:fld>
            <a:endParaRPr lang="sv-SE"/>
          </a:p>
        </p:txBody>
      </p:sp>
      <p:sp>
        <p:nvSpPr>
          <p:cNvPr id="4" name="Platshållare för bildobjekt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E5611F1-19BA-4E4F-B72D-8F6831441759}" type="slidenum">
              <a:rPr lang="sv-SE" smtClean="0"/>
              <a:t>‹#›</a:t>
            </a:fld>
            <a:endParaRPr lang="sv-SE"/>
          </a:p>
        </p:txBody>
      </p:sp>
    </p:spTree>
    <p:extLst>
      <p:ext uri="{BB962C8B-B14F-4D97-AF65-F5344CB8AC3E}">
        <p14:creationId xmlns:p14="http://schemas.microsoft.com/office/powerpoint/2010/main" val="16436682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u="sng" kern="1200" dirty="0">
                <a:solidFill>
                  <a:schemeClr val="tx1"/>
                </a:solidFill>
                <a:effectLst/>
                <a:latin typeface="+mn-lt"/>
                <a:ea typeface="+mn-ea"/>
                <a:cs typeface="+mn-cs"/>
              </a:rPr>
              <a:t>Allmänt:</a:t>
            </a:r>
            <a:r>
              <a:rPr lang="sv-SE" sz="1200" kern="1200" dirty="0">
                <a:solidFill>
                  <a:schemeClr val="tx1"/>
                </a:solidFill>
                <a:effectLst/>
                <a:latin typeface="+mn-lt"/>
                <a:ea typeface="+mn-ea"/>
                <a:cs typeface="+mn-cs"/>
              </a:rPr>
              <a:t> Sårinfektioner av klinisk betydelse är relativt ovanliga i venösa sår. Trots detta förekommer en betydande överanvändning av systemiska antibiotika vid bensår. En orsak till detta kan vara att förändringar i omgivande hud såsom venöst eksem misstolkas som </a:t>
            </a:r>
            <a:r>
              <a:rPr lang="sv-SE" sz="1200" kern="1200" dirty="0" err="1">
                <a:solidFill>
                  <a:schemeClr val="tx1"/>
                </a:solidFill>
                <a:effectLst/>
                <a:latin typeface="+mn-lt"/>
                <a:ea typeface="+mn-ea"/>
                <a:cs typeface="+mn-cs"/>
              </a:rPr>
              <a:t>erysipelas</a:t>
            </a:r>
            <a:r>
              <a:rPr lang="sv-SE" sz="1200" kern="1200" dirty="0">
                <a:solidFill>
                  <a:schemeClr val="tx1"/>
                </a:solidFill>
                <a:effectLst/>
                <a:latin typeface="+mn-lt"/>
                <a:ea typeface="+mn-ea"/>
                <a:cs typeface="+mn-cs"/>
              </a:rPr>
              <a:t>.</a:t>
            </a:r>
          </a:p>
          <a:p>
            <a:endParaRPr lang="sv-SE" dirty="0"/>
          </a:p>
        </p:txBody>
      </p:sp>
      <p:sp>
        <p:nvSpPr>
          <p:cNvPr id="4" name="Platshållare för bildnummer 3"/>
          <p:cNvSpPr>
            <a:spLocks noGrp="1"/>
          </p:cNvSpPr>
          <p:nvPr>
            <p:ph type="sldNum" sz="quarter" idx="5"/>
          </p:nvPr>
        </p:nvSpPr>
        <p:spPr/>
        <p:txBody>
          <a:bodyPr/>
          <a:lstStyle/>
          <a:p>
            <a:fld id="{5E5611F1-19BA-4E4F-B72D-8F6831441759}" type="slidenum">
              <a:rPr lang="sv-SE" smtClean="0"/>
              <a:t>6</a:t>
            </a:fld>
            <a:endParaRPr lang="sv-SE"/>
          </a:p>
        </p:txBody>
      </p:sp>
    </p:spTree>
    <p:extLst>
      <p:ext uri="{BB962C8B-B14F-4D97-AF65-F5344CB8AC3E}">
        <p14:creationId xmlns:p14="http://schemas.microsoft.com/office/powerpoint/2010/main" val="429253165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kern="1200" dirty="0">
                <a:solidFill>
                  <a:schemeClr val="tx1"/>
                </a:solidFill>
                <a:effectLst/>
                <a:latin typeface="+mn-lt"/>
                <a:ea typeface="+mn-ea"/>
                <a:cs typeface="+mn-cs"/>
              </a:rPr>
              <a:t>Många patienter med bensår får fortfarande alldeles för långa </a:t>
            </a:r>
            <a:r>
              <a:rPr lang="sv-SE" sz="1200" kern="1200" dirty="0" err="1">
                <a:solidFill>
                  <a:schemeClr val="tx1"/>
                </a:solidFill>
                <a:effectLst/>
                <a:latin typeface="+mn-lt"/>
                <a:ea typeface="+mn-ea"/>
                <a:cs typeface="+mn-cs"/>
              </a:rPr>
              <a:t>behandlingskurer</a:t>
            </a:r>
            <a:r>
              <a:rPr lang="sv-SE" sz="1200" kern="1200" dirty="0">
                <a:solidFill>
                  <a:schemeClr val="tx1"/>
                </a:solidFill>
                <a:effectLst/>
                <a:latin typeface="+mn-lt"/>
                <a:ea typeface="+mn-ea"/>
                <a:cs typeface="+mn-cs"/>
              </a:rPr>
              <a:t>. Omvärdera och överväg alltid att sätta ut behandlingen efter en veckas behandling. Antibiotikabehandlingen läker inte såret. </a:t>
            </a:r>
          </a:p>
          <a:p>
            <a:endParaRPr lang="sv-SE" dirty="0"/>
          </a:p>
        </p:txBody>
      </p:sp>
      <p:sp>
        <p:nvSpPr>
          <p:cNvPr id="4" name="Platshållare för bildnummer 3"/>
          <p:cNvSpPr>
            <a:spLocks noGrp="1"/>
          </p:cNvSpPr>
          <p:nvPr>
            <p:ph type="sldNum" sz="quarter" idx="5"/>
          </p:nvPr>
        </p:nvSpPr>
        <p:spPr/>
        <p:txBody>
          <a:bodyPr/>
          <a:lstStyle/>
          <a:p>
            <a:fld id="{5E5611F1-19BA-4E4F-B72D-8F6831441759}" type="slidenum">
              <a:rPr lang="sv-SE" smtClean="0"/>
              <a:t>15</a:t>
            </a:fld>
            <a:endParaRPr lang="sv-SE"/>
          </a:p>
        </p:txBody>
      </p:sp>
    </p:spTree>
    <p:extLst>
      <p:ext uri="{BB962C8B-B14F-4D97-AF65-F5344CB8AC3E}">
        <p14:creationId xmlns:p14="http://schemas.microsoft.com/office/powerpoint/2010/main" val="388731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kern="1200" dirty="0">
                <a:solidFill>
                  <a:schemeClr val="tx1"/>
                </a:solidFill>
                <a:effectLst/>
                <a:latin typeface="+mn-lt"/>
                <a:ea typeface="+mn-ea"/>
                <a:cs typeface="+mn-cs"/>
              </a:rPr>
              <a:t>Inte i nuläget. Sårodling bör tas före insättande av systemisk antibiotikabehandling för att påvisa agens och framför allt för resistensbestämning. Ytterligare skäl till sårodling kan vara att påvisa eventuella multiresistenta bakterier (t ex MRSA, ESBL-bildande tarmbakterier). Vid påtagliga infektionstecken ges antibiotika innan svar på odling finns. CRP är sällan indicerat. </a:t>
            </a:r>
          </a:p>
          <a:p>
            <a:endParaRPr lang="sv-SE" dirty="0"/>
          </a:p>
        </p:txBody>
      </p:sp>
      <p:sp>
        <p:nvSpPr>
          <p:cNvPr id="4" name="Platshållare för bildnummer 3"/>
          <p:cNvSpPr>
            <a:spLocks noGrp="1"/>
          </p:cNvSpPr>
          <p:nvPr>
            <p:ph type="sldNum" sz="quarter" idx="5"/>
          </p:nvPr>
        </p:nvSpPr>
        <p:spPr/>
        <p:txBody>
          <a:bodyPr/>
          <a:lstStyle/>
          <a:p>
            <a:fld id="{5E5611F1-19BA-4E4F-B72D-8F6831441759}" type="slidenum">
              <a:rPr lang="sv-SE" smtClean="0"/>
              <a:t>16</a:t>
            </a:fld>
            <a:endParaRPr lang="sv-SE"/>
          </a:p>
        </p:txBody>
      </p:sp>
    </p:spTree>
    <p:extLst>
      <p:ext uri="{BB962C8B-B14F-4D97-AF65-F5344CB8AC3E}">
        <p14:creationId xmlns:p14="http://schemas.microsoft.com/office/powerpoint/2010/main" val="13239052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kern="1200" dirty="0">
                <a:solidFill>
                  <a:schemeClr val="tx1"/>
                </a:solidFill>
                <a:effectLst/>
                <a:latin typeface="+mn-lt"/>
                <a:ea typeface="+mn-ea"/>
                <a:cs typeface="+mn-cs"/>
              </a:rPr>
              <a:t>För att undvika att få med kontaminerande kolonisationsflora måste såret rengöras ordentligt innan provet tas. Odlingen tas från sårytan, i/nära sårkanten. </a:t>
            </a:r>
          </a:p>
          <a:p>
            <a:endParaRPr lang="sv-SE" dirty="0"/>
          </a:p>
        </p:txBody>
      </p:sp>
      <p:sp>
        <p:nvSpPr>
          <p:cNvPr id="4" name="Platshållare för bildnummer 3"/>
          <p:cNvSpPr>
            <a:spLocks noGrp="1"/>
          </p:cNvSpPr>
          <p:nvPr>
            <p:ph type="sldNum" sz="quarter" idx="5"/>
          </p:nvPr>
        </p:nvSpPr>
        <p:spPr/>
        <p:txBody>
          <a:bodyPr/>
          <a:lstStyle/>
          <a:p>
            <a:fld id="{5E5611F1-19BA-4E4F-B72D-8F6831441759}" type="slidenum">
              <a:rPr lang="sv-SE" smtClean="0"/>
              <a:t>17</a:t>
            </a:fld>
            <a:endParaRPr lang="sv-SE"/>
          </a:p>
        </p:txBody>
      </p:sp>
    </p:spTree>
    <p:extLst>
      <p:ext uri="{BB962C8B-B14F-4D97-AF65-F5344CB8AC3E}">
        <p14:creationId xmlns:p14="http://schemas.microsoft.com/office/powerpoint/2010/main" val="370480611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kern="1200" dirty="0">
                <a:solidFill>
                  <a:schemeClr val="tx1"/>
                </a:solidFill>
                <a:effectLst/>
                <a:latin typeface="+mn-lt"/>
                <a:ea typeface="+mn-ea"/>
                <a:cs typeface="+mn-cs"/>
              </a:rPr>
              <a:t>Positiv sårodling är inte liktydigt med sårinfektion som ska behandlas. Typ av bakterier och resistensmönstret styr däremot val av antibiotika vid sårinfektion som kräver systembehandling. Vid tidigare antibiotikabehandlat sår, och tydliga uttalade infektionstecken, bör behandlingen täcka </a:t>
            </a:r>
            <a:r>
              <a:rPr lang="sv-SE" sz="1200" kern="1200" dirty="0" err="1">
                <a:solidFill>
                  <a:schemeClr val="tx1"/>
                </a:solidFill>
                <a:effectLst/>
                <a:latin typeface="+mn-lt"/>
                <a:ea typeface="+mn-ea"/>
                <a:cs typeface="+mn-cs"/>
              </a:rPr>
              <a:t>staph</a:t>
            </a:r>
            <a:r>
              <a:rPr lang="sv-SE" sz="1200" kern="1200" dirty="0">
                <a:solidFill>
                  <a:schemeClr val="tx1"/>
                </a:solidFill>
                <a:effectLst/>
                <a:latin typeface="+mn-lt"/>
                <a:ea typeface="+mn-ea"/>
                <a:cs typeface="+mn-cs"/>
              </a:rPr>
              <a:t> </a:t>
            </a:r>
            <a:r>
              <a:rPr lang="sv-SE" sz="1200" kern="1200" dirty="0" err="1">
                <a:solidFill>
                  <a:schemeClr val="tx1"/>
                </a:solidFill>
                <a:effectLst/>
                <a:latin typeface="+mn-lt"/>
                <a:ea typeface="+mn-ea"/>
                <a:cs typeface="+mn-cs"/>
              </a:rPr>
              <a:t>aureus</a:t>
            </a:r>
            <a:r>
              <a:rPr lang="sv-SE" sz="1200" kern="1200" dirty="0">
                <a:solidFill>
                  <a:schemeClr val="tx1"/>
                </a:solidFill>
                <a:effectLst/>
                <a:latin typeface="+mn-lt"/>
                <a:ea typeface="+mn-ea"/>
                <a:cs typeface="+mn-cs"/>
              </a:rPr>
              <a:t> samt grupp A streptokocker i första hand, oavsett eventuellt odlingssvar. Vid fynd av </a:t>
            </a:r>
            <a:r>
              <a:rPr lang="sv-SE" sz="1200" kern="1200" dirty="0" err="1">
                <a:solidFill>
                  <a:schemeClr val="tx1"/>
                </a:solidFill>
                <a:effectLst/>
                <a:latin typeface="+mn-lt"/>
                <a:ea typeface="+mn-ea"/>
                <a:cs typeface="+mn-cs"/>
              </a:rPr>
              <a:t>pseudomonas</a:t>
            </a:r>
            <a:r>
              <a:rPr lang="sv-SE" sz="1200" kern="1200" dirty="0">
                <a:solidFill>
                  <a:schemeClr val="tx1"/>
                </a:solidFill>
                <a:effectLst/>
                <a:latin typeface="+mn-lt"/>
                <a:ea typeface="+mn-ea"/>
                <a:cs typeface="+mn-cs"/>
              </a:rPr>
              <a:t> krävs mycket sällan systemisk behandling utan här är lokalbehandling avgörande. Lufta såren och öka omläggningsfrekvensen. Badda såren med exempelvis ättiksyrelösning under 10 minuter före omläggning. Välj luftiga förband och vid behov bakteriehämmande sådana. Kom ihåg att utvärdera dess effekt efter 14 dagar. Undvik </a:t>
            </a:r>
            <a:r>
              <a:rPr lang="sv-SE" sz="1200" kern="1200" dirty="0" err="1">
                <a:solidFill>
                  <a:schemeClr val="tx1"/>
                </a:solidFill>
                <a:effectLst/>
                <a:latin typeface="+mn-lt"/>
                <a:ea typeface="+mn-ea"/>
                <a:cs typeface="+mn-cs"/>
              </a:rPr>
              <a:t>absorbtionsförband</a:t>
            </a:r>
            <a:r>
              <a:rPr lang="sv-SE" sz="1200" kern="1200" dirty="0">
                <a:solidFill>
                  <a:schemeClr val="tx1"/>
                </a:solidFill>
                <a:effectLst/>
                <a:latin typeface="+mn-lt"/>
                <a:ea typeface="+mn-ea"/>
                <a:cs typeface="+mn-cs"/>
              </a:rPr>
              <a:t> och ”täta” polyuretanförband.</a:t>
            </a:r>
          </a:p>
        </p:txBody>
      </p:sp>
      <p:sp>
        <p:nvSpPr>
          <p:cNvPr id="4" name="Platshållare för bildnummer 3"/>
          <p:cNvSpPr>
            <a:spLocks noGrp="1"/>
          </p:cNvSpPr>
          <p:nvPr>
            <p:ph type="sldNum" sz="quarter" idx="5"/>
          </p:nvPr>
        </p:nvSpPr>
        <p:spPr/>
        <p:txBody>
          <a:bodyPr/>
          <a:lstStyle/>
          <a:p>
            <a:fld id="{5E5611F1-19BA-4E4F-B72D-8F6831441759}" type="slidenum">
              <a:rPr lang="sv-SE" smtClean="0"/>
              <a:t>18</a:t>
            </a:fld>
            <a:endParaRPr lang="sv-SE"/>
          </a:p>
        </p:txBody>
      </p:sp>
    </p:spTree>
    <p:extLst>
      <p:ext uri="{BB962C8B-B14F-4D97-AF65-F5344CB8AC3E}">
        <p14:creationId xmlns:p14="http://schemas.microsoft.com/office/powerpoint/2010/main" val="227594911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Vid fynd av </a:t>
            </a:r>
            <a:r>
              <a:rPr lang="sv-SE" dirty="0" err="1"/>
              <a:t>pseudomonas</a:t>
            </a:r>
            <a:r>
              <a:rPr lang="sv-SE" dirty="0"/>
              <a:t> krävs mycket sällan systemisk behandling utan här är lokalbehandling avgörande. Lufta såren och öka omläggningsfrekvensen. Badda såren med exempelvis ättiksyrelösning under 10 minuter före omläggning. Välj luftiga förband och vid behov bakteriehämmande sådana. Kom ihåg att utvärdera dess effekt efter 14 dagar. Undvik </a:t>
            </a:r>
            <a:r>
              <a:rPr lang="sv-SE" dirty="0" err="1"/>
              <a:t>absorbtionsförband</a:t>
            </a:r>
            <a:r>
              <a:rPr lang="sv-SE" dirty="0"/>
              <a:t> och ”täta” polyuretanförband.</a:t>
            </a:r>
          </a:p>
        </p:txBody>
      </p:sp>
      <p:sp>
        <p:nvSpPr>
          <p:cNvPr id="4" name="Platshållare för bildnummer 3"/>
          <p:cNvSpPr>
            <a:spLocks noGrp="1"/>
          </p:cNvSpPr>
          <p:nvPr>
            <p:ph type="sldNum" sz="quarter" idx="5"/>
          </p:nvPr>
        </p:nvSpPr>
        <p:spPr/>
        <p:txBody>
          <a:bodyPr/>
          <a:lstStyle/>
          <a:p>
            <a:fld id="{5E5611F1-19BA-4E4F-B72D-8F6831441759}" type="slidenum">
              <a:rPr lang="sv-SE" smtClean="0"/>
              <a:t>19</a:t>
            </a:fld>
            <a:endParaRPr lang="sv-SE"/>
          </a:p>
        </p:txBody>
      </p:sp>
    </p:spTree>
    <p:extLst>
      <p:ext uri="{BB962C8B-B14F-4D97-AF65-F5344CB8AC3E}">
        <p14:creationId xmlns:p14="http://schemas.microsoft.com/office/powerpoint/2010/main" val="387881930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kern="1200" dirty="0">
                <a:solidFill>
                  <a:schemeClr val="tx1"/>
                </a:solidFill>
                <a:effectLst/>
                <a:latin typeface="+mn-lt"/>
                <a:ea typeface="+mn-ea"/>
                <a:cs typeface="+mn-cs"/>
              </a:rPr>
              <a:t> I nuläget behöver inte Svea remitteras vidare. Diabetiker med svårläkta sår kräver särskilt hänsynstagande och varsam sårvård och de kan behöva remitteras vidare. Vid </a:t>
            </a:r>
            <a:r>
              <a:rPr lang="sv-SE" sz="1200" kern="1200" dirty="0" err="1">
                <a:solidFill>
                  <a:schemeClr val="tx1"/>
                </a:solidFill>
                <a:effectLst/>
                <a:latin typeface="+mn-lt"/>
                <a:ea typeface="+mn-ea"/>
                <a:cs typeface="+mn-cs"/>
              </a:rPr>
              <a:t>fotsår</a:t>
            </a:r>
            <a:r>
              <a:rPr lang="sv-SE" sz="1200" kern="1200" dirty="0">
                <a:solidFill>
                  <a:schemeClr val="tx1"/>
                </a:solidFill>
                <a:effectLst/>
                <a:latin typeface="+mn-lt"/>
                <a:ea typeface="+mn-ea"/>
                <a:cs typeface="+mn-cs"/>
              </a:rPr>
              <a:t> som inte läker inom ett par veckor bör diabetiker remitteras till </a:t>
            </a:r>
            <a:r>
              <a:rPr lang="sv-SE" sz="1200" kern="1200" dirty="0" err="1">
                <a:solidFill>
                  <a:schemeClr val="tx1"/>
                </a:solidFill>
                <a:effectLst/>
                <a:latin typeface="+mn-lt"/>
                <a:ea typeface="+mn-ea"/>
                <a:cs typeface="+mn-cs"/>
              </a:rPr>
              <a:t>diabetsmottagning</a:t>
            </a:r>
            <a:r>
              <a:rPr lang="sv-SE" sz="1200" kern="1200" dirty="0">
                <a:solidFill>
                  <a:schemeClr val="tx1"/>
                </a:solidFill>
                <a:effectLst/>
                <a:latin typeface="+mn-lt"/>
                <a:ea typeface="+mn-ea"/>
                <a:cs typeface="+mn-cs"/>
              </a:rPr>
              <a:t> för bedömning.  Patienter bör remitteras vidare om underliggande orsak/diagnos till såret är oklar eller obehandlad eller där grundsjukdomen kräver specialkompetens t ex vid ytlig venös insufficiens, arteriell insufficiens, småkärlssjukdomar som </a:t>
            </a:r>
            <a:r>
              <a:rPr lang="sv-SE" sz="1200" kern="1200" dirty="0" err="1">
                <a:solidFill>
                  <a:schemeClr val="tx1"/>
                </a:solidFill>
                <a:effectLst/>
                <a:latin typeface="+mn-lt"/>
                <a:ea typeface="+mn-ea"/>
                <a:cs typeface="+mn-cs"/>
              </a:rPr>
              <a:t>arteriter</a:t>
            </a:r>
            <a:r>
              <a:rPr lang="sv-SE" sz="1200" kern="1200" dirty="0">
                <a:solidFill>
                  <a:schemeClr val="tx1"/>
                </a:solidFill>
                <a:effectLst/>
                <a:latin typeface="+mn-lt"/>
                <a:ea typeface="+mn-ea"/>
                <a:cs typeface="+mn-cs"/>
              </a:rPr>
              <a:t>, vid bakomliggande </a:t>
            </a:r>
            <a:r>
              <a:rPr lang="sv-SE" sz="1200" kern="1200" dirty="0" err="1">
                <a:solidFill>
                  <a:schemeClr val="tx1"/>
                </a:solidFill>
                <a:effectLst/>
                <a:latin typeface="+mn-lt"/>
                <a:ea typeface="+mn-ea"/>
                <a:cs typeface="+mn-cs"/>
              </a:rPr>
              <a:t>malignitet</a:t>
            </a:r>
            <a:r>
              <a:rPr lang="sv-SE" sz="1200" kern="1200" dirty="0">
                <a:solidFill>
                  <a:schemeClr val="tx1"/>
                </a:solidFill>
                <a:effectLst/>
                <a:latin typeface="+mn-lt"/>
                <a:ea typeface="+mn-ea"/>
                <a:cs typeface="+mn-cs"/>
              </a:rPr>
              <a:t>/hudcancer etc. </a:t>
            </a:r>
          </a:p>
          <a:p>
            <a:endParaRPr lang="sv-SE" dirty="0"/>
          </a:p>
        </p:txBody>
      </p:sp>
      <p:sp>
        <p:nvSpPr>
          <p:cNvPr id="4" name="Platshållare för bildnummer 3"/>
          <p:cNvSpPr>
            <a:spLocks noGrp="1"/>
          </p:cNvSpPr>
          <p:nvPr>
            <p:ph type="sldNum" sz="quarter" idx="5"/>
          </p:nvPr>
        </p:nvSpPr>
        <p:spPr/>
        <p:txBody>
          <a:bodyPr/>
          <a:lstStyle/>
          <a:p>
            <a:fld id="{5E5611F1-19BA-4E4F-B72D-8F6831441759}" type="slidenum">
              <a:rPr lang="sv-SE" smtClean="0"/>
              <a:t>20</a:t>
            </a:fld>
            <a:endParaRPr lang="sv-SE"/>
          </a:p>
        </p:txBody>
      </p:sp>
    </p:spTree>
    <p:extLst>
      <p:ext uri="{BB962C8B-B14F-4D97-AF65-F5344CB8AC3E}">
        <p14:creationId xmlns:p14="http://schemas.microsoft.com/office/powerpoint/2010/main" val="49280035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Patienter bör remitteras vidare om underliggande orsak/diagnos till såret är oklar eller obehandlad eller där grundsjukdomen kräver specialkompetens t ex vid ytlig venös insufficiens, arteriell insufficiens, småkärlssjukdomar som </a:t>
            </a:r>
            <a:r>
              <a:rPr lang="sv-SE" dirty="0" err="1"/>
              <a:t>arteriter</a:t>
            </a:r>
            <a:r>
              <a:rPr lang="sv-SE" dirty="0"/>
              <a:t>, vid bakomliggande </a:t>
            </a:r>
            <a:r>
              <a:rPr lang="sv-SE" dirty="0" err="1"/>
              <a:t>malignitet</a:t>
            </a:r>
            <a:r>
              <a:rPr lang="sv-SE" dirty="0"/>
              <a:t>/hudcancer etc. </a:t>
            </a:r>
          </a:p>
        </p:txBody>
      </p:sp>
      <p:sp>
        <p:nvSpPr>
          <p:cNvPr id="4" name="Platshållare för bildnummer 3"/>
          <p:cNvSpPr>
            <a:spLocks noGrp="1"/>
          </p:cNvSpPr>
          <p:nvPr>
            <p:ph type="sldNum" sz="quarter" idx="5"/>
          </p:nvPr>
        </p:nvSpPr>
        <p:spPr/>
        <p:txBody>
          <a:bodyPr/>
          <a:lstStyle/>
          <a:p>
            <a:fld id="{5E5611F1-19BA-4E4F-B72D-8F6831441759}" type="slidenum">
              <a:rPr lang="sv-SE" smtClean="0"/>
              <a:t>21</a:t>
            </a:fld>
            <a:endParaRPr lang="sv-SE"/>
          </a:p>
        </p:txBody>
      </p:sp>
    </p:spTree>
    <p:extLst>
      <p:ext uri="{BB962C8B-B14F-4D97-AF65-F5344CB8AC3E}">
        <p14:creationId xmlns:p14="http://schemas.microsoft.com/office/powerpoint/2010/main" val="366346199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kern="1200" dirty="0">
                <a:solidFill>
                  <a:schemeClr val="tx1"/>
                </a:solidFill>
                <a:effectLst/>
                <a:latin typeface="+mn-lt"/>
                <a:ea typeface="+mn-ea"/>
                <a:cs typeface="+mn-cs"/>
              </a:rPr>
              <a:t>Kompressionsbehandling är den primära och allra viktigaste åtgärden vid behandling av venös insufficiens. Man bör prova ut lämplig lindning för att uppnå optimal graderad kompression. </a:t>
            </a:r>
            <a:r>
              <a:rPr lang="sv-SE" sz="1200" kern="1200">
                <a:solidFill>
                  <a:schemeClr val="tx1"/>
                </a:solidFill>
                <a:effectLst/>
                <a:latin typeface="+mn-lt"/>
                <a:ea typeface="+mn-ea"/>
                <a:cs typeface="+mn-cs"/>
              </a:rPr>
              <a:t>Det är som alltid viktigt att göra en helhetsbedömning av patientens situation: annan medicinering, fullgod kost/näringsintag, sömn, rörlighet, behov av smärtlindring etc. </a:t>
            </a:r>
          </a:p>
          <a:p>
            <a:endParaRPr lang="sv-SE"/>
          </a:p>
        </p:txBody>
      </p:sp>
      <p:sp>
        <p:nvSpPr>
          <p:cNvPr id="4" name="Platshållare för bildnummer 3"/>
          <p:cNvSpPr>
            <a:spLocks noGrp="1"/>
          </p:cNvSpPr>
          <p:nvPr>
            <p:ph type="sldNum" sz="quarter" idx="5"/>
          </p:nvPr>
        </p:nvSpPr>
        <p:spPr/>
        <p:txBody>
          <a:bodyPr/>
          <a:lstStyle/>
          <a:p>
            <a:fld id="{5E5611F1-19BA-4E4F-B72D-8F6831441759}" type="slidenum">
              <a:rPr lang="sv-SE" smtClean="0"/>
              <a:t>22</a:t>
            </a:fld>
            <a:endParaRPr lang="sv-SE"/>
          </a:p>
        </p:txBody>
      </p:sp>
    </p:spTree>
    <p:extLst>
      <p:ext uri="{BB962C8B-B14F-4D97-AF65-F5344CB8AC3E}">
        <p14:creationId xmlns:p14="http://schemas.microsoft.com/office/powerpoint/2010/main" val="39851805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kern="1200" dirty="0">
                <a:solidFill>
                  <a:schemeClr val="tx1"/>
                </a:solidFill>
                <a:effectLst/>
                <a:latin typeface="+mn-lt"/>
                <a:ea typeface="+mn-ea"/>
                <a:cs typeface="+mn-cs"/>
              </a:rPr>
              <a:t>Svea har sannolikt en lokal sårinfektion. Rodnad, värmeökning, svullnad och ökad sekretion är vanliga symtom i anslutning till bensår men behöver inte betyda att infektion föreligger. Nytillkomna eller förvärrade besvär med smärta, sekretion och dålig lukt samt svullnad, rodnad och värmeökning runt sårkanterna, kan tala för infektion. Patienten har ingen feber och lokalsymtomen är inte tillräckligt utbredda för att det ska vara en mer allvarlig infektion som begynnande </a:t>
            </a:r>
            <a:r>
              <a:rPr lang="sv-SE" sz="1200" kern="1200" dirty="0" err="1">
                <a:solidFill>
                  <a:schemeClr val="tx1"/>
                </a:solidFill>
                <a:effectLst/>
                <a:latin typeface="+mn-lt"/>
                <a:ea typeface="+mn-ea"/>
                <a:cs typeface="+mn-cs"/>
              </a:rPr>
              <a:t>erysipelas</a:t>
            </a:r>
            <a:r>
              <a:rPr lang="sv-SE" sz="1200" kern="1200" dirty="0">
                <a:solidFill>
                  <a:schemeClr val="tx1"/>
                </a:solidFill>
                <a:effectLst/>
                <a:latin typeface="+mn-lt"/>
                <a:ea typeface="+mn-ea"/>
                <a:cs typeface="+mn-cs"/>
              </a:rPr>
              <a:t>. </a:t>
            </a:r>
          </a:p>
          <a:p>
            <a:endParaRPr lang="sv-SE" dirty="0"/>
          </a:p>
        </p:txBody>
      </p:sp>
      <p:sp>
        <p:nvSpPr>
          <p:cNvPr id="4" name="Platshållare för bildnummer 3"/>
          <p:cNvSpPr>
            <a:spLocks noGrp="1"/>
          </p:cNvSpPr>
          <p:nvPr>
            <p:ph type="sldNum" sz="quarter" idx="5"/>
          </p:nvPr>
        </p:nvSpPr>
        <p:spPr/>
        <p:txBody>
          <a:bodyPr/>
          <a:lstStyle/>
          <a:p>
            <a:fld id="{5E5611F1-19BA-4E4F-B72D-8F6831441759}" type="slidenum">
              <a:rPr lang="sv-SE" smtClean="0"/>
              <a:t>7</a:t>
            </a:fld>
            <a:endParaRPr lang="sv-SE"/>
          </a:p>
        </p:txBody>
      </p:sp>
    </p:spTree>
    <p:extLst>
      <p:ext uri="{BB962C8B-B14F-4D97-AF65-F5344CB8AC3E}">
        <p14:creationId xmlns:p14="http://schemas.microsoft.com/office/powerpoint/2010/main" val="10967388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kern="1200" dirty="0">
                <a:solidFill>
                  <a:schemeClr val="tx1"/>
                </a:solidFill>
                <a:effectLst/>
                <a:latin typeface="+mn-lt"/>
                <a:ea typeface="+mn-ea"/>
                <a:cs typeface="+mn-cs"/>
              </a:rPr>
              <a:t>Svea har sannolikt en lokal sårinfektion. Rodnad, värmeökning, svullnad och ökad sekretion är vanliga symtom i anslutning till bensår men behöver inte betyda att infektion föreligger. Nytillkomna eller förvärrade besvär med smärta, sekretion och dålig lukt samt svullnad, rodnad och värmeökning runt sårkanterna, kan tala för infektion. Patienten har ingen feber och lokalsymtomen är inte tillräckligt utbredda för att det ska vara en mer allvarlig infektion som begynnande </a:t>
            </a:r>
            <a:r>
              <a:rPr lang="sv-SE" sz="1200" kern="1200" dirty="0" err="1">
                <a:solidFill>
                  <a:schemeClr val="tx1"/>
                </a:solidFill>
                <a:effectLst/>
                <a:latin typeface="+mn-lt"/>
                <a:ea typeface="+mn-ea"/>
                <a:cs typeface="+mn-cs"/>
              </a:rPr>
              <a:t>erysipelas</a:t>
            </a:r>
            <a:r>
              <a:rPr lang="sv-SE" sz="1200" kern="1200" dirty="0">
                <a:solidFill>
                  <a:schemeClr val="tx1"/>
                </a:solidFill>
                <a:effectLst/>
                <a:latin typeface="+mn-lt"/>
                <a:ea typeface="+mn-ea"/>
                <a:cs typeface="+mn-cs"/>
              </a:rPr>
              <a:t>. </a:t>
            </a:r>
          </a:p>
          <a:p>
            <a:endParaRPr lang="sv-SE" dirty="0"/>
          </a:p>
        </p:txBody>
      </p:sp>
      <p:sp>
        <p:nvSpPr>
          <p:cNvPr id="4" name="Platshållare för bildnummer 3"/>
          <p:cNvSpPr>
            <a:spLocks noGrp="1"/>
          </p:cNvSpPr>
          <p:nvPr>
            <p:ph type="sldNum" sz="quarter" idx="5"/>
          </p:nvPr>
        </p:nvSpPr>
        <p:spPr/>
        <p:txBody>
          <a:bodyPr/>
          <a:lstStyle/>
          <a:p>
            <a:fld id="{5E5611F1-19BA-4E4F-B72D-8F6831441759}" type="slidenum">
              <a:rPr lang="sv-SE" smtClean="0"/>
              <a:t>8</a:t>
            </a:fld>
            <a:endParaRPr lang="sv-SE"/>
          </a:p>
        </p:txBody>
      </p:sp>
    </p:spTree>
    <p:extLst>
      <p:ext uri="{BB962C8B-B14F-4D97-AF65-F5344CB8AC3E}">
        <p14:creationId xmlns:p14="http://schemas.microsoft.com/office/powerpoint/2010/main" val="30826331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kern="1200" dirty="0">
                <a:solidFill>
                  <a:schemeClr val="tx1"/>
                </a:solidFill>
                <a:effectLst/>
                <a:latin typeface="+mn-lt"/>
                <a:ea typeface="+mn-ea"/>
                <a:cs typeface="+mn-cs"/>
              </a:rPr>
              <a:t>Lokalbehandlingen behöver intensifieras med tätare (varje 1–3 dagar) omläggningar. Såret rengörs med ljummet vatten och </a:t>
            </a:r>
            <a:r>
              <a:rPr lang="sv-SE" sz="1200" kern="1200" dirty="0" err="1">
                <a:solidFill>
                  <a:schemeClr val="tx1"/>
                </a:solidFill>
                <a:effectLst/>
                <a:latin typeface="+mn-lt"/>
                <a:ea typeface="+mn-ea"/>
                <a:cs typeface="+mn-cs"/>
              </a:rPr>
              <a:t>debrideras</a:t>
            </a:r>
            <a:r>
              <a:rPr lang="sv-SE" sz="1200" kern="1200" dirty="0">
                <a:solidFill>
                  <a:schemeClr val="tx1"/>
                </a:solidFill>
                <a:effectLst/>
                <a:latin typeface="+mn-lt"/>
                <a:ea typeface="+mn-ea"/>
                <a:cs typeface="+mn-cs"/>
              </a:rPr>
              <a:t> (vid behov efter smärtlindring). </a:t>
            </a:r>
          </a:p>
          <a:p>
            <a:r>
              <a:rPr lang="sv-SE" sz="1200" kern="1200" dirty="0">
                <a:solidFill>
                  <a:schemeClr val="tx1"/>
                </a:solidFill>
                <a:effectLst/>
                <a:latin typeface="+mn-lt"/>
                <a:ea typeface="+mn-ea"/>
                <a:cs typeface="+mn-cs"/>
              </a:rPr>
              <a:t>Hos icke-diabetiker är mekanisk </a:t>
            </a:r>
            <a:r>
              <a:rPr lang="sv-SE" sz="1200" kern="1200" dirty="0" err="1">
                <a:solidFill>
                  <a:schemeClr val="tx1"/>
                </a:solidFill>
                <a:effectLst/>
                <a:latin typeface="+mn-lt"/>
                <a:ea typeface="+mn-ea"/>
                <a:cs typeface="+mn-cs"/>
              </a:rPr>
              <a:t>debridering</a:t>
            </a:r>
            <a:r>
              <a:rPr lang="sv-SE" sz="1200" kern="1200" dirty="0">
                <a:solidFill>
                  <a:schemeClr val="tx1"/>
                </a:solidFill>
                <a:effectLst/>
                <a:latin typeface="+mn-lt"/>
                <a:ea typeface="+mn-ea"/>
                <a:cs typeface="+mn-cs"/>
              </a:rPr>
              <a:t> med skalpell, </a:t>
            </a:r>
            <a:r>
              <a:rPr lang="sv-SE" sz="1200" kern="1200" dirty="0" err="1">
                <a:solidFill>
                  <a:schemeClr val="tx1"/>
                </a:solidFill>
                <a:effectLst/>
                <a:latin typeface="+mn-lt"/>
                <a:ea typeface="+mn-ea"/>
                <a:cs typeface="+mn-cs"/>
              </a:rPr>
              <a:t>kyrett</a:t>
            </a:r>
            <a:r>
              <a:rPr lang="sv-SE" sz="1200" kern="1200" dirty="0">
                <a:solidFill>
                  <a:schemeClr val="tx1"/>
                </a:solidFill>
                <a:effectLst/>
                <a:latin typeface="+mn-lt"/>
                <a:ea typeface="+mn-ea"/>
                <a:cs typeface="+mn-cs"/>
              </a:rPr>
              <a:t>, sax och pincett att föredra i behandlingen av sår med nekrotisk vävnad. OBS! torra </a:t>
            </a:r>
            <a:r>
              <a:rPr lang="sv-SE" sz="1200" kern="1200" dirty="0" err="1">
                <a:solidFill>
                  <a:schemeClr val="tx1"/>
                </a:solidFill>
                <a:effectLst/>
                <a:latin typeface="+mn-lt"/>
                <a:ea typeface="+mn-ea"/>
                <a:cs typeface="+mn-cs"/>
              </a:rPr>
              <a:t>nekroser</a:t>
            </a:r>
            <a:r>
              <a:rPr lang="sv-SE" sz="1200" kern="1200" dirty="0">
                <a:solidFill>
                  <a:schemeClr val="tx1"/>
                </a:solidFill>
                <a:effectLst/>
                <a:latin typeface="+mn-lt"/>
                <a:ea typeface="+mn-ea"/>
                <a:cs typeface="+mn-cs"/>
              </a:rPr>
              <a:t> vid arteriella sår bör inte avlägsnas. För diabetiker krävs varsam sårvård och de kan därför behöva remitteras vidare. </a:t>
            </a:r>
          </a:p>
          <a:p>
            <a:r>
              <a:rPr lang="sv-SE" sz="1200" kern="1200" dirty="0">
                <a:solidFill>
                  <a:schemeClr val="tx1"/>
                </a:solidFill>
                <a:effectLst/>
                <a:latin typeface="+mn-lt"/>
                <a:ea typeface="+mn-ea"/>
                <a:cs typeface="+mn-cs"/>
              </a:rPr>
              <a:t>I utvalda fall kan </a:t>
            </a:r>
            <a:r>
              <a:rPr lang="sv-SE" sz="1200" kern="1200" dirty="0" err="1">
                <a:solidFill>
                  <a:schemeClr val="tx1"/>
                </a:solidFill>
                <a:effectLst/>
                <a:latin typeface="+mn-lt"/>
                <a:ea typeface="+mn-ea"/>
                <a:cs typeface="+mn-cs"/>
              </a:rPr>
              <a:t>kaliumpermanganatlösning</a:t>
            </a:r>
            <a:r>
              <a:rPr lang="sv-SE" sz="1200" kern="1200" dirty="0">
                <a:solidFill>
                  <a:schemeClr val="tx1"/>
                </a:solidFill>
                <a:effectLst/>
                <a:latin typeface="+mn-lt"/>
                <a:ea typeface="+mn-ea"/>
                <a:cs typeface="+mn-cs"/>
              </a:rPr>
              <a:t>/bad (riklig sekretion) eller ättiksyrelösning (riklig växt av </a:t>
            </a:r>
            <a:r>
              <a:rPr lang="sv-SE" sz="1200" kern="1200" dirty="0" err="1">
                <a:solidFill>
                  <a:schemeClr val="tx1"/>
                </a:solidFill>
                <a:effectLst/>
                <a:latin typeface="+mn-lt"/>
                <a:ea typeface="+mn-ea"/>
                <a:cs typeface="+mn-cs"/>
              </a:rPr>
              <a:t>pseudomonas</a:t>
            </a:r>
            <a:r>
              <a:rPr lang="sv-SE" sz="1200" kern="1200" dirty="0">
                <a:solidFill>
                  <a:schemeClr val="tx1"/>
                </a:solidFill>
                <a:effectLst/>
                <a:latin typeface="+mn-lt"/>
                <a:ea typeface="+mn-ea"/>
                <a:cs typeface="+mn-cs"/>
              </a:rPr>
              <a:t>, se även nedan under 3g) i samband med omläggningen vara aktuellt. </a:t>
            </a:r>
          </a:p>
          <a:p>
            <a:r>
              <a:rPr lang="sv-SE" sz="1200" kern="1200" dirty="0">
                <a:solidFill>
                  <a:schemeClr val="tx1"/>
                </a:solidFill>
                <a:effectLst/>
                <a:latin typeface="+mn-lt"/>
                <a:ea typeface="+mn-ea"/>
                <a:cs typeface="+mn-cs"/>
              </a:rPr>
              <a:t>En skyddsbarriär runt sårkanterna i form av vätskeavstötande salva (t ex zinkbaserad) är viktig. Om antibakteriella medel/förband (t ex jod) används, ska effekten alltid utvärderas efter 14 dagar. Längre behandlingstid krävs sällan. Lokal antibiotikabehandling bör inte användas. </a:t>
            </a:r>
          </a:p>
          <a:p>
            <a:r>
              <a:rPr lang="sv-SE" sz="1200" kern="1200" dirty="0">
                <a:solidFill>
                  <a:schemeClr val="tx1"/>
                </a:solidFill>
                <a:effectLst/>
                <a:latin typeface="+mn-lt"/>
                <a:ea typeface="+mn-ea"/>
                <a:cs typeface="+mn-cs"/>
              </a:rPr>
              <a:t>Om intensifierad lokalbehandling inte haft effekt efter ca 14 dagar eller vid försämring, kan systemisk antibiotika övervägas. Den bör i så fall föregås av odling. </a:t>
            </a:r>
          </a:p>
          <a:p>
            <a:endParaRPr lang="sv-SE" dirty="0"/>
          </a:p>
        </p:txBody>
      </p:sp>
      <p:sp>
        <p:nvSpPr>
          <p:cNvPr id="4" name="Platshållare för bildnummer 3"/>
          <p:cNvSpPr>
            <a:spLocks noGrp="1"/>
          </p:cNvSpPr>
          <p:nvPr>
            <p:ph type="sldNum" sz="quarter" idx="5"/>
          </p:nvPr>
        </p:nvSpPr>
        <p:spPr/>
        <p:txBody>
          <a:bodyPr/>
          <a:lstStyle/>
          <a:p>
            <a:fld id="{5E5611F1-19BA-4E4F-B72D-8F6831441759}" type="slidenum">
              <a:rPr lang="sv-SE" smtClean="0"/>
              <a:t>9</a:t>
            </a:fld>
            <a:endParaRPr lang="sv-SE"/>
          </a:p>
        </p:txBody>
      </p:sp>
    </p:spTree>
    <p:extLst>
      <p:ext uri="{BB962C8B-B14F-4D97-AF65-F5344CB8AC3E}">
        <p14:creationId xmlns:p14="http://schemas.microsoft.com/office/powerpoint/2010/main" val="6898379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kern="1200" dirty="0">
                <a:solidFill>
                  <a:schemeClr val="tx1"/>
                </a:solidFill>
                <a:effectLst/>
                <a:latin typeface="+mn-lt"/>
                <a:ea typeface="+mn-ea"/>
                <a:cs typeface="+mn-cs"/>
              </a:rPr>
              <a:t>I utvalda fall kan </a:t>
            </a:r>
            <a:r>
              <a:rPr lang="sv-SE" sz="1200" kern="1200" dirty="0" err="1">
                <a:solidFill>
                  <a:schemeClr val="tx1"/>
                </a:solidFill>
                <a:effectLst/>
                <a:latin typeface="+mn-lt"/>
                <a:ea typeface="+mn-ea"/>
                <a:cs typeface="+mn-cs"/>
              </a:rPr>
              <a:t>kaliumpermanganatlösning</a:t>
            </a:r>
            <a:r>
              <a:rPr lang="sv-SE" sz="1200" kern="1200" dirty="0">
                <a:solidFill>
                  <a:schemeClr val="tx1"/>
                </a:solidFill>
                <a:effectLst/>
                <a:latin typeface="+mn-lt"/>
                <a:ea typeface="+mn-ea"/>
                <a:cs typeface="+mn-cs"/>
              </a:rPr>
              <a:t>/bad (riklig sekretion) eller ättiksyrelösning (riklig växt av </a:t>
            </a:r>
            <a:r>
              <a:rPr lang="sv-SE" sz="1200" kern="1200" dirty="0" err="1">
                <a:solidFill>
                  <a:schemeClr val="tx1"/>
                </a:solidFill>
                <a:effectLst/>
                <a:latin typeface="+mn-lt"/>
                <a:ea typeface="+mn-ea"/>
                <a:cs typeface="+mn-cs"/>
              </a:rPr>
              <a:t>pseudomonas</a:t>
            </a:r>
            <a:r>
              <a:rPr lang="sv-SE" sz="1200" kern="1200" dirty="0">
                <a:solidFill>
                  <a:schemeClr val="tx1"/>
                </a:solidFill>
                <a:effectLst/>
                <a:latin typeface="+mn-lt"/>
                <a:ea typeface="+mn-ea"/>
                <a:cs typeface="+mn-cs"/>
              </a:rPr>
              <a:t>, se även nedan under 3g) i samband med omläggningen vara aktuellt. </a:t>
            </a:r>
          </a:p>
          <a:p>
            <a:r>
              <a:rPr lang="sv-SE" sz="1200" kern="1200" dirty="0">
                <a:solidFill>
                  <a:schemeClr val="tx1"/>
                </a:solidFill>
                <a:effectLst/>
                <a:latin typeface="+mn-lt"/>
                <a:ea typeface="+mn-ea"/>
                <a:cs typeface="+mn-cs"/>
              </a:rPr>
              <a:t>En skyddsbarriär runt sårkanterna i form av vätskeavstötande salva (t ex zinkbaserad) är viktig. Om antibakteriella medel/förband (t ex jod) används, ska effekten alltid utvärderas efter 14 dagar. Längre behandlingstid krävs sällan. Lokal antibiotikabehandling bör inte användas. </a:t>
            </a:r>
          </a:p>
          <a:p>
            <a:r>
              <a:rPr lang="sv-SE" sz="1200" kern="1200" dirty="0">
                <a:solidFill>
                  <a:schemeClr val="tx1"/>
                </a:solidFill>
                <a:effectLst/>
                <a:latin typeface="+mn-lt"/>
                <a:ea typeface="+mn-ea"/>
                <a:cs typeface="+mn-cs"/>
              </a:rPr>
              <a:t>Om intensifierad lokalbehandling inte haft effekt efter ca 14 dagar eller vid försämring, kan systemisk antibiotika övervägas. Den bör i så fall föregås av odling. </a:t>
            </a:r>
          </a:p>
          <a:p>
            <a:endParaRPr lang="sv-SE" dirty="0"/>
          </a:p>
        </p:txBody>
      </p:sp>
      <p:sp>
        <p:nvSpPr>
          <p:cNvPr id="4" name="Platshållare för bildnummer 3"/>
          <p:cNvSpPr>
            <a:spLocks noGrp="1"/>
          </p:cNvSpPr>
          <p:nvPr>
            <p:ph type="sldNum" sz="quarter" idx="5"/>
          </p:nvPr>
        </p:nvSpPr>
        <p:spPr/>
        <p:txBody>
          <a:bodyPr/>
          <a:lstStyle/>
          <a:p>
            <a:fld id="{5E5611F1-19BA-4E4F-B72D-8F6831441759}" type="slidenum">
              <a:rPr lang="sv-SE" smtClean="0"/>
              <a:t>10</a:t>
            </a:fld>
            <a:endParaRPr lang="sv-SE"/>
          </a:p>
        </p:txBody>
      </p:sp>
    </p:spTree>
    <p:extLst>
      <p:ext uri="{BB962C8B-B14F-4D97-AF65-F5344CB8AC3E}">
        <p14:creationId xmlns:p14="http://schemas.microsoft.com/office/powerpoint/2010/main" val="12261975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5E5611F1-19BA-4E4F-B72D-8F6831441759}" type="slidenum">
              <a:rPr lang="sv-SE" smtClean="0"/>
              <a:t>11</a:t>
            </a:fld>
            <a:endParaRPr lang="sv-SE"/>
          </a:p>
        </p:txBody>
      </p:sp>
    </p:spTree>
    <p:extLst>
      <p:ext uri="{BB962C8B-B14F-4D97-AF65-F5344CB8AC3E}">
        <p14:creationId xmlns:p14="http://schemas.microsoft.com/office/powerpoint/2010/main" val="1729279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kern="1200" dirty="0">
                <a:solidFill>
                  <a:schemeClr val="tx1"/>
                </a:solidFill>
                <a:effectLst/>
                <a:latin typeface="+mn-lt"/>
                <a:ea typeface="+mn-ea"/>
                <a:cs typeface="+mn-cs"/>
              </a:rPr>
              <a:t>Nej, inte ens efter eventuell odling med signifikant fynd. Det är lokalsymtomen och allmäntillståndet som styr behovet av antibiotikabehandling. Om man ändå tar en odling och får ett signifikant odlingsfynd bör en ny snar bedömning av såret och patientens allmäntillstånd göras innan eventuell antibiotikabehandling sätts in. </a:t>
            </a:r>
          </a:p>
          <a:p>
            <a:endParaRPr lang="sv-SE" dirty="0"/>
          </a:p>
        </p:txBody>
      </p:sp>
      <p:sp>
        <p:nvSpPr>
          <p:cNvPr id="4" name="Platshållare för bildnummer 3"/>
          <p:cNvSpPr>
            <a:spLocks noGrp="1"/>
          </p:cNvSpPr>
          <p:nvPr>
            <p:ph type="sldNum" sz="quarter" idx="5"/>
          </p:nvPr>
        </p:nvSpPr>
        <p:spPr/>
        <p:txBody>
          <a:bodyPr/>
          <a:lstStyle/>
          <a:p>
            <a:fld id="{5E5611F1-19BA-4E4F-B72D-8F6831441759}" type="slidenum">
              <a:rPr lang="sv-SE" smtClean="0"/>
              <a:t>12</a:t>
            </a:fld>
            <a:endParaRPr lang="sv-SE"/>
          </a:p>
        </p:txBody>
      </p:sp>
    </p:spTree>
    <p:extLst>
      <p:ext uri="{BB962C8B-B14F-4D97-AF65-F5344CB8AC3E}">
        <p14:creationId xmlns:p14="http://schemas.microsoft.com/office/powerpoint/2010/main" val="13882770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kern="1200" dirty="0">
                <a:solidFill>
                  <a:schemeClr val="tx1"/>
                </a:solidFill>
                <a:effectLst/>
                <a:latin typeface="+mn-lt"/>
                <a:ea typeface="+mn-ea"/>
                <a:cs typeface="+mn-cs"/>
              </a:rPr>
              <a:t>Vid utebliven effekt efter 14 dagars lokalbehandling eller ytterligare försämring av lokalstatus och/eller tillkomst av feber (med såret som sannolikt fokus) är systemisk antibiotika indicerat. Patientens allmäntillstånd och sårstatus styr behandlingen. </a:t>
            </a:r>
          </a:p>
          <a:p>
            <a:r>
              <a:rPr lang="sv-SE" sz="1200" kern="1200" dirty="0">
                <a:solidFill>
                  <a:schemeClr val="tx1"/>
                </a:solidFill>
                <a:effectLst/>
                <a:latin typeface="+mn-lt"/>
                <a:ea typeface="+mn-ea"/>
                <a:cs typeface="+mn-cs"/>
              </a:rPr>
              <a:t>Förstahandsmedel: </a:t>
            </a:r>
            <a:r>
              <a:rPr lang="sv-SE" sz="1200" kern="1200" dirty="0" err="1">
                <a:solidFill>
                  <a:schemeClr val="tx1"/>
                </a:solidFill>
                <a:effectLst/>
                <a:latin typeface="+mn-lt"/>
                <a:ea typeface="+mn-ea"/>
                <a:cs typeface="+mn-cs"/>
              </a:rPr>
              <a:t>Isoxazolylpenicillin</a:t>
            </a:r>
            <a:r>
              <a:rPr lang="sv-SE" sz="1200" kern="1200" dirty="0">
                <a:solidFill>
                  <a:schemeClr val="tx1"/>
                </a:solidFill>
                <a:effectLst/>
                <a:latin typeface="+mn-lt"/>
                <a:ea typeface="+mn-ea"/>
                <a:cs typeface="+mn-cs"/>
              </a:rPr>
              <a:t> 1g x 3 i 7 dagar. </a:t>
            </a:r>
          </a:p>
          <a:p>
            <a:r>
              <a:rPr lang="sv-SE" sz="1200" kern="1200" dirty="0">
                <a:solidFill>
                  <a:schemeClr val="tx1"/>
                </a:solidFill>
                <a:effectLst/>
                <a:latin typeface="+mn-lt"/>
                <a:ea typeface="+mn-ea"/>
                <a:cs typeface="+mn-cs"/>
              </a:rPr>
              <a:t>Vid penicillinallergi: </a:t>
            </a:r>
            <a:r>
              <a:rPr lang="sv-SE" sz="1200" kern="1200" dirty="0" err="1">
                <a:solidFill>
                  <a:schemeClr val="tx1"/>
                </a:solidFill>
                <a:effectLst/>
                <a:latin typeface="+mn-lt"/>
                <a:ea typeface="+mn-ea"/>
                <a:cs typeface="+mn-cs"/>
              </a:rPr>
              <a:t>Klindamycin</a:t>
            </a:r>
            <a:r>
              <a:rPr lang="sv-SE" sz="1200" kern="1200" dirty="0">
                <a:solidFill>
                  <a:schemeClr val="tx1"/>
                </a:solidFill>
                <a:effectLst/>
                <a:latin typeface="+mn-lt"/>
                <a:ea typeface="+mn-ea"/>
                <a:cs typeface="+mn-cs"/>
              </a:rPr>
              <a:t> 300mg x 2 i 7 dagar. </a:t>
            </a:r>
          </a:p>
          <a:p>
            <a:r>
              <a:rPr lang="sv-SE" sz="1200" kern="1200" dirty="0">
                <a:solidFill>
                  <a:schemeClr val="tx1"/>
                </a:solidFill>
                <a:effectLst/>
                <a:latin typeface="+mn-lt"/>
                <a:ea typeface="+mn-ea"/>
                <a:cs typeface="+mn-cs"/>
              </a:rPr>
              <a:t>Vid tecken på </a:t>
            </a:r>
            <a:r>
              <a:rPr lang="sv-SE" sz="1200" kern="1200" dirty="0" err="1">
                <a:solidFill>
                  <a:schemeClr val="tx1"/>
                </a:solidFill>
                <a:effectLst/>
                <a:latin typeface="+mn-lt"/>
                <a:ea typeface="+mn-ea"/>
                <a:cs typeface="+mn-cs"/>
              </a:rPr>
              <a:t>erysipelas</a:t>
            </a:r>
            <a:r>
              <a:rPr lang="sv-SE" sz="1200" kern="1200" dirty="0">
                <a:solidFill>
                  <a:schemeClr val="tx1"/>
                </a:solidFill>
                <a:effectLst/>
                <a:latin typeface="+mn-lt"/>
                <a:ea typeface="+mn-ea"/>
                <a:cs typeface="+mn-cs"/>
              </a:rPr>
              <a:t>: </a:t>
            </a:r>
            <a:r>
              <a:rPr lang="sv-SE" sz="1200" kern="1200" dirty="0" err="1">
                <a:solidFill>
                  <a:schemeClr val="tx1"/>
                </a:solidFill>
                <a:effectLst/>
                <a:latin typeface="+mn-lt"/>
                <a:ea typeface="+mn-ea"/>
                <a:cs typeface="+mn-cs"/>
              </a:rPr>
              <a:t>PcV</a:t>
            </a:r>
            <a:r>
              <a:rPr lang="sv-SE" sz="1200" kern="1200" dirty="0">
                <a:solidFill>
                  <a:schemeClr val="tx1"/>
                </a:solidFill>
                <a:effectLst/>
                <a:latin typeface="+mn-lt"/>
                <a:ea typeface="+mn-ea"/>
                <a:cs typeface="+mn-cs"/>
              </a:rPr>
              <a:t> 1g x 3 i 10 dagar (vid vikt &gt; 90 kg dubblerad dos). </a:t>
            </a:r>
          </a:p>
          <a:p>
            <a:r>
              <a:rPr lang="sv-SE" sz="1200" kern="1200" dirty="0">
                <a:solidFill>
                  <a:schemeClr val="tx1"/>
                </a:solidFill>
                <a:effectLst/>
                <a:latin typeface="+mn-lt"/>
                <a:ea typeface="+mn-ea"/>
                <a:cs typeface="+mn-cs"/>
              </a:rPr>
              <a:t>Vid </a:t>
            </a:r>
            <a:r>
              <a:rPr lang="sv-SE" sz="1200" kern="1200" dirty="0" err="1">
                <a:solidFill>
                  <a:schemeClr val="tx1"/>
                </a:solidFill>
                <a:effectLst/>
                <a:latin typeface="+mn-lt"/>
                <a:ea typeface="+mn-ea"/>
                <a:cs typeface="+mn-cs"/>
              </a:rPr>
              <a:t>erysipelas</a:t>
            </a:r>
            <a:r>
              <a:rPr lang="sv-SE" sz="1200" kern="1200" dirty="0">
                <a:solidFill>
                  <a:schemeClr val="tx1"/>
                </a:solidFill>
                <a:effectLst/>
                <a:latin typeface="+mn-lt"/>
                <a:ea typeface="+mn-ea"/>
                <a:cs typeface="+mn-cs"/>
              </a:rPr>
              <a:t> och penicillinallergi: </a:t>
            </a:r>
            <a:r>
              <a:rPr lang="sv-SE" sz="1200" kern="1200" dirty="0" err="1">
                <a:solidFill>
                  <a:schemeClr val="tx1"/>
                </a:solidFill>
                <a:effectLst/>
                <a:latin typeface="+mn-lt"/>
                <a:ea typeface="+mn-ea"/>
                <a:cs typeface="+mn-cs"/>
              </a:rPr>
              <a:t>Klindamycin</a:t>
            </a:r>
            <a:r>
              <a:rPr lang="sv-SE" sz="1200" kern="1200" dirty="0">
                <a:solidFill>
                  <a:schemeClr val="tx1"/>
                </a:solidFill>
                <a:effectLst/>
                <a:latin typeface="+mn-lt"/>
                <a:ea typeface="+mn-ea"/>
                <a:cs typeface="+mn-cs"/>
              </a:rPr>
              <a:t> 300mg x 2 i 10 dagar. </a:t>
            </a:r>
          </a:p>
          <a:p>
            <a:r>
              <a:rPr lang="sv-SE" sz="1200" kern="1200" dirty="0">
                <a:solidFill>
                  <a:schemeClr val="tx1"/>
                </a:solidFill>
                <a:effectLst/>
                <a:latin typeface="+mn-lt"/>
                <a:ea typeface="+mn-ea"/>
                <a:cs typeface="+mn-cs"/>
              </a:rPr>
              <a:t>Vid tilltagande rosfeber eller infektionstecken och/eller allmänpåverkan överväg att remittera patienten för sjukhusvård. </a:t>
            </a:r>
          </a:p>
          <a:p>
            <a:r>
              <a:rPr lang="sv-SE" sz="1200" kern="1200" dirty="0">
                <a:solidFill>
                  <a:schemeClr val="tx1"/>
                </a:solidFill>
                <a:effectLst/>
                <a:latin typeface="+mn-lt"/>
                <a:ea typeface="+mn-ea"/>
                <a:cs typeface="+mn-cs"/>
              </a:rPr>
              <a:t>Många patienter med bensår får fortfarande alldeles för långa </a:t>
            </a:r>
            <a:r>
              <a:rPr lang="sv-SE" sz="1200" kern="1200" dirty="0" err="1">
                <a:solidFill>
                  <a:schemeClr val="tx1"/>
                </a:solidFill>
                <a:effectLst/>
                <a:latin typeface="+mn-lt"/>
                <a:ea typeface="+mn-ea"/>
                <a:cs typeface="+mn-cs"/>
              </a:rPr>
              <a:t>behandlingskurer</a:t>
            </a:r>
            <a:r>
              <a:rPr lang="sv-SE" sz="1200" kern="1200" dirty="0">
                <a:solidFill>
                  <a:schemeClr val="tx1"/>
                </a:solidFill>
                <a:effectLst/>
                <a:latin typeface="+mn-lt"/>
                <a:ea typeface="+mn-ea"/>
                <a:cs typeface="+mn-cs"/>
              </a:rPr>
              <a:t>. Omvärdera och överväg alltid att sätta ut behandlingen efter en veckas behandling. Antibiotikabehandlingen läker inte såret. </a:t>
            </a:r>
          </a:p>
          <a:p>
            <a:endParaRPr lang="sv-SE" dirty="0"/>
          </a:p>
        </p:txBody>
      </p:sp>
      <p:sp>
        <p:nvSpPr>
          <p:cNvPr id="4" name="Platshållare för bildnummer 3"/>
          <p:cNvSpPr>
            <a:spLocks noGrp="1"/>
          </p:cNvSpPr>
          <p:nvPr>
            <p:ph type="sldNum" sz="quarter" idx="5"/>
          </p:nvPr>
        </p:nvSpPr>
        <p:spPr/>
        <p:txBody>
          <a:bodyPr/>
          <a:lstStyle/>
          <a:p>
            <a:fld id="{5E5611F1-19BA-4E4F-B72D-8F6831441759}" type="slidenum">
              <a:rPr lang="sv-SE" smtClean="0"/>
              <a:t>13</a:t>
            </a:fld>
            <a:endParaRPr lang="sv-SE"/>
          </a:p>
        </p:txBody>
      </p:sp>
    </p:spTree>
    <p:extLst>
      <p:ext uri="{BB962C8B-B14F-4D97-AF65-F5344CB8AC3E}">
        <p14:creationId xmlns:p14="http://schemas.microsoft.com/office/powerpoint/2010/main" val="5138028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kern="1200" dirty="0">
                <a:solidFill>
                  <a:schemeClr val="tx1"/>
                </a:solidFill>
                <a:effectLst/>
                <a:latin typeface="+mn-lt"/>
                <a:ea typeface="+mn-ea"/>
                <a:cs typeface="+mn-cs"/>
              </a:rPr>
              <a:t>Vid tecken på </a:t>
            </a:r>
            <a:r>
              <a:rPr lang="sv-SE" sz="1200" kern="1200" dirty="0" err="1">
                <a:solidFill>
                  <a:schemeClr val="tx1"/>
                </a:solidFill>
                <a:effectLst/>
                <a:latin typeface="+mn-lt"/>
                <a:ea typeface="+mn-ea"/>
                <a:cs typeface="+mn-cs"/>
              </a:rPr>
              <a:t>erysipelas</a:t>
            </a:r>
            <a:r>
              <a:rPr lang="sv-SE" sz="1200" kern="1200" dirty="0">
                <a:solidFill>
                  <a:schemeClr val="tx1"/>
                </a:solidFill>
                <a:effectLst/>
                <a:latin typeface="+mn-lt"/>
                <a:ea typeface="+mn-ea"/>
                <a:cs typeface="+mn-cs"/>
              </a:rPr>
              <a:t>: </a:t>
            </a:r>
            <a:r>
              <a:rPr lang="sv-SE" sz="1200" kern="1200" dirty="0" err="1">
                <a:solidFill>
                  <a:schemeClr val="tx1"/>
                </a:solidFill>
                <a:effectLst/>
                <a:latin typeface="+mn-lt"/>
                <a:ea typeface="+mn-ea"/>
                <a:cs typeface="+mn-cs"/>
              </a:rPr>
              <a:t>PcV</a:t>
            </a:r>
            <a:r>
              <a:rPr lang="sv-SE" sz="1200" kern="1200" dirty="0">
                <a:solidFill>
                  <a:schemeClr val="tx1"/>
                </a:solidFill>
                <a:effectLst/>
                <a:latin typeface="+mn-lt"/>
                <a:ea typeface="+mn-ea"/>
                <a:cs typeface="+mn-cs"/>
              </a:rPr>
              <a:t> 1g x 3 i 10 dagar (vid vikt &gt; 90 kg dubblerad dos). </a:t>
            </a:r>
          </a:p>
          <a:p>
            <a:r>
              <a:rPr lang="sv-SE" sz="1200" kern="1200" dirty="0">
                <a:solidFill>
                  <a:schemeClr val="tx1"/>
                </a:solidFill>
                <a:effectLst/>
                <a:latin typeface="+mn-lt"/>
                <a:ea typeface="+mn-ea"/>
                <a:cs typeface="+mn-cs"/>
              </a:rPr>
              <a:t>Vid </a:t>
            </a:r>
            <a:r>
              <a:rPr lang="sv-SE" sz="1200" kern="1200" dirty="0" err="1">
                <a:solidFill>
                  <a:schemeClr val="tx1"/>
                </a:solidFill>
                <a:effectLst/>
                <a:latin typeface="+mn-lt"/>
                <a:ea typeface="+mn-ea"/>
                <a:cs typeface="+mn-cs"/>
              </a:rPr>
              <a:t>erysipelas</a:t>
            </a:r>
            <a:r>
              <a:rPr lang="sv-SE" sz="1200" kern="1200" dirty="0">
                <a:solidFill>
                  <a:schemeClr val="tx1"/>
                </a:solidFill>
                <a:effectLst/>
                <a:latin typeface="+mn-lt"/>
                <a:ea typeface="+mn-ea"/>
                <a:cs typeface="+mn-cs"/>
              </a:rPr>
              <a:t> och penicillinallergi: </a:t>
            </a:r>
            <a:r>
              <a:rPr lang="sv-SE" sz="1200" kern="1200" dirty="0" err="1">
                <a:solidFill>
                  <a:schemeClr val="tx1"/>
                </a:solidFill>
                <a:effectLst/>
                <a:latin typeface="+mn-lt"/>
                <a:ea typeface="+mn-ea"/>
                <a:cs typeface="+mn-cs"/>
              </a:rPr>
              <a:t>Klindamycin</a:t>
            </a:r>
            <a:r>
              <a:rPr lang="sv-SE" sz="1200" kern="1200" dirty="0">
                <a:solidFill>
                  <a:schemeClr val="tx1"/>
                </a:solidFill>
                <a:effectLst/>
                <a:latin typeface="+mn-lt"/>
                <a:ea typeface="+mn-ea"/>
                <a:cs typeface="+mn-cs"/>
              </a:rPr>
              <a:t> 300mg x 2 i 10 dagar. </a:t>
            </a:r>
          </a:p>
          <a:p>
            <a:r>
              <a:rPr lang="sv-SE" sz="1200" kern="1200" dirty="0">
                <a:solidFill>
                  <a:schemeClr val="tx1"/>
                </a:solidFill>
                <a:effectLst/>
                <a:latin typeface="+mn-lt"/>
                <a:ea typeface="+mn-ea"/>
                <a:cs typeface="+mn-cs"/>
              </a:rPr>
              <a:t>Vid tilltagande rosfeber eller infektionstecken och/eller allmänpåverkan överväg att remittera patienten för sjukhusvård. </a:t>
            </a:r>
          </a:p>
          <a:p>
            <a:r>
              <a:rPr lang="sv-SE" sz="1200" kern="1200" dirty="0">
                <a:solidFill>
                  <a:schemeClr val="tx1"/>
                </a:solidFill>
                <a:effectLst/>
                <a:latin typeface="+mn-lt"/>
                <a:ea typeface="+mn-ea"/>
                <a:cs typeface="+mn-cs"/>
              </a:rPr>
              <a:t>Många patienter med bensår får fortfarande alldeles för långa </a:t>
            </a:r>
            <a:r>
              <a:rPr lang="sv-SE" sz="1200" kern="1200" dirty="0" err="1">
                <a:solidFill>
                  <a:schemeClr val="tx1"/>
                </a:solidFill>
                <a:effectLst/>
                <a:latin typeface="+mn-lt"/>
                <a:ea typeface="+mn-ea"/>
                <a:cs typeface="+mn-cs"/>
              </a:rPr>
              <a:t>behandlingskurer</a:t>
            </a:r>
            <a:r>
              <a:rPr lang="sv-SE" sz="1200" kern="1200" dirty="0">
                <a:solidFill>
                  <a:schemeClr val="tx1"/>
                </a:solidFill>
                <a:effectLst/>
                <a:latin typeface="+mn-lt"/>
                <a:ea typeface="+mn-ea"/>
                <a:cs typeface="+mn-cs"/>
              </a:rPr>
              <a:t>. Omvärdera och överväg alltid att sätta ut behandlingen efter en veckas behandling. Antibiotikabehandlingen läker inte såret. </a:t>
            </a:r>
          </a:p>
          <a:p>
            <a:endParaRPr lang="sv-SE" dirty="0"/>
          </a:p>
        </p:txBody>
      </p:sp>
      <p:sp>
        <p:nvSpPr>
          <p:cNvPr id="4" name="Platshållare för bildnummer 3"/>
          <p:cNvSpPr>
            <a:spLocks noGrp="1"/>
          </p:cNvSpPr>
          <p:nvPr>
            <p:ph type="sldNum" sz="quarter" idx="5"/>
          </p:nvPr>
        </p:nvSpPr>
        <p:spPr/>
        <p:txBody>
          <a:bodyPr/>
          <a:lstStyle/>
          <a:p>
            <a:fld id="{5E5611F1-19BA-4E4F-B72D-8F6831441759}" type="slidenum">
              <a:rPr lang="sv-SE" smtClean="0"/>
              <a:t>14</a:t>
            </a:fld>
            <a:endParaRPr lang="sv-SE"/>
          </a:p>
        </p:txBody>
      </p:sp>
    </p:spTree>
    <p:extLst>
      <p:ext uri="{BB962C8B-B14F-4D97-AF65-F5344CB8AC3E}">
        <p14:creationId xmlns:p14="http://schemas.microsoft.com/office/powerpoint/2010/main" val="19687622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a:xfrm>
            <a:off x="720000" y="1080000"/>
            <a:ext cx="7700963" cy="836613"/>
          </a:xfrm>
          <a:prstGeom prst="rect">
            <a:avLst/>
          </a:prstGeom>
        </p:spPr>
        <p:txBody>
          <a:bodyPr/>
          <a:lstStyle>
            <a:lvl1pPr>
              <a:lnSpc>
                <a:spcPct val="100000"/>
              </a:lnSpc>
              <a:defRPr b="0">
                <a:solidFill>
                  <a:schemeClr val="accent4"/>
                </a:solidFill>
              </a:defRPr>
            </a:lvl1pPr>
          </a:lstStyle>
          <a:p>
            <a:r>
              <a:rPr lang="sv-SE"/>
              <a:t>Klicka här för att ändra mall för rubrikformat</a:t>
            </a:r>
            <a:endParaRPr lang="en-GB" dirty="0"/>
          </a:p>
        </p:txBody>
      </p:sp>
      <p:sp>
        <p:nvSpPr>
          <p:cNvPr id="6" name="Platshållare för innehåll 2"/>
          <p:cNvSpPr>
            <a:spLocks noGrp="1"/>
          </p:cNvSpPr>
          <p:nvPr>
            <p:ph idx="1"/>
          </p:nvPr>
        </p:nvSpPr>
        <p:spPr>
          <a:xfrm>
            <a:off x="720000" y="2159999"/>
            <a:ext cx="7700963" cy="3938400"/>
          </a:xfrm>
          <a:prstGeom prst="rect">
            <a:avLst/>
          </a:prstGeom>
        </p:spPr>
        <p:txBody>
          <a:bodyPr/>
          <a:lstStyle>
            <a:lvl1pPr marL="342900" indent="-342900" algn="l" rtl="0" eaLnBrk="1" fontAlgn="base" hangingPunct="1">
              <a:lnSpc>
                <a:spcPct val="130000"/>
              </a:lnSpc>
              <a:spcBef>
                <a:spcPts val="500"/>
              </a:spcBef>
              <a:spcAft>
                <a:spcPts val="200"/>
              </a:spcAft>
              <a:buFont typeface="Wingdings" pitchFamily="2" charset="2"/>
              <a:buChar char="§"/>
              <a:defRPr lang="sv-SE" sz="2200" baseline="0" dirty="0">
                <a:solidFill>
                  <a:schemeClr val="tx1"/>
                </a:solidFill>
                <a:latin typeface="+mn-lt"/>
                <a:ea typeface="+mn-ea"/>
                <a:cs typeface="+mn-cs"/>
              </a:defRPr>
            </a:lvl1pPr>
            <a:lvl2pPr marL="742950" indent="-285750" algn="l" rtl="0" eaLnBrk="1" fontAlgn="base" hangingPunct="1">
              <a:lnSpc>
                <a:spcPct val="120000"/>
              </a:lnSpc>
              <a:spcBef>
                <a:spcPts val="400"/>
              </a:spcBef>
              <a:spcAft>
                <a:spcPts val="100"/>
              </a:spcAft>
              <a:buChar char="–"/>
              <a:defRPr lang="sv-SE" sz="2000" baseline="0" dirty="0">
                <a:solidFill>
                  <a:schemeClr val="tx1"/>
                </a:solidFill>
                <a:latin typeface="+mn-lt"/>
                <a:ea typeface="+mn-ea"/>
              </a:defRPr>
            </a:lvl2pPr>
            <a:lvl3pPr marL="1143000" indent="-209550" algn="l" rtl="0" eaLnBrk="1" fontAlgn="base" hangingPunct="1">
              <a:lnSpc>
                <a:spcPct val="120000"/>
              </a:lnSpc>
              <a:spcBef>
                <a:spcPts val="400"/>
              </a:spcBef>
              <a:spcAft>
                <a:spcPts val="100"/>
              </a:spcAft>
              <a:buFont typeface="Wingdings" pitchFamily="2" charset="2"/>
              <a:buChar char="§"/>
              <a:defRPr lang="sv-SE" sz="1600" baseline="0" dirty="0">
                <a:solidFill>
                  <a:schemeClr val="tx1"/>
                </a:solidFill>
                <a:latin typeface="+mn-lt"/>
                <a:ea typeface="+mn-ea"/>
              </a:defRPr>
            </a:lvl3pPr>
            <a:lvl4pPr marL="1600200" indent="-228600" algn="l" rtl="0" eaLnBrk="1" fontAlgn="base" hangingPunct="1">
              <a:lnSpc>
                <a:spcPct val="120000"/>
              </a:lnSpc>
              <a:spcBef>
                <a:spcPts val="400"/>
              </a:spcBef>
              <a:spcAft>
                <a:spcPts val="100"/>
              </a:spcAft>
              <a:buChar char="–"/>
              <a:defRPr lang="sv-SE" sz="1800" baseline="0" dirty="0">
                <a:solidFill>
                  <a:schemeClr val="tx1"/>
                </a:solidFill>
                <a:latin typeface="+mn-lt"/>
                <a:ea typeface="+mn-ea"/>
              </a:defRPr>
            </a:lvl4pPr>
            <a:lvl5pPr marL="2057400" indent="-228600" algn="l" rtl="0" eaLnBrk="1" fontAlgn="base" hangingPunct="1">
              <a:lnSpc>
                <a:spcPct val="120000"/>
              </a:lnSpc>
              <a:spcBef>
                <a:spcPts val="400"/>
              </a:spcBef>
              <a:spcAft>
                <a:spcPts val="100"/>
              </a:spcAft>
              <a:buChar char="»"/>
              <a:defRPr lang="sv-SE" sz="1800" baseline="0" dirty="0">
                <a:solidFill>
                  <a:schemeClr val="tx1"/>
                </a:solidFill>
                <a:latin typeface="+mn-lt"/>
                <a:ea typeface="+mn-ea"/>
              </a:defRPr>
            </a:lvl5pPr>
          </a:lstStyle>
          <a:p>
            <a:pPr marL="342900" lvl="0" indent="-342900" algn="l" rtl="0" eaLnBrk="1" fontAlgn="base" hangingPunct="1">
              <a:lnSpc>
                <a:spcPct val="130000"/>
              </a:lnSpc>
              <a:spcBef>
                <a:spcPts val="500"/>
              </a:spcBef>
              <a:spcAft>
                <a:spcPts val="200"/>
              </a:spcAft>
              <a:buFont typeface="Wingdings" pitchFamily="2" charset="2"/>
              <a:buChar char="§"/>
            </a:pPr>
            <a:r>
              <a:rPr lang="sv-SE"/>
              <a:t>Redigera format för bakgrundstext</a:t>
            </a:r>
          </a:p>
          <a:p>
            <a:pPr marL="342900" lvl="1" indent="-342900" algn="l" rtl="0" eaLnBrk="1" fontAlgn="base" hangingPunct="1">
              <a:lnSpc>
                <a:spcPct val="130000"/>
              </a:lnSpc>
              <a:spcBef>
                <a:spcPts val="500"/>
              </a:spcBef>
              <a:spcAft>
                <a:spcPts val="200"/>
              </a:spcAft>
              <a:buFont typeface="Wingdings" pitchFamily="2" charset="2"/>
              <a:buChar char="§"/>
            </a:pPr>
            <a:r>
              <a:rPr lang="sv-SE"/>
              <a:t>Nivå två</a:t>
            </a:r>
          </a:p>
          <a:p>
            <a:pPr marL="342900" lvl="2" indent="-342900" algn="l" rtl="0" eaLnBrk="1" fontAlgn="base" hangingPunct="1">
              <a:lnSpc>
                <a:spcPct val="130000"/>
              </a:lnSpc>
              <a:spcBef>
                <a:spcPts val="500"/>
              </a:spcBef>
              <a:spcAft>
                <a:spcPts val="200"/>
              </a:spcAft>
              <a:buFont typeface="Wingdings" pitchFamily="2" charset="2"/>
              <a:buChar char="§"/>
            </a:pPr>
            <a:r>
              <a:rPr lang="sv-SE"/>
              <a:t>Nivå tre</a:t>
            </a:r>
          </a:p>
          <a:p>
            <a:pPr marL="342900" lvl="3" indent="-342900" algn="l" rtl="0" eaLnBrk="1" fontAlgn="base" hangingPunct="1">
              <a:lnSpc>
                <a:spcPct val="130000"/>
              </a:lnSpc>
              <a:spcBef>
                <a:spcPts val="500"/>
              </a:spcBef>
              <a:spcAft>
                <a:spcPts val="200"/>
              </a:spcAft>
              <a:buFont typeface="Wingdings" pitchFamily="2" charset="2"/>
              <a:buChar char="§"/>
            </a:pPr>
            <a:r>
              <a:rPr lang="sv-SE"/>
              <a:t>Nivå fyra</a:t>
            </a:r>
          </a:p>
          <a:p>
            <a:pPr marL="342900" lvl="4" indent="-342900" algn="l" rtl="0" eaLnBrk="1" fontAlgn="base" hangingPunct="1">
              <a:lnSpc>
                <a:spcPct val="130000"/>
              </a:lnSpc>
              <a:spcBef>
                <a:spcPts val="500"/>
              </a:spcBef>
              <a:spcAft>
                <a:spcPts val="200"/>
              </a:spcAft>
              <a:buFont typeface="Wingdings" pitchFamily="2" charset="2"/>
              <a:buChar char="§"/>
            </a:pPr>
            <a:r>
              <a:rPr lang="sv-SE"/>
              <a:t>Nivå fem</a:t>
            </a:r>
            <a:endParaRPr lang="sv-SE" dirty="0"/>
          </a:p>
        </p:txBody>
      </p:sp>
      <p:sp>
        <p:nvSpPr>
          <p:cNvPr id="7" name="Rectangle 5">
            <a:extLst>
              <a:ext uri="{FF2B5EF4-FFF2-40B4-BE49-F238E27FC236}">
                <a16:creationId xmlns:a16="http://schemas.microsoft.com/office/drawing/2014/main" id="{32356E6F-63B9-4900-B702-AF38629379E2}"/>
              </a:ext>
            </a:extLst>
          </p:cNvPr>
          <p:cNvSpPr>
            <a:spLocks noGrp="1" noChangeArrowheads="1"/>
          </p:cNvSpPr>
          <p:nvPr>
            <p:ph type="dt" sz="half" idx="2"/>
          </p:nvPr>
        </p:nvSpPr>
        <p:spPr bwMode="auto">
          <a:xfrm>
            <a:off x="6400800" y="222250"/>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8" name="Rectangle 6">
            <a:extLst>
              <a:ext uri="{FF2B5EF4-FFF2-40B4-BE49-F238E27FC236}">
                <a16:creationId xmlns:a16="http://schemas.microsoft.com/office/drawing/2014/main" id="{CB0015B6-1A42-4BCC-B214-DD09B43E63CB}"/>
              </a:ext>
            </a:extLst>
          </p:cNvPr>
          <p:cNvSpPr>
            <a:spLocks noGrp="1" noChangeArrowheads="1"/>
          </p:cNvSpPr>
          <p:nvPr>
            <p:ph type="ftr" sz="quarter" idx="3"/>
          </p:nvPr>
        </p:nvSpPr>
        <p:spPr bwMode="auto">
          <a:xfrm>
            <a:off x="6400800" y="657225"/>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9" name="Rectangle 7">
            <a:extLst>
              <a:ext uri="{FF2B5EF4-FFF2-40B4-BE49-F238E27FC236}">
                <a16:creationId xmlns:a16="http://schemas.microsoft.com/office/drawing/2014/main" id="{8972479F-031D-4A7C-B099-209E6D42820C}"/>
              </a:ext>
            </a:extLst>
          </p:cNvPr>
          <p:cNvSpPr>
            <a:spLocks noGrp="1" noChangeArrowheads="1"/>
          </p:cNvSpPr>
          <p:nvPr>
            <p:ph type="sldNum" sz="quarter" idx="4"/>
          </p:nvPr>
        </p:nvSpPr>
        <p:spPr bwMode="auto">
          <a:xfrm>
            <a:off x="6400800" y="439738"/>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fld id="{1F692563-4797-4F42-B9C9-958D7B6B6611}" type="slidenum">
              <a:rPr lang="sv-SE" smtClean="0"/>
              <a:pPr/>
              <a:t>‹#›</a:t>
            </a:fld>
            <a:endParaRPr lang="sv-SE"/>
          </a:p>
        </p:txBody>
      </p:sp>
    </p:spTree>
    <p:extLst>
      <p:ext uri="{BB962C8B-B14F-4D97-AF65-F5344CB8AC3E}">
        <p14:creationId xmlns:p14="http://schemas.microsoft.com/office/powerpoint/2010/main" val="32019360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vå delar">
    <p:spTree>
      <p:nvGrpSpPr>
        <p:cNvPr id="1" name=""/>
        <p:cNvGrpSpPr/>
        <p:nvPr/>
      </p:nvGrpSpPr>
      <p:grpSpPr>
        <a:xfrm>
          <a:off x="0" y="0"/>
          <a:ext cx="0" cy="0"/>
          <a:chOff x="0" y="0"/>
          <a:chExt cx="0" cy="0"/>
        </a:xfrm>
      </p:grpSpPr>
      <p:sp>
        <p:nvSpPr>
          <p:cNvPr id="2" name="Rubrik 1"/>
          <p:cNvSpPr>
            <a:spLocks noGrp="1"/>
          </p:cNvSpPr>
          <p:nvPr>
            <p:ph type="title"/>
          </p:nvPr>
        </p:nvSpPr>
        <p:spPr>
          <a:xfrm>
            <a:off x="720000" y="1080000"/>
            <a:ext cx="7700963" cy="836613"/>
          </a:xfrm>
          <a:prstGeom prst="rect">
            <a:avLst/>
          </a:prstGeom>
        </p:spPr>
        <p:txBody>
          <a:bodyPr/>
          <a:lstStyle>
            <a:lvl1pPr>
              <a:lnSpc>
                <a:spcPct val="100000"/>
              </a:lnSpc>
              <a:defRPr b="0">
                <a:solidFill>
                  <a:schemeClr val="accent4"/>
                </a:solidFill>
              </a:defRPr>
            </a:lvl1pPr>
          </a:lstStyle>
          <a:p>
            <a:r>
              <a:rPr lang="sv-SE"/>
              <a:t>Klicka här för att ändra mall för rubrikformat</a:t>
            </a:r>
            <a:endParaRPr lang="en-GB" dirty="0"/>
          </a:p>
        </p:txBody>
      </p:sp>
      <p:sp>
        <p:nvSpPr>
          <p:cNvPr id="6" name="Platshållare för innehåll 2"/>
          <p:cNvSpPr>
            <a:spLocks noGrp="1"/>
          </p:cNvSpPr>
          <p:nvPr>
            <p:ph idx="1"/>
          </p:nvPr>
        </p:nvSpPr>
        <p:spPr>
          <a:xfrm>
            <a:off x="720000" y="2159999"/>
            <a:ext cx="3780000" cy="3938400"/>
          </a:xfrm>
          <a:prstGeom prst="rect">
            <a:avLst/>
          </a:prstGeom>
        </p:spPr>
        <p:txBody>
          <a:bodyPr/>
          <a:lstStyle>
            <a:lvl1pPr marL="342900" indent="-342900" algn="l" rtl="0" eaLnBrk="1" fontAlgn="base" hangingPunct="1">
              <a:lnSpc>
                <a:spcPct val="130000"/>
              </a:lnSpc>
              <a:spcBef>
                <a:spcPts val="500"/>
              </a:spcBef>
              <a:spcAft>
                <a:spcPts val="200"/>
              </a:spcAft>
              <a:buFont typeface="Wingdings" pitchFamily="2" charset="2"/>
              <a:buChar char="§"/>
              <a:defRPr lang="sv-SE" sz="2200" baseline="0" dirty="0">
                <a:solidFill>
                  <a:schemeClr val="tx1"/>
                </a:solidFill>
                <a:latin typeface="+mn-lt"/>
                <a:ea typeface="+mn-ea"/>
                <a:cs typeface="+mn-cs"/>
              </a:defRPr>
            </a:lvl1pPr>
            <a:lvl2pPr marL="742950" indent="-285750" algn="l" rtl="0" eaLnBrk="1" fontAlgn="base" hangingPunct="1">
              <a:lnSpc>
                <a:spcPct val="120000"/>
              </a:lnSpc>
              <a:spcBef>
                <a:spcPts val="400"/>
              </a:spcBef>
              <a:spcAft>
                <a:spcPts val="100"/>
              </a:spcAft>
              <a:buChar char="–"/>
              <a:defRPr lang="sv-SE" sz="2000" baseline="0" dirty="0">
                <a:solidFill>
                  <a:schemeClr val="tx1"/>
                </a:solidFill>
                <a:latin typeface="+mn-lt"/>
                <a:ea typeface="+mn-ea"/>
              </a:defRPr>
            </a:lvl2pPr>
            <a:lvl3pPr marL="1143000" indent="-209550" algn="l" rtl="0" eaLnBrk="1" fontAlgn="base" hangingPunct="1">
              <a:lnSpc>
                <a:spcPct val="120000"/>
              </a:lnSpc>
              <a:spcBef>
                <a:spcPts val="400"/>
              </a:spcBef>
              <a:spcAft>
                <a:spcPts val="100"/>
              </a:spcAft>
              <a:buFont typeface="Wingdings" pitchFamily="2" charset="2"/>
              <a:buChar char="§"/>
              <a:defRPr lang="sv-SE" sz="1600" baseline="0" dirty="0">
                <a:solidFill>
                  <a:schemeClr val="tx1"/>
                </a:solidFill>
                <a:latin typeface="+mn-lt"/>
                <a:ea typeface="+mn-ea"/>
              </a:defRPr>
            </a:lvl3pPr>
            <a:lvl4pPr marL="1600200" indent="-228600" algn="l" rtl="0" eaLnBrk="1" fontAlgn="base" hangingPunct="1">
              <a:lnSpc>
                <a:spcPct val="120000"/>
              </a:lnSpc>
              <a:spcBef>
                <a:spcPts val="400"/>
              </a:spcBef>
              <a:spcAft>
                <a:spcPts val="100"/>
              </a:spcAft>
              <a:buChar char="–"/>
              <a:defRPr lang="sv-SE" sz="1800" baseline="0" dirty="0">
                <a:solidFill>
                  <a:schemeClr val="tx1"/>
                </a:solidFill>
                <a:latin typeface="+mn-lt"/>
                <a:ea typeface="+mn-ea"/>
              </a:defRPr>
            </a:lvl4pPr>
            <a:lvl5pPr marL="2057400" indent="-228600" algn="l" rtl="0" eaLnBrk="1" fontAlgn="base" hangingPunct="1">
              <a:lnSpc>
                <a:spcPct val="120000"/>
              </a:lnSpc>
              <a:spcBef>
                <a:spcPts val="400"/>
              </a:spcBef>
              <a:spcAft>
                <a:spcPts val="100"/>
              </a:spcAft>
              <a:buChar char="»"/>
              <a:defRPr lang="sv-SE" sz="1800" baseline="0" dirty="0">
                <a:solidFill>
                  <a:schemeClr val="tx1"/>
                </a:solidFill>
                <a:latin typeface="+mn-lt"/>
                <a:ea typeface="+mn-ea"/>
              </a:defRPr>
            </a:lvl5pPr>
          </a:lstStyle>
          <a:p>
            <a:pPr marL="342900" lvl="0" indent="-342900" algn="l" rtl="0" eaLnBrk="1" fontAlgn="base" hangingPunct="1">
              <a:lnSpc>
                <a:spcPct val="130000"/>
              </a:lnSpc>
              <a:spcBef>
                <a:spcPts val="500"/>
              </a:spcBef>
              <a:spcAft>
                <a:spcPts val="200"/>
              </a:spcAft>
              <a:buFont typeface="Wingdings" pitchFamily="2" charset="2"/>
              <a:buChar char="§"/>
            </a:pPr>
            <a:r>
              <a:rPr lang="sv-SE"/>
              <a:t>Redigera format för bakgrundstext</a:t>
            </a:r>
          </a:p>
          <a:p>
            <a:pPr marL="342900" lvl="1" indent="-342900" algn="l" rtl="0" eaLnBrk="1" fontAlgn="base" hangingPunct="1">
              <a:lnSpc>
                <a:spcPct val="130000"/>
              </a:lnSpc>
              <a:spcBef>
                <a:spcPts val="500"/>
              </a:spcBef>
              <a:spcAft>
                <a:spcPts val="200"/>
              </a:spcAft>
              <a:buFont typeface="Wingdings" pitchFamily="2" charset="2"/>
              <a:buChar char="§"/>
            </a:pPr>
            <a:r>
              <a:rPr lang="sv-SE"/>
              <a:t>Nivå två</a:t>
            </a:r>
          </a:p>
          <a:p>
            <a:pPr marL="342900" lvl="2" indent="-342900" algn="l" rtl="0" eaLnBrk="1" fontAlgn="base" hangingPunct="1">
              <a:lnSpc>
                <a:spcPct val="130000"/>
              </a:lnSpc>
              <a:spcBef>
                <a:spcPts val="500"/>
              </a:spcBef>
              <a:spcAft>
                <a:spcPts val="200"/>
              </a:spcAft>
              <a:buFont typeface="Wingdings" pitchFamily="2" charset="2"/>
              <a:buChar char="§"/>
            </a:pPr>
            <a:r>
              <a:rPr lang="sv-SE"/>
              <a:t>Nivå tre</a:t>
            </a:r>
          </a:p>
          <a:p>
            <a:pPr marL="342900" lvl="3" indent="-342900" algn="l" rtl="0" eaLnBrk="1" fontAlgn="base" hangingPunct="1">
              <a:lnSpc>
                <a:spcPct val="130000"/>
              </a:lnSpc>
              <a:spcBef>
                <a:spcPts val="500"/>
              </a:spcBef>
              <a:spcAft>
                <a:spcPts val="200"/>
              </a:spcAft>
              <a:buFont typeface="Wingdings" pitchFamily="2" charset="2"/>
              <a:buChar char="§"/>
            </a:pPr>
            <a:r>
              <a:rPr lang="sv-SE"/>
              <a:t>Nivå fyra</a:t>
            </a:r>
          </a:p>
          <a:p>
            <a:pPr marL="342900" lvl="4" indent="-342900" algn="l" rtl="0" eaLnBrk="1" fontAlgn="base" hangingPunct="1">
              <a:lnSpc>
                <a:spcPct val="130000"/>
              </a:lnSpc>
              <a:spcBef>
                <a:spcPts val="500"/>
              </a:spcBef>
              <a:spcAft>
                <a:spcPts val="200"/>
              </a:spcAft>
              <a:buFont typeface="Wingdings" pitchFamily="2" charset="2"/>
              <a:buChar char="§"/>
            </a:pPr>
            <a:r>
              <a:rPr lang="sv-SE"/>
              <a:t>Nivå fem</a:t>
            </a:r>
            <a:endParaRPr lang="sv-SE" dirty="0"/>
          </a:p>
        </p:txBody>
      </p:sp>
      <p:sp>
        <p:nvSpPr>
          <p:cNvPr id="7" name="Rectangle 5">
            <a:extLst>
              <a:ext uri="{FF2B5EF4-FFF2-40B4-BE49-F238E27FC236}">
                <a16:creationId xmlns:a16="http://schemas.microsoft.com/office/drawing/2014/main" id="{32356E6F-63B9-4900-B702-AF38629379E2}"/>
              </a:ext>
            </a:extLst>
          </p:cNvPr>
          <p:cNvSpPr>
            <a:spLocks noGrp="1" noChangeArrowheads="1"/>
          </p:cNvSpPr>
          <p:nvPr>
            <p:ph type="dt" sz="half" idx="2"/>
          </p:nvPr>
        </p:nvSpPr>
        <p:spPr bwMode="auto">
          <a:xfrm>
            <a:off x="6400800" y="222250"/>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8" name="Rectangle 6">
            <a:extLst>
              <a:ext uri="{FF2B5EF4-FFF2-40B4-BE49-F238E27FC236}">
                <a16:creationId xmlns:a16="http://schemas.microsoft.com/office/drawing/2014/main" id="{CB0015B6-1A42-4BCC-B214-DD09B43E63CB}"/>
              </a:ext>
            </a:extLst>
          </p:cNvPr>
          <p:cNvSpPr>
            <a:spLocks noGrp="1" noChangeArrowheads="1"/>
          </p:cNvSpPr>
          <p:nvPr>
            <p:ph type="ftr" sz="quarter" idx="3"/>
          </p:nvPr>
        </p:nvSpPr>
        <p:spPr bwMode="auto">
          <a:xfrm>
            <a:off x="6400800" y="657225"/>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9" name="Rectangle 7">
            <a:extLst>
              <a:ext uri="{FF2B5EF4-FFF2-40B4-BE49-F238E27FC236}">
                <a16:creationId xmlns:a16="http://schemas.microsoft.com/office/drawing/2014/main" id="{8972479F-031D-4A7C-B099-209E6D42820C}"/>
              </a:ext>
            </a:extLst>
          </p:cNvPr>
          <p:cNvSpPr>
            <a:spLocks noGrp="1" noChangeArrowheads="1"/>
          </p:cNvSpPr>
          <p:nvPr>
            <p:ph type="sldNum" sz="quarter" idx="4"/>
          </p:nvPr>
        </p:nvSpPr>
        <p:spPr bwMode="auto">
          <a:xfrm>
            <a:off x="6400800" y="439738"/>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fld id="{1F692563-4797-4F42-B9C9-958D7B6B6611}" type="slidenum">
              <a:rPr lang="sv-SE" smtClean="0"/>
              <a:pPr/>
              <a:t>‹#›</a:t>
            </a:fld>
            <a:endParaRPr lang="sv-SE"/>
          </a:p>
        </p:txBody>
      </p:sp>
      <p:sp>
        <p:nvSpPr>
          <p:cNvPr id="10" name="Platshållare för innehåll 2">
            <a:extLst>
              <a:ext uri="{FF2B5EF4-FFF2-40B4-BE49-F238E27FC236}">
                <a16:creationId xmlns:a16="http://schemas.microsoft.com/office/drawing/2014/main" id="{24229687-9537-45E1-8825-DC692AD2B80E}"/>
              </a:ext>
            </a:extLst>
          </p:cNvPr>
          <p:cNvSpPr>
            <a:spLocks noGrp="1"/>
          </p:cNvSpPr>
          <p:nvPr>
            <p:ph idx="10"/>
          </p:nvPr>
        </p:nvSpPr>
        <p:spPr>
          <a:xfrm>
            <a:off x="4639725" y="2160000"/>
            <a:ext cx="3780000" cy="3938400"/>
          </a:xfrm>
          <a:prstGeom prst="rect">
            <a:avLst/>
          </a:prstGeom>
        </p:spPr>
        <p:txBody>
          <a:bodyPr/>
          <a:lstStyle>
            <a:lvl1pPr marL="342900" indent="-342900" algn="l" rtl="0" eaLnBrk="1" fontAlgn="base" hangingPunct="1">
              <a:lnSpc>
                <a:spcPct val="130000"/>
              </a:lnSpc>
              <a:spcBef>
                <a:spcPts val="500"/>
              </a:spcBef>
              <a:spcAft>
                <a:spcPts val="200"/>
              </a:spcAft>
              <a:buFont typeface="Wingdings" pitchFamily="2" charset="2"/>
              <a:buChar char="§"/>
              <a:defRPr lang="sv-SE" sz="2200" baseline="0" dirty="0">
                <a:solidFill>
                  <a:schemeClr val="tx1"/>
                </a:solidFill>
                <a:latin typeface="+mn-lt"/>
                <a:ea typeface="+mn-ea"/>
                <a:cs typeface="+mn-cs"/>
              </a:defRPr>
            </a:lvl1pPr>
            <a:lvl2pPr marL="742950" indent="-285750" algn="l" rtl="0" eaLnBrk="1" fontAlgn="base" hangingPunct="1">
              <a:lnSpc>
                <a:spcPct val="120000"/>
              </a:lnSpc>
              <a:spcBef>
                <a:spcPts val="400"/>
              </a:spcBef>
              <a:spcAft>
                <a:spcPts val="100"/>
              </a:spcAft>
              <a:buChar char="–"/>
              <a:defRPr lang="sv-SE" sz="2000" baseline="0" dirty="0">
                <a:solidFill>
                  <a:schemeClr val="tx1"/>
                </a:solidFill>
                <a:latin typeface="+mn-lt"/>
                <a:ea typeface="+mn-ea"/>
              </a:defRPr>
            </a:lvl2pPr>
            <a:lvl3pPr marL="1143000" indent="-209550" algn="l" rtl="0" eaLnBrk="1" fontAlgn="base" hangingPunct="1">
              <a:lnSpc>
                <a:spcPct val="120000"/>
              </a:lnSpc>
              <a:spcBef>
                <a:spcPts val="400"/>
              </a:spcBef>
              <a:spcAft>
                <a:spcPts val="100"/>
              </a:spcAft>
              <a:buFont typeface="Wingdings" pitchFamily="2" charset="2"/>
              <a:buChar char="§"/>
              <a:defRPr lang="sv-SE" sz="1600" baseline="0" dirty="0">
                <a:solidFill>
                  <a:schemeClr val="tx1"/>
                </a:solidFill>
                <a:latin typeface="+mn-lt"/>
                <a:ea typeface="+mn-ea"/>
              </a:defRPr>
            </a:lvl3pPr>
            <a:lvl4pPr marL="1600200" indent="-228600" algn="l" rtl="0" eaLnBrk="1" fontAlgn="base" hangingPunct="1">
              <a:lnSpc>
                <a:spcPct val="120000"/>
              </a:lnSpc>
              <a:spcBef>
                <a:spcPts val="400"/>
              </a:spcBef>
              <a:spcAft>
                <a:spcPts val="100"/>
              </a:spcAft>
              <a:buChar char="–"/>
              <a:defRPr lang="sv-SE" sz="1800" baseline="0" dirty="0">
                <a:solidFill>
                  <a:schemeClr val="tx1"/>
                </a:solidFill>
                <a:latin typeface="+mn-lt"/>
                <a:ea typeface="+mn-ea"/>
              </a:defRPr>
            </a:lvl4pPr>
            <a:lvl5pPr marL="2057400" indent="-228600" algn="l" rtl="0" eaLnBrk="1" fontAlgn="base" hangingPunct="1">
              <a:lnSpc>
                <a:spcPct val="120000"/>
              </a:lnSpc>
              <a:spcBef>
                <a:spcPts val="400"/>
              </a:spcBef>
              <a:spcAft>
                <a:spcPts val="100"/>
              </a:spcAft>
              <a:buChar char="»"/>
              <a:defRPr lang="sv-SE" sz="1800" baseline="0" dirty="0">
                <a:solidFill>
                  <a:schemeClr val="tx1"/>
                </a:solidFill>
                <a:latin typeface="+mn-lt"/>
                <a:ea typeface="+mn-ea"/>
              </a:defRPr>
            </a:lvl5pPr>
          </a:lstStyle>
          <a:p>
            <a:pPr marL="342900" lvl="0" indent="-342900" algn="l" rtl="0" eaLnBrk="1" fontAlgn="base" hangingPunct="1">
              <a:lnSpc>
                <a:spcPct val="130000"/>
              </a:lnSpc>
              <a:spcBef>
                <a:spcPts val="500"/>
              </a:spcBef>
              <a:spcAft>
                <a:spcPts val="200"/>
              </a:spcAft>
              <a:buFont typeface="Wingdings" pitchFamily="2" charset="2"/>
              <a:buChar char="§"/>
            </a:pPr>
            <a:r>
              <a:rPr lang="sv-SE"/>
              <a:t>Redigera format för bakgrundstext</a:t>
            </a:r>
          </a:p>
          <a:p>
            <a:pPr marL="342900" lvl="1" indent="-342900" algn="l" rtl="0" eaLnBrk="1" fontAlgn="base" hangingPunct="1">
              <a:lnSpc>
                <a:spcPct val="130000"/>
              </a:lnSpc>
              <a:spcBef>
                <a:spcPts val="500"/>
              </a:spcBef>
              <a:spcAft>
                <a:spcPts val="200"/>
              </a:spcAft>
              <a:buFont typeface="Wingdings" pitchFamily="2" charset="2"/>
              <a:buChar char="§"/>
            </a:pPr>
            <a:r>
              <a:rPr lang="sv-SE"/>
              <a:t>Nivå två</a:t>
            </a:r>
          </a:p>
          <a:p>
            <a:pPr marL="342900" lvl="2" indent="-342900" algn="l" rtl="0" eaLnBrk="1" fontAlgn="base" hangingPunct="1">
              <a:lnSpc>
                <a:spcPct val="130000"/>
              </a:lnSpc>
              <a:spcBef>
                <a:spcPts val="500"/>
              </a:spcBef>
              <a:spcAft>
                <a:spcPts val="200"/>
              </a:spcAft>
              <a:buFont typeface="Wingdings" pitchFamily="2" charset="2"/>
              <a:buChar char="§"/>
            </a:pPr>
            <a:r>
              <a:rPr lang="sv-SE"/>
              <a:t>Nivå tre</a:t>
            </a:r>
          </a:p>
          <a:p>
            <a:pPr marL="342900" lvl="3" indent="-342900" algn="l" rtl="0" eaLnBrk="1" fontAlgn="base" hangingPunct="1">
              <a:lnSpc>
                <a:spcPct val="130000"/>
              </a:lnSpc>
              <a:spcBef>
                <a:spcPts val="500"/>
              </a:spcBef>
              <a:spcAft>
                <a:spcPts val="200"/>
              </a:spcAft>
              <a:buFont typeface="Wingdings" pitchFamily="2" charset="2"/>
              <a:buChar char="§"/>
            </a:pPr>
            <a:r>
              <a:rPr lang="sv-SE"/>
              <a:t>Nivå fyra</a:t>
            </a:r>
          </a:p>
          <a:p>
            <a:pPr marL="342900" lvl="4" indent="-342900" algn="l" rtl="0" eaLnBrk="1" fontAlgn="base" hangingPunct="1">
              <a:lnSpc>
                <a:spcPct val="130000"/>
              </a:lnSpc>
              <a:spcBef>
                <a:spcPts val="500"/>
              </a:spcBef>
              <a:spcAft>
                <a:spcPts val="200"/>
              </a:spcAft>
              <a:buFont typeface="Wingdings" pitchFamily="2" charset="2"/>
              <a:buChar char="§"/>
            </a:pPr>
            <a:r>
              <a:rPr lang="sv-SE"/>
              <a:t>Nivå fem</a:t>
            </a:r>
            <a:endParaRPr lang="sv-SE" dirty="0"/>
          </a:p>
        </p:txBody>
      </p:sp>
    </p:spTree>
    <p:extLst>
      <p:ext uri="{BB962C8B-B14F-4D97-AF65-F5344CB8AC3E}">
        <p14:creationId xmlns:p14="http://schemas.microsoft.com/office/powerpoint/2010/main" val="1215562932"/>
      </p:ext>
    </p:extLst>
  </p:cSld>
  <p:clrMapOvr>
    <a:masterClrMapping/>
  </p:clrMapOvr>
  <p:extLst>
    <p:ext uri="{DCECCB84-F9BA-43D5-87BE-67443E8EF086}">
      <p15:sldGuideLst xmlns:p15="http://schemas.microsoft.com/office/powerpoint/2012/main">
        <p15:guide id="1" orient="horz" pos="2160">
          <p15:clr>
            <a:srgbClr val="FBAE40"/>
          </p15:clr>
        </p15:guide>
        <p15:guide id="2" pos="5307">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Endast rubrik">
    <p:spTree>
      <p:nvGrpSpPr>
        <p:cNvPr id="1" name=""/>
        <p:cNvGrpSpPr/>
        <p:nvPr/>
      </p:nvGrpSpPr>
      <p:grpSpPr>
        <a:xfrm>
          <a:off x="0" y="0"/>
          <a:ext cx="0" cy="0"/>
          <a:chOff x="0" y="0"/>
          <a:chExt cx="0" cy="0"/>
        </a:xfrm>
      </p:grpSpPr>
      <p:sp>
        <p:nvSpPr>
          <p:cNvPr id="6" name="Rubrik 1"/>
          <p:cNvSpPr>
            <a:spLocks noGrp="1"/>
          </p:cNvSpPr>
          <p:nvPr>
            <p:ph type="title"/>
          </p:nvPr>
        </p:nvSpPr>
        <p:spPr>
          <a:xfrm>
            <a:off x="720000" y="1080000"/>
            <a:ext cx="7700963" cy="836613"/>
          </a:xfrm>
          <a:prstGeom prst="rect">
            <a:avLst/>
          </a:prstGeom>
        </p:spPr>
        <p:txBody>
          <a:bodyPr/>
          <a:lstStyle/>
          <a:p>
            <a:r>
              <a:rPr lang="sv-SE"/>
              <a:t>Klicka här för att ändra mall för rubrikformat</a:t>
            </a:r>
            <a:endParaRPr lang="en-GB" dirty="0"/>
          </a:p>
        </p:txBody>
      </p:sp>
      <p:sp>
        <p:nvSpPr>
          <p:cNvPr id="7" name="Rectangle 5">
            <a:extLst>
              <a:ext uri="{FF2B5EF4-FFF2-40B4-BE49-F238E27FC236}">
                <a16:creationId xmlns:a16="http://schemas.microsoft.com/office/drawing/2014/main" id="{80CD3AFE-22EF-4B44-9E4D-C6241CD67235}"/>
              </a:ext>
            </a:extLst>
          </p:cNvPr>
          <p:cNvSpPr>
            <a:spLocks noGrp="1" noChangeArrowheads="1"/>
          </p:cNvSpPr>
          <p:nvPr>
            <p:ph type="dt" sz="half" idx="2"/>
          </p:nvPr>
        </p:nvSpPr>
        <p:spPr bwMode="auto">
          <a:xfrm>
            <a:off x="6400800" y="222250"/>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8" name="Rectangle 6">
            <a:extLst>
              <a:ext uri="{FF2B5EF4-FFF2-40B4-BE49-F238E27FC236}">
                <a16:creationId xmlns:a16="http://schemas.microsoft.com/office/drawing/2014/main" id="{67B51F11-BD18-4396-B003-835FA3DC3476}"/>
              </a:ext>
            </a:extLst>
          </p:cNvPr>
          <p:cNvSpPr>
            <a:spLocks noGrp="1" noChangeArrowheads="1"/>
          </p:cNvSpPr>
          <p:nvPr>
            <p:ph type="ftr" sz="quarter" idx="3"/>
          </p:nvPr>
        </p:nvSpPr>
        <p:spPr bwMode="auto">
          <a:xfrm>
            <a:off x="6400800" y="657225"/>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9" name="Rectangle 7">
            <a:extLst>
              <a:ext uri="{FF2B5EF4-FFF2-40B4-BE49-F238E27FC236}">
                <a16:creationId xmlns:a16="http://schemas.microsoft.com/office/drawing/2014/main" id="{51A85739-9C20-49BC-A0C1-0E31C71B2C30}"/>
              </a:ext>
            </a:extLst>
          </p:cNvPr>
          <p:cNvSpPr>
            <a:spLocks noGrp="1" noChangeArrowheads="1"/>
          </p:cNvSpPr>
          <p:nvPr>
            <p:ph type="sldNum" sz="quarter" idx="4"/>
          </p:nvPr>
        </p:nvSpPr>
        <p:spPr bwMode="auto">
          <a:xfrm>
            <a:off x="6400800" y="439738"/>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fld id="{1F692563-4797-4F42-B9C9-958D7B6B6611}" type="slidenum">
              <a:rPr lang="sv-SE" smtClean="0"/>
              <a:pPr/>
              <a:t>‹#›</a:t>
            </a:fld>
            <a:endParaRPr lang="sv-SE"/>
          </a:p>
        </p:txBody>
      </p:sp>
    </p:spTree>
    <p:extLst>
      <p:ext uri="{BB962C8B-B14F-4D97-AF65-F5344CB8AC3E}">
        <p14:creationId xmlns:p14="http://schemas.microsoft.com/office/powerpoint/2010/main" val="9825728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5" name="Rectangle 5">
            <a:extLst>
              <a:ext uri="{FF2B5EF4-FFF2-40B4-BE49-F238E27FC236}">
                <a16:creationId xmlns:a16="http://schemas.microsoft.com/office/drawing/2014/main" id="{35A52380-26A4-409C-AEB6-B05329E5D548}"/>
              </a:ext>
            </a:extLst>
          </p:cNvPr>
          <p:cNvSpPr>
            <a:spLocks noGrp="1" noChangeArrowheads="1"/>
          </p:cNvSpPr>
          <p:nvPr>
            <p:ph type="dt" sz="half" idx="2"/>
          </p:nvPr>
        </p:nvSpPr>
        <p:spPr bwMode="auto">
          <a:xfrm>
            <a:off x="6400800" y="222250"/>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6" name="Rectangle 6">
            <a:extLst>
              <a:ext uri="{FF2B5EF4-FFF2-40B4-BE49-F238E27FC236}">
                <a16:creationId xmlns:a16="http://schemas.microsoft.com/office/drawing/2014/main" id="{F946C93F-4F62-42F8-8475-3ADF3E6914CF}"/>
              </a:ext>
            </a:extLst>
          </p:cNvPr>
          <p:cNvSpPr>
            <a:spLocks noGrp="1" noChangeArrowheads="1"/>
          </p:cNvSpPr>
          <p:nvPr>
            <p:ph type="ftr" sz="quarter" idx="3"/>
          </p:nvPr>
        </p:nvSpPr>
        <p:spPr bwMode="auto">
          <a:xfrm>
            <a:off x="6400800" y="657225"/>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7" name="Rectangle 7">
            <a:extLst>
              <a:ext uri="{FF2B5EF4-FFF2-40B4-BE49-F238E27FC236}">
                <a16:creationId xmlns:a16="http://schemas.microsoft.com/office/drawing/2014/main" id="{5E16703E-B783-45FF-AB3A-961FFFD7362C}"/>
              </a:ext>
            </a:extLst>
          </p:cNvPr>
          <p:cNvSpPr>
            <a:spLocks noGrp="1" noChangeArrowheads="1"/>
          </p:cNvSpPr>
          <p:nvPr>
            <p:ph type="sldNum" sz="quarter" idx="4"/>
          </p:nvPr>
        </p:nvSpPr>
        <p:spPr bwMode="auto">
          <a:xfrm>
            <a:off x="6400800" y="439738"/>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fld id="{1F692563-4797-4F42-B9C9-958D7B6B6611}" type="slidenum">
              <a:rPr lang="sv-SE" smtClean="0"/>
              <a:pPr/>
              <a:t>‹#›</a:t>
            </a:fld>
            <a:endParaRPr lang="sv-SE"/>
          </a:p>
        </p:txBody>
      </p:sp>
    </p:spTree>
    <p:extLst>
      <p:ext uri="{BB962C8B-B14F-4D97-AF65-F5344CB8AC3E}">
        <p14:creationId xmlns:p14="http://schemas.microsoft.com/office/powerpoint/2010/main" val="51777688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8" name="Rectangle 27">
            <a:extLst>
              <a:ext uri="{FF2B5EF4-FFF2-40B4-BE49-F238E27FC236}">
                <a16:creationId xmlns:a16="http://schemas.microsoft.com/office/drawing/2014/main" id="{C1AC64F7-A033-4B34-B379-CE9403A204C6}"/>
              </a:ext>
            </a:extLst>
          </p:cNvPr>
          <p:cNvSpPr>
            <a:spLocks noChangeArrowheads="1"/>
          </p:cNvSpPr>
          <p:nvPr/>
        </p:nvSpPr>
        <p:spPr bwMode="auto">
          <a:xfrm>
            <a:off x="0" y="0"/>
            <a:ext cx="9144000" cy="971550"/>
          </a:xfrm>
          <a:prstGeom prst="rect">
            <a:avLst/>
          </a:prstGeom>
          <a:solidFill>
            <a:srgbClr val="E9E3DC"/>
          </a:solidFill>
          <a:ln>
            <a:noFill/>
          </a:ln>
          <a:effectLst/>
          <a:extLst>
            <a:ext uri="{91240B29-F687-4F45-9708-019B960494DF}">
              <a14:hiddenLine xmlns:a14="http://schemas.microsoft.com/office/drawing/2010/main" w="3175">
                <a:solidFill>
                  <a:srgbClr val="E9E3D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sv-SE"/>
          </a:p>
        </p:txBody>
      </p:sp>
      <p:sp>
        <p:nvSpPr>
          <p:cNvPr id="39" name="Rectangle 30">
            <a:extLst>
              <a:ext uri="{FF2B5EF4-FFF2-40B4-BE49-F238E27FC236}">
                <a16:creationId xmlns:a16="http://schemas.microsoft.com/office/drawing/2014/main" id="{EE146585-A5D4-4826-B3CA-CF758423F753}"/>
              </a:ext>
            </a:extLst>
          </p:cNvPr>
          <p:cNvSpPr>
            <a:spLocks noChangeAspect="1" noChangeArrowheads="1"/>
          </p:cNvSpPr>
          <p:nvPr/>
        </p:nvSpPr>
        <p:spPr bwMode="auto">
          <a:xfrm>
            <a:off x="8999538" y="3175"/>
            <a:ext cx="144463" cy="144463"/>
          </a:xfrm>
          <a:prstGeom prst="rect">
            <a:avLst/>
          </a:prstGeom>
          <a:solidFill>
            <a:schemeClr val="accent4"/>
          </a:solidFill>
          <a:ln>
            <a:noFill/>
          </a:ln>
          <a:effectLst/>
        </p:spPr>
        <p:txBody>
          <a:bodyPr anchor="ctr">
            <a:spAutoFit/>
          </a:bodyPr>
          <a:lstStyle/>
          <a:p>
            <a:endParaRPr lang="sv-SE"/>
          </a:p>
        </p:txBody>
      </p:sp>
      <p:sp>
        <p:nvSpPr>
          <p:cNvPr id="40" name="Rectangle 31">
            <a:extLst>
              <a:ext uri="{FF2B5EF4-FFF2-40B4-BE49-F238E27FC236}">
                <a16:creationId xmlns:a16="http://schemas.microsoft.com/office/drawing/2014/main" id="{BF389CC9-A0B4-4599-A69D-72EDD0C49E70}"/>
              </a:ext>
            </a:extLst>
          </p:cNvPr>
          <p:cNvSpPr>
            <a:spLocks noChangeAspect="1" noChangeArrowheads="1"/>
          </p:cNvSpPr>
          <p:nvPr/>
        </p:nvSpPr>
        <p:spPr bwMode="auto">
          <a:xfrm>
            <a:off x="8999538" y="222250"/>
            <a:ext cx="144463" cy="144463"/>
          </a:xfrm>
          <a:prstGeom prst="rect">
            <a:avLst/>
          </a:prstGeom>
          <a:solidFill>
            <a:schemeClr val="accent4"/>
          </a:solidFill>
          <a:ln>
            <a:noFill/>
          </a:ln>
          <a:effectLst/>
        </p:spPr>
        <p:txBody>
          <a:bodyPr anchor="ctr">
            <a:spAutoFit/>
          </a:bodyPr>
          <a:lstStyle/>
          <a:p>
            <a:endParaRPr lang="sv-SE"/>
          </a:p>
        </p:txBody>
      </p:sp>
      <p:sp>
        <p:nvSpPr>
          <p:cNvPr id="41" name="Rectangle 32">
            <a:extLst>
              <a:ext uri="{FF2B5EF4-FFF2-40B4-BE49-F238E27FC236}">
                <a16:creationId xmlns:a16="http://schemas.microsoft.com/office/drawing/2014/main" id="{4441B04B-BC48-43F3-BE91-22158ABCCD49}"/>
              </a:ext>
            </a:extLst>
          </p:cNvPr>
          <p:cNvSpPr>
            <a:spLocks noChangeAspect="1" noChangeArrowheads="1"/>
          </p:cNvSpPr>
          <p:nvPr/>
        </p:nvSpPr>
        <p:spPr bwMode="auto">
          <a:xfrm>
            <a:off x="8999538" y="434975"/>
            <a:ext cx="144463" cy="144463"/>
          </a:xfrm>
          <a:prstGeom prst="rect">
            <a:avLst/>
          </a:prstGeom>
          <a:solidFill>
            <a:schemeClr val="accent4"/>
          </a:solidFill>
          <a:ln>
            <a:noFill/>
          </a:ln>
          <a:effectLst/>
        </p:spPr>
        <p:txBody>
          <a:bodyPr anchor="ctr">
            <a:spAutoFit/>
          </a:bodyPr>
          <a:lstStyle/>
          <a:p>
            <a:endParaRPr lang="sv-SE"/>
          </a:p>
        </p:txBody>
      </p:sp>
      <p:sp>
        <p:nvSpPr>
          <p:cNvPr id="42" name="Rectangle 33">
            <a:extLst>
              <a:ext uri="{FF2B5EF4-FFF2-40B4-BE49-F238E27FC236}">
                <a16:creationId xmlns:a16="http://schemas.microsoft.com/office/drawing/2014/main" id="{1A989712-6387-4E27-9ED8-DC0AE7122DE8}"/>
              </a:ext>
            </a:extLst>
          </p:cNvPr>
          <p:cNvSpPr>
            <a:spLocks noChangeAspect="1" noChangeArrowheads="1"/>
          </p:cNvSpPr>
          <p:nvPr/>
        </p:nvSpPr>
        <p:spPr bwMode="auto">
          <a:xfrm>
            <a:off x="8999538" y="647700"/>
            <a:ext cx="144463" cy="144463"/>
          </a:xfrm>
          <a:prstGeom prst="rect">
            <a:avLst/>
          </a:prstGeom>
          <a:solidFill>
            <a:schemeClr val="accent2"/>
          </a:solidFill>
          <a:ln>
            <a:noFill/>
          </a:ln>
          <a:effectLst/>
        </p:spPr>
        <p:txBody>
          <a:bodyPr anchor="ctr">
            <a:spAutoFit/>
          </a:bodyPr>
          <a:lstStyle/>
          <a:p>
            <a:endParaRPr lang="sv-SE"/>
          </a:p>
        </p:txBody>
      </p:sp>
      <p:sp>
        <p:nvSpPr>
          <p:cNvPr id="47" name="Rectangle 3">
            <a:extLst>
              <a:ext uri="{FF2B5EF4-FFF2-40B4-BE49-F238E27FC236}">
                <a16:creationId xmlns:a16="http://schemas.microsoft.com/office/drawing/2014/main" id="{28B34E47-8EDE-42B4-9CC4-1CB6159B8A3C}"/>
              </a:ext>
            </a:extLst>
          </p:cNvPr>
          <p:cNvSpPr>
            <a:spLocks noGrp="1" noChangeArrowheads="1"/>
          </p:cNvSpPr>
          <p:nvPr>
            <p:ph type="title"/>
          </p:nvPr>
        </p:nvSpPr>
        <p:spPr bwMode="auto">
          <a:xfrm>
            <a:off x="719138" y="1079500"/>
            <a:ext cx="7700962" cy="8366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b" anchorCtr="0" compatLnSpc="1">
            <a:prstTxWarp prst="textNoShape">
              <a:avLst/>
            </a:prstTxWarp>
          </a:bodyPr>
          <a:lstStyle/>
          <a:p>
            <a:pPr lvl="0"/>
            <a:r>
              <a:rPr lang="sv-SE" dirty="0"/>
              <a:t>Klicka här för att ändra format</a:t>
            </a:r>
          </a:p>
        </p:txBody>
      </p:sp>
      <p:sp>
        <p:nvSpPr>
          <p:cNvPr id="49" name="Rectangle 4">
            <a:extLst>
              <a:ext uri="{FF2B5EF4-FFF2-40B4-BE49-F238E27FC236}">
                <a16:creationId xmlns:a16="http://schemas.microsoft.com/office/drawing/2014/main" id="{740B4499-8A77-4154-AF89-08F781DA3D3D}"/>
              </a:ext>
            </a:extLst>
          </p:cNvPr>
          <p:cNvSpPr>
            <a:spLocks noGrp="1" noChangeArrowheads="1"/>
          </p:cNvSpPr>
          <p:nvPr>
            <p:ph type="body" idx="1"/>
          </p:nvPr>
        </p:nvSpPr>
        <p:spPr bwMode="auto">
          <a:xfrm>
            <a:off x="719138" y="2159000"/>
            <a:ext cx="7700962" cy="3937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0" tIns="0" rIns="0" bIns="0" numCol="1" anchor="t" anchorCtr="0" compatLnSpc="1">
            <a:prstTxWarp prst="textNoShape">
              <a:avLst/>
            </a:prstTxWarp>
          </a:bodyPr>
          <a:lstStyle/>
          <a:p>
            <a:pPr marL="342900" lvl="0" indent="-342900" algn="l" rtl="0" eaLnBrk="1" fontAlgn="base" hangingPunct="1">
              <a:lnSpc>
                <a:spcPct val="130000"/>
              </a:lnSpc>
              <a:spcBef>
                <a:spcPts val="500"/>
              </a:spcBef>
              <a:spcAft>
                <a:spcPts val="200"/>
              </a:spcAft>
              <a:buFont typeface="Wingdings" pitchFamily="2" charset="2"/>
              <a:buChar char="§"/>
            </a:pPr>
            <a:r>
              <a:rPr lang="sv-SE" dirty="0"/>
              <a:t>Klicka här för att ändra format på bakgrundstexten</a:t>
            </a:r>
          </a:p>
          <a:p>
            <a:pPr marL="742950" lvl="1" indent="-285750" algn="l" rtl="0" eaLnBrk="1" fontAlgn="base" hangingPunct="1">
              <a:lnSpc>
                <a:spcPct val="120000"/>
              </a:lnSpc>
              <a:spcBef>
                <a:spcPts val="400"/>
              </a:spcBef>
              <a:spcAft>
                <a:spcPts val="100"/>
              </a:spcAft>
              <a:buChar char="–"/>
            </a:pPr>
            <a:r>
              <a:rPr lang="sv-SE" dirty="0"/>
              <a:t>Nivå två</a:t>
            </a:r>
          </a:p>
          <a:p>
            <a:pPr marL="1143000" lvl="2" indent="-209550" algn="l" rtl="0" eaLnBrk="1" fontAlgn="base" hangingPunct="1">
              <a:lnSpc>
                <a:spcPct val="120000"/>
              </a:lnSpc>
              <a:spcBef>
                <a:spcPts val="400"/>
              </a:spcBef>
              <a:spcAft>
                <a:spcPts val="100"/>
              </a:spcAft>
              <a:buFont typeface="Wingdings" pitchFamily="2" charset="2"/>
              <a:buChar char="§"/>
            </a:pPr>
            <a:r>
              <a:rPr lang="sv-SE" dirty="0"/>
              <a:t>Nivå tre</a:t>
            </a:r>
          </a:p>
          <a:p>
            <a:pPr marL="1600200" lvl="3" indent="-228600" algn="l" rtl="0" eaLnBrk="1" fontAlgn="base" hangingPunct="1">
              <a:lnSpc>
                <a:spcPct val="120000"/>
              </a:lnSpc>
              <a:spcBef>
                <a:spcPts val="400"/>
              </a:spcBef>
              <a:spcAft>
                <a:spcPts val="100"/>
              </a:spcAft>
              <a:buChar char="–"/>
            </a:pPr>
            <a:r>
              <a:rPr lang="sv-SE" dirty="0"/>
              <a:t>Nivå fyra</a:t>
            </a:r>
          </a:p>
          <a:p>
            <a:pPr marL="2057400" lvl="4" indent="-228600" algn="l" rtl="0" eaLnBrk="1" fontAlgn="base" hangingPunct="1">
              <a:lnSpc>
                <a:spcPct val="120000"/>
              </a:lnSpc>
              <a:spcBef>
                <a:spcPts val="400"/>
              </a:spcBef>
              <a:spcAft>
                <a:spcPts val="100"/>
              </a:spcAft>
              <a:buChar char="»"/>
            </a:pPr>
            <a:r>
              <a:rPr lang="sv-SE" dirty="0"/>
              <a:t>Nivå fem</a:t>
            </a:r>
          </a:p>
        </p:txBody>
      </p:sp>
      <p:sp>
        <p:nvSpPr>
          <p:cNvPr id="16" name="Rectangle 5">
            <a:extLst>
              <a:ext uri="{FF2B5EF4-FFF2-40B4-BE49-F238E27FC236}">
                <a16:creationId xmlns:a16="http://schemas.microsoft.com/office/drawing/2014/main" id="{9EB7F093-273E-4686-8E25-F75784805A99}"/>
              </a:ext>
            </a:extLst>
          </p:cNvPr>
          <p:cNvSpPr>
            <a:spLocks noGrp="1" noChangeArrowheads="1"/>
          </p:cNvSpPr>
          <p:nvPr>
            <p:ph type="dt" sz="half" idx="2"/>
          </p:nvPr>
        </p:nvSpPr>
        <p:spPr bwMode="auto">
          <a:xfrm>
            <a:off x="6400800" y="222250"/>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17" name="Rectangle 6">
            <a:extLst>
              <a:ext uri="{FF2B5EF4-FFF2-40B4-BE49-F238E27FC236}">
                <a16:creationId xmlns:a16="http://schemas.microsoft.com/office/drawing/2014/main" id="{209FB3F8-E2CE-4691-87F2-B7DBB6E5AD33}"/>
              </a:ext>
            </a:extLst>
          </p:cNvPr>
          <p:cNvSpPr>
            <a:spLocks noGrp="1" noChangeArrowheads="1"/>
          </p:cNvSpPr>
          <p:nvPr>
            <p:ph type="ftr" sz="quarter" idx="3"/>
          </p:nvPr>
        </p:nvSpPr>
        <p:spPr bwMode="auto">
          <a:xfrm>
            <a:off x="6400800" y="657225"/>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18" name="Rectangle 7">
            <a:extLst>
              <a:ext uri="{FF2B5EF4-FFF2-40B4-BE49-F238E27FC236}">
                <a16:creationId xmlns:a16="http://schemas.microsoft.com/office/drawing/2014/main" id="{761C4F3E-6A93-470B-81FA-28516647D270}"/>
              </a:ext>
            </a:extLst>
          </p:cNvPr>
          <p:cNvSpPr>
            <a:spLocks noGrp="1" noChangeArrowheads="1"/>
          </p:cNvSpPr>
          <p:nvPr>
            <p:ph type="sldNum" sz="quarter" idx="4"/>
          </p:nvPr>
        </p:nvSpPr>
        <p:spPr bwMode="auto">
          <a:xfrm>
            <a:off x="6400800" y="439738"/>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fld id="{1F692563-4797-4F42-B9C9-958D7B6B6611}" type="slidenum">
              <a:rPr lang="sv-SE" smtClean="0"/>
              <a:pPr/>
              <a:t>‹#›</a:t>
            </a:fld>
            <a:endParaRPr lang="sv-SE"/>
          </a:p>
        </p:txBody>
      </p:sp>
      <p:sp>
        <p:nvSpPr>
          <p:cNvPr id="14" name="Rectangle 30">
            <a:extLst>
              <a:ext uri="{FF2B5EF4-FFF2-40B4-BE49-F238E27FC236}">
                <a16:creationId xmlns:a16="http://schemas.microsoft.com/office/drawing/2014/main" id="{92161DEF-80C7-4393-888F-FBD7356FBD62}"/>
              </a:ext>
            </a:extLst>
          </p:cNvPr>
          <p:cNvSpPr>
            <a:spLocks noChangeAspect="1" noChangeArrowheads="1"/>
          </p:cNvSpPr>
          <p:nvPr userDrawn="1"/>
        </p:nvSpPr>
        <p:spPr bwMode="auto">
          <a:xfrm>
            <a:off x="8999538" y="3175"/>
            <a:ext cx="144463" cy="144463"/>
          </a:xfrm>
          <a:prstGeom prst="rect">
            <a:avLst/>
          </a:prstGeom>
          <a:solidFill>
            <a:schemeClr val="accent4"/>
          </a:solidFill>
          <a:ln>
            <a:noFill/>
          </a:ln>
          <a:effectLst/>
        </p:spPr>
        <p:txBody>
          <a:bodyPr anchor="ctr">
            <a:spAutoFit/>
          </a:bodyPr>
          <a:lstStyle/>
          <a:p>
            <a:endParaRPr lang="sv-SE"/>
          </a:p>
        </p:txBody>
      </p:sp>
      <p:sp>
        <p:nvSpPr>
          <p:cNvPr id="15" name="Rectangle 31">
            <a:extLst>
              <a:ext uri="{FF2B5EF4-FFF2-40B4-BE49-F238E27FC236}">
                <a16:creationId xmlns:a16="http://schemas.microsoft.com/office/drawing/2014/main" id="{CB1AD2F0-A047-4EFC-9C0E-40EBA79549FA}"/>
              </a:ext>
            </a:extLst>
          </p:cNvPr>
          <p:cNvSpPr>
            <a:spLocks noChangeAspect="1" noChangeArrowheads="1"/>
          </p:cNvSpPr>
          <p:nvPr userDrawn="1"/>
        </p:nvSpPr>
        <p:spPr bwMode="auto">
          <a:xfrm>
            <a:off x="8999538" y="222250"/>
            <a:ext cx="144463" cy="144463"/>
          </a:xfrm>
          <a:prstGeom prst="rect">
            <a:avLst/>
          </a:prstGeom>
          <a:solidFill>
            <a:schemeClr val="accent4"/>
          </a:solidFill>
          <a:ln>
            <a:noFill/>
          </a:ln>
          <a:effectLst/>
        </p:spPr>
        <p:txBody>
          <a:bodyPr anchor="ctr">
            <a:spAutoFit/>
          </a:bodyPr>
          <a:lstStyle/>
          <a:p>
            <a:endParaRPr lang="sv-SE"/>
          </a:p>
        </p:txBody>
      </p:sp>
      <p:sp>
        <p:nvSpPr>
          <p:cNvPr id="19" name="Rectangle 32">
            <a:extLst>
              <a:ext uri="{FF2B5EF4-FFF2-40B4-BE49-F238E27FC236}">
                <a16:creationId xmlns:a16="http://schemas.microsoft.com/office/drawing/2014/main" id="{3CCE11CF-9CC9-422F-B81B-3FFD516D03C1}"/>
              </a:ext>
            </a:extLst>
          </p:cNvPr>
          <p:cNvSpPr>
            <a:spLocks noChangeAspect="1" noChangeArrowheads="1"/>
          </p:cNvSpPr>
          <p:nvPr userDrawn="1"/>
        </p:nvSpPr>
        <p:spPr bwMode="auto">
          <a:xfrm>
            <a:off x="8999538" y="434975"/>
            <a:ext cx="144463" cy="144463"/>
          </a:xfrm>
          <a:prstGeom prst="rect">
            <a:avLst/>
          </a:prstGeom>
          <a:solidFill>
            <a:schemeClr val="accent4"/>
          </a:solidFill>
          <a:ln>
            <a:noFill/>
          </a:ln>
          <a:effectLst/>
        </p:spPr>
        <p:txBody>
          <a:bodyPr anchor="ctr">
            <a:spAutoFit/>
          </a:bodyPr>
          <a:lstStyle/>
          <a:p>
            <a:endParaRPr lang="sv-SE"/>
          </a:p>
        </p:txBody>
      </p:sp>
      <p:sp>
        <p:nvSpPr>
          <p:cNvPr id="20" name="Rectangle 33">
            <a:extLst>
              <a:ext uri="{FF2B5EF4-FFF2-40B4-BE49-F238E27FC236}">
                <a16:creationId xmlns:a16="http://schemas.microsoft.com/office/drawing/2014/main" id="{EEC04E89-0210-40D8-902E-EE2F1166BCB6}"/>
              </a:ext>
            </a:extLst>
          </p:cNvPr>
          <p:cNvSpPr>
            <a:spLocks noChangeAspect="1" noChangeArrowheads="1"/>
          </p:cNvSpPr>
          <p:nvPr userDrawn="1"/>
        </p:nvSpPr>
        <p:spPr bwMode="auto">
          <a:xfrm>
            <a:off x="8999538" y="647700"/>
            <a:ext cx="144463" cy="144463"/>
          </a:xfrm>
          <a:prstGeom prst="rect">
            <a:avLst/>
          </a:prstGeom>
          <a:solidFill>
            <a:schemeClr val="accent3"/>
          </a:solidFill>
          <a:ln>
            <a:noFill/>
          </a:ln>
          <a:effectLst/>
        </p:spPr>
        <p:txBody>
          <a:bodyPr anchor="ctr">
            <a:spAutoFit/>
          </a:bodyPr>
          <a:lstStyle/>
          <a:p>
            <a:endParaRPr lang="sv-SE"/>
          </a:p>
        </p:txBody>
      </p:sp>
      <p:pic>
        <p:nvPicPr>
          <p:cNvPr id="22" name="Bildobjekt 21">
            <a:extLst>
              <a:ext uri="{FF2B5EF4-FFF2-40B4-BE49-F238E27FC236}">
                <a16:creationId xmlns:a16="http://schemas.microsoft.com/office/drawing/2014/main" id="{B5EC8BE4-2E84-4CC1-837F-6ACAA5F6F229}"/>
              </a:ext>
            </a:extLst>
          </p:cNvPr>
          <p:cNvPicPr>
            <a:picLocks noChangeAspect="1"/>
          </p:cNvPicPr>
          <p:nvPr userDrawn="1"/>
        </p:nvPicPr>
        <p:blipFill>
          <a:blip r:embed="rId6"/>
          <a:stretch>
            <a:fillRect/>
          </a:stretch>
        </p:blipFill>
        <p:spPr>
          <a:xfrm>
            <a:off x="322445" y="288990"/>
            <a:ext cx="2020828" cy="359665"/>
          </a:xfrm>
          <a:prstGeom prst="rect">
            <a:avLst/>
          </a:prstGeom>
        </p:spPr>
      </p:pic>
      <p:pic>
        <p:nvPicPr>
          <p:cNvPr id="6" name="Bildobjekt 5">
            <a:extLst>
              <a:ext uri="{FF2B5EF4-FFF2-40B4-BE49-F238E27FC236}">
                <a16:creationId xmlns:a16="http://schemas.microsoft.com/office/drawing/2014/main" id="{7E99E312-F3D5-45AA-B833-6AF99D39F8C6}"/>
              </a:ext>
            </a:extLst>
          </p:cNvPr>
          <p:cNvPicPr>
            <a:picLocks noChangeAspect="1"/>
          </p:cNvPicPr>
          <p:nvPr userDrawn="1"/>
        </p:nvPicPr>
        <p:blipFill>
          <a:blip r:embed="rId7"/>
          <a:stretch>
            <a:fillRect/>
          </a:stretch>
        </p:blipFill>
        <p:spPr>
          <a:xfrm>
            <a:off x="7111945" y="6099348"/>
            <a:ext cx="1670601" cy="623215"/>
          </a:xfrm>
          <a:prstGeom prst="rect">
            <a:avLst/>
          </a:prstGeom>
        </p:spPr>
      </p:pic>
      <p:cxnSp>
        <p:nvCxnSpPr>
          <p:cNvPr id="3" name="Rak koppling 2">
            <a:extLst>
              <a:ext uri="{FF2B5EF4-FFF2-40B4-BE49-F238E27FC236}">
                <a16:creationId xmlns:a16="http://schemas.microsoft.com/office/drawing/2014/main" id="{53941592-402F-4B04-921D-382B3F455222}"/>
              </a:ext>
            </a:extLst>
          </p:cNvPr>
          <p:cNvCxnSpPr/>
          <p:nvPr userDrawn="1"/>
        </p:nvCxnSpPr>
        <p:spPr bwMode="auto">
          <a:xfrm>
            <a:off x="325925" y="6382695"/>
            <a:ext cx="6536602" cy="0"/>
          </a:xfrm>
          <a:prstGeom prst="line">
            <a:avLst/>
          </a:prstGeom>
          <a:noFill/>
          <a:ln w="127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00AEE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423231123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Lst>
  <p:hf sldNum="0" hdr="0" dt="0"/>
  <p:txStyles>
    <p:titleStyle>
      <a:lvl1pPr algn="l" rtl="0" eaLnBrk="1" fontAlgn="base" hangingPunct="1">
        <a:lnSpc>
          <a:spcPts val="3000"/>
        </a:lnSpc>
        <a:spcBef>
          <a:spcPct val="0"/>
        </a:spcBef>
        <a:spcAft>
          <a:spcPct val="0"/>
        </a:spcAft>
        <a:defRPr sz="3000" b="0">
          <a:solidFill>
            <a:schemeClr val="accent4"/>
          </a:solidFill>
          <a:latin typeface="+mj-lt"/>
          <a:ea typeface="+mj-ea"/>
          <a:cs typeface="+mj-cs"/>
        </a:defRPr>
      </a:lvl1pPr>
      <a:lvl2pPr algn="l" rtl="0" eaLnBrk="1" fontAlgn="base" hangingPunct="1">
        <a:spcBef>
          <a:spcPct val="0"/>
        </a:spcBef>
        <a:spcAft>
          <a:spcPct val="0"/>
        </a:spcAft>
        <a:defRPr sz="3000">
          <a:solidFill>
            <a:schemeClr val="tx2"/>
          </a:solidFill>
          <a:latin typeface="Verdana" pitchFamily="34" charset="0"/>
          <a:ea typeface="Geneva" pitchFamily="1" charset="-128"/>
        </a:defRPr>
      </a:lvl2pPr>
      <a:lvl3pPr algn="l" rtl="0" eaLnBrk="1" fontAlgn="base" hangingPunct="1">
        <a:spcBef>
          <a:spcPct val="0"/>
        </a:spcBef>
        <a:spcAft>
          <a:spcPct val="0"/>
        </a:spcAft>
        <a:defRPr sz="3000">
          <a:solidFill>
            <a:schemeClr val="tx2"/>
          </a:solidFill>
          <a:latin typeface="Verdana" pitchFamily="34" charset="0"/>
          <a:ea typeface="Geneva" pitchFamily="1" charset="-128"/>
        </a:defRPr>
      </a:lvl3pPr>
      <a:lvl4pPr algn="l" rtl="0" eaLnBrk="1" fontAlgn="base" hangingPunct="1">
        <a:spcBef>
          <a:spcPct val="0"/>
        </a:spcBef>
        <a:spcAft>
          <a:spcPct val="0"/>
        </a:spcAft>
        <a:defRPr sz="3000">
          <a:solidFill>
            <a:schemeClr val="tx2"/>
          </a:solidFill>
          <a:latin typeface="Verdana" pitchFamily="34" charset="0"/>
          <a:ea typeface="Geneva" pitchFamily="1" charset="-128"/>
        </a:defRPr>
      </a:lvl4pPr>
      <a:lvl5pPr algn="l" rtl="0" eaLnBrk="1" fontAlgn="base" hangingPunct="1">
        <a:spcBef>
          <a:spcPct val="0"/>
        </a:spcBef>
        <a:spcAft>
          <a:spcPct val="0"/>
        </a:spcAft>
        <a:defRPr sz="3000">
          <a:solidFill>
            <a:schemeClr val="tx2"/>
          </a:solidFill>
          <a:latin typeface="Verdana" pitchFamily="34" charset="0"/>
          <a:ea typeface="Geneva" pitchFamily="1" charset="-128"/>
        </a:defRPr>
      </a:lvl5pPr>
      <a:lvl6pPr marL="457178" algn="l" rtl="0" eaLnBrk="1" fontAlgn="base" hangingPunct="1">
        <a:spcBef>
          <a:spcPct val="0"/>
        </a:spcBef>
        <a:spcAft>
          <a:spcPct val="0"/>
        </a:spcAft>
        <a:defRPr sz="3000">
          <a:solidFill>
            <a:schemeClr val="tx2"/>
          </a:solidFill>
          <a:latin typeface="Verdana" pitchFamily="34" charset="0"/>
          <a:ea typeface="Geneva" pitchFamily="1" charset="-128"/>
        </a:defRPr>
      </a:lvl6pPr>
      <a:lvl7pPr marL="914354" algn="l" rtl="0" eaLnBrk="1" fontAlgn="base" hangingPunct="1">
        <a:spcBef>
          <a:spcPct val="0"/>
        </a:spcBef>
        <a:spcAft>
          <a:spcPct val="0"/>
        </a:spcAft>
        <a:defRPr sz="3000">
          <a:solidFill>
            <a:schemeClr val="tx2"/>
          </a:solidFill>
          <a:latin typeface="Verdana" pitchFamily="34" charset="0"/>
          <a:ea typeface="Geneva" pitchFamily="1" charset="-128"/>
        </a:defRPr>
      </a:lvl7pPr>
      <a:lvl8pPr marL="1371532" algn="l" rtl="0" eaLnBrk="1" fontAlgn="base" hangingPunct="1">
        <a:spcBef>
          <a:spcPct val="0"/>
        </a:spcBef>
        <a:spcAft>
          <a:spcPct val="0"/>
        </a:spcAft>
        <a:defRPr sz="3000">
          <a:solidFill>
            <a:schemeClr val="tx2"/>
          </a:solidFill>
          <a:latin typeface="Verdana" pitchFamily="34" charset="0"/>
          <a:ea typeface="Geneva" pitchFamily="1" charset="-128"/>
        </a:defRPr>
      </a:lvl8pPr>
      <a:lvl9pPr marL="1828709" algn="l" rtl="0" eaLnBrk="1" fontAlgn="base" hangingPunct="1">
        <a:spcBef>
          <a:spcPct val="0"/>
        </a:spcBef>
        <a:spcAft>
          <a:spcPct val="0"/>
        </a:spcAft>
        <a:defRPr sz="3000">
          <a:solidFill>
            <a:schemeClr val="tx2"/>
          </a:solidFill>
          <a:latin typeface="Verdana" pitchFamily="34" charset="0"/>
          <a:ea typeface="Geneva" pitchFamily="1" charset="-128"/>
        </a:defRPr>
      </a:lvl9pPr>
    </p:titleStyle>
    <p:bodyStyle>
      <a:lvl1pPr marL="182554" indent="-182554" algn="l" rtl="0" eaLnBrk="1" fontAlgn="base" hangingPunct="1">
        <a:lnSpc>
          <a:spcPts val="2400"/>
        </a:lnSpc>
        <a:spcBef>
          <a:spcPts val="500"/>
        </a:spcBef>
        <a:spcAft>
          <a:spcPts val="0"/>
        </a:spcAft>
        <a:buSzPct val="124000"/>
        <a:buFont typeface="Arial" panose="020B0604020202020204" pitchFamily="34" charset="0"/>
        <a:buChar char="•"/>
        <a:defRPr lang="sv-SE" sz="2200" baseline="0" dirty="0">
          <a:solidFill>
            <a:schemeClr val="tx1"/>
          </a:solidFill>
          <a:latin typeface="+mn-lt"/>
          <a:ea typeface="+mn-ea"/>
          <a:cs typeface="+mn-cs"/>
        </a:defRPr>
      </a:lvl1pPr>
      <a:lvl2pPr marL="357170" indent="-174617" algn="l" rtl="0" eaLnBrk="1" fontAlgn="base" hangingPunct="1">
        <a:lnSpc>
          <a:spcPct val="100000"/>
        </a:lnSpc>
        <a:spcBef>
          <a:spcPts val="0"/>
        </a:spcBef>
        <a:spcAft>
          <a:spcPts val="0"/>
        </a:spcAft>
        <a:buFont typeface="Verdana" panose="020B0604030504040204" pitchFamily="34" charset="0"/>
        <a:buChar char="–"/>
        <a:defRPr lang="sv-SE" sz="2000" baseline="0" dirty="0">
          <a:solidFill>
            <a:schemeClr val="tx1"/>
          </a:solidFill>
          <a:latin typeface="+mn-lt"/>
          <a:ea typeface="+mn-ea"/>
        </a:defRPr>
      </a:lvl2pPr>
      <a:lvl3pPr marL="1219200" indent="-285750" algn="l" rtl="0" eaLnBrk="1" fontAlgn="base" hangingPunct="1">
        <a:lnSpc>
          <a:spcPct val="100000"/>
        </a:lnSpc>
        <a:spcBef>
          <a:spcPts val="0"/>
        </a:spcBef>
        <a:spcAft>
          <a:spcPts val="0"/>
        </a:spcAft>
        <a:buFont typeface="Verdana" panose="020B0604030504040204" pitchFamily="34" charset="0"/>
        <a:buChar char="–"/>
        <a:defRPr lang="sv-SE" sz="1600" baseline="0" dirty="0">
          <a:solidFill>
            <a:schemeClr val="tx1"/>
          </a:solidFill>
          <a:latin typeface="+mn-lt"/>
          <a:ea typeface="+mn-ea"/>
        </a:defRPr>
      </a:lvl3pPr>
      <a:lvl4pPr marL="1657350" indent="-285750" algn="l" rtl="0" eaLnBrk="1" fontAlgn="base" hangingPunct="1">
        <a:lnSpc>
          <a:spcPct val="100000"/>
        </a:lnSpc>
        <a:spcBef>
          <a:spcPts val="0"/>
        </a:spcBef>
        <a:spcAft>
          <a:spcPts val="0"/>
        </a:spcAft>
        <a:buFont typeface="Verdana" panose="020B0604030504040204" pitchFamily="34" charset="0"/>
        <a:buChar char="–"/>
        <a:defRPr lang="sv-SE" sz="1800" baseline="0" dirty="0">
          <a:solidFill>
            <a:schemeClr val="tx1"/>
          </a:solidFill>
          <a:latin typeface="+mn-lt"/>
          <a:ea typeface="+mn-ea"/>
        </a:defRPr>
      </a:lvl4pPr>
      <a:lvl5pPr marL="2114550" indent="-285750" algn="l" rtl="0" eaLnBrk="1" fontAlgn="base" hangingPunct="1">
        <a:lnSpc>
          <a:spcPct val="100000"/>
        </a:lnSpc>
        <a:spcBef>
          <a:spcPts val="0"/>
        </a:spcBef>
        <a:spcAft>
          <a:spcPts val="0"/>
        </a:spcAft>
        <a:buFont typeface="Verdana" panose="020B0604030504040204" pitchFamily="34" charset="0"/>
        <a:buChar char="–"/>
        <a:defRPr lang="sv-SE" sz="1800" baseline="0" dirty="0">
          <a:solidFill>
            <a:schemeClr val="tx1"/>
          </a:solidFill>
          <a:latin typeface="+mn-lt"/>
          <a:ea typeface="+mn-ea"/>
        </a:defRPr>
      </a:lvl5pPr>
      <a:lvl6pPr marL="2514474" indent="-228589" algn="l" rtl="0" eaLnBrk="1" fontAlgn="base" hangingPunct="1">
        <a:lnSpc>
          <a:spcPct val="120000"/>
        </a:lnSpc>
        <a:spcBef>
          <a:spcPts val="400"/>
        </a:spcBef>
        <a:spcAft>
          <a:spcPts val="100"/>
        </a:spcAft>
        <a:buChar char="»"/>
        <a:defRPr>
          <a:solidFill>
            <a:schemeClr val="tx1"/>
          </a:solidFill>
          <a:latin typeface="+mn-lt"/>
          <a:ea typeface="+mn-ea"/>
        </a:defRPr>
      </a:lvl6pPr>
      <a:lvl7pPr marL="2971652" indent="-228589" algn="l" rtl="0" eaLnBrk="1" fontAlgn="base" hangingPunct="1">
        <a:lnSpc>
          <a:spcPct val="120000"/>
        </a:lnSpc>
        <a:spcBef>
          <a:spcPts val="400"/>
        </a:spcBef>
        <a:spcAft>
          <a:spcPts val="100"/>
        </a:spcAft>
        <a:buChar char="»"/>
        <a:defRPr>
          <a:solidFill>
            <a:schemeClr val="tx1"/>
          </a:solidFill>
          <a:latin typeface="+mn-lt"/>
          <a:ea typeface="+mn-ea"/>
        </a:defRPr>
      </a:lvl7pPr>
      <a:lvl8pPr marL="3428829" indent="-228589" algn="l" rtl="0" eaLnBrk="1" fontAlgn="base" hangingPunct="1">
        <a:lnSpc>
          <a:spcPct val="120000"/>
        </a:lnSpc>
        <a:spcBef>
          <a:spcPts val="400"/>
        </a:spcBef>
        <a:spcAft>
          <a:spcPts val="100"/>
        </a:spcAft>
        <a:buChar char="»"/>
        <a:defRPr>
          <a:solidFill>
            <a:schemeClr val="tx1"/>
          </a:solidFill>
          <a:latin typeface="+mn-lt"/>
          <a:ea typeface="+mn-ea"/>
        </a:defRPr>
      </a:lvl8pPr>
      <a:lvl9pPr marL="3886006" indent="-228589" algn="l" rtl="0" eaLnBrk="1" fontAlgn="base" hangingPunct="1">
        <a:lnSpc>
          <a:spcPct val="120000"/>
        </a:lnSpc>
        <a:spcBef>
          <a:spcPts val="400"/>
        </a:spcBef>
        <a:spcAft>
          <a:spcPts val="100"/>
        </a:spcAft>
        <a:buChar char="»"/>
        <a:defRPr>
          <a:solidFill>
            <a:schemeClr val="tx1"/>
          </a:solidFill>
          <a:latin typeface="+mn-lt"/>
          <a:ea typeface="+mn-ea"/>
        </a:defRPr>
      </a:lvl9pPr>
    </p:bodyStyle>
    <p:otherStyle>
      <a:defPPr>
        <a:defRPr lang="sv-SE"/>
      </a:defPPr>
      <a:lvl1pPr marL="0" algn="l" defTabSz="914354" rtl="0" eaLnBrk="1" latinLnBrk="0" hangingPunct="1">
        <a:defRPr sz="1800" kern="1200">
          <a:solidFill>
            <a:schemeClr val="tx1"/>
          </a:solidFill>
          <a:latin typeface="+mn-lt"/>
          <a:ea typeface="+mn-ea"/>
          <a:cs typeface="+mn-cs"/>
        </a:defRPr>
      </a:lvl1pPr>
      <a:lvl2pPr marL="457178" algn="l" defTabSz="914354" rtl="0" eaLnBrk="1" latinLnBrk="0" hangingPunct="1">
        <a:defRPr sz="1800" kern="1200">
          <a:solidFill>
            <a:schemeClr val="tx1"/>
          </a:solidFill>
          <a:latin typeface="+mn-lt"/>
          <a:ea typeface="+mn-ea"/>
          <a:cs typeface="+mn-cs"/>
        </a:defRPr>
      </a:lvl2pPr>
      <a:lvl3pPr marL="914354" algn="l" defTabSz="914354" rtl="0" eaLnBrk="1" latinLnBrk="0" hangingPunct="1">
        <a:defRPr sz="1800" kern="1200">
          <a:solidFill>
            <a:schemeClr val="tx1"/>
          </a:solidFill>
          <a:latin typeface="+mn-lt"/>
          <a:ea typeface="+mn-ea"/>
          <a:cs typeface="+mn-cs"/>
        </a:defRPr>
      </a:lvl3pPr>
      <a:lvl4pPr marL="1371532" algn="l" defTabSz="914354" rtl="0" eaLnBrk="1" latinLnBrk="0" hangingPunct="1">
        <a:defRPr sz="1800" kern="1200">
          <a:solidFill>
            <a:schemeClr val="tx1"/>
          </a:solidFill>
          <a:latin typeface="+mn-lt"/>
          <a:ea typeface="+mn-ea"/>
          <a:cs typeface="+mn-cs"/>
        </a:defRPr>
      </a:lvl4pPr>
      <a:lvl5pPr marL="1828709" algn="l" defTabSz="914354" rtl="0" eaLnBrk="1" latinLnBrk="0" hangingPunct="1">
        <a:defRPr sz="1800" kern="1200">
          <a:solidFill>
            <a:schemeClr val="tx1"/>
          </a:solidFill>
          <a:latin typeface="+mn-lt"/>
          <a:ea typeface="+mn-ea"/>
          <a:cs typeface="+mn-cs"/>
        </a:defRPr>
      </a:lvl5pPr>
      <a:lvl6pPr marL="2285886" algn="l" defTabSz="914354" rtl="0" eaLnBrk="1" latinLnBrk="0" hangingPunct="1">
        <a:defRPr sz="1800" kern="1200">
          <a:solidFill>
            <a:schemeClr val="tx1"/>
          </a:solidFill>
          <a:latin typeface="+mn-lt"/>
          <a:ea typeface="+mn-ea"/>
          <a:cs typeface="+mn-cs"/>
        </a:defRPr>
      </a:lvl6pPr>
      <a:lvl7pPr marL="2743062" algn="l" defTabSz="914354" rtl="0" eaLnBrk="1" latinLnBrk="0" hangingPunct="1">
        <a:defRPr sz="1800" kern="1200">
          <a:solidFill>
            <a:schemeClr val="tx1"/>
          </a:solidFill>
          <a:latin typeface="+mn-lt"/>
          <a:ea typeface="+mn-ea"/>
          <a:cs typeface="+mn-cs"/>
        </a:defRPr>
      </a:lvl7pPr>
      <a:lvl8pPr marL="3200240" algn="l" defTabSz="914354" rtl="0" eaLnBrk="1" latinLnBrk="0" hangingPunct="1">
        <a:defRPr sz="1800" kern="1200">
          <a:solidFill>
            <a:schemeClr val="tx1"/>
          </a:solidFill>
          <a:latin typeface="+mn-lt"/>
          <a:ea typeface="+mn-ea"/>
          <a:cs typeface="+mn-cs"/>
        </a:defRPr>
      </a:lvl8pPr>
      <a:lvl9pPr marL="3657418" algn="l" defTabSz="914354"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BA0584E2-C853-45BD-8ECE-A4B16F6BA5E8}"/>
              </a:ext>
            </a:extLst>
          </p:cNvPr>
          <p:cNvSpPr>
            <a:spLocks noGrp="1"/>
          </p:cNvSpPr>
          <p:nvPr>
            <p:ph type="title"/>
          </p:nvPr>
        </p:nvSpPr>
        <p:spPr/>
        <p:txBody>
          <a:bodyPr/>
          <a:lstStyle/>
          <a:p>
            <a:pPr algn="ctr"/>
            <a:r>
              <a:rPr lang="sv-SE" dirty="0"/>
              <a:t>Bensår </a:t>
            </a:r>
          </a:p>
        </p:txBody>
      </p:sp>
      <p:sp>
        <p:nvSpPr>
          <p:cNvPr id="7" name="Platshållare för innehåll 6">
            <a:extLst>
              <a:ext uri="{FF2B5EF4-FFF2-40B4-BE49-F238E27FC236}">
                <a16:creationId xmlns:a16="http://schemas.microsoft.com/office/drawing/2014/main" id="{8826DFFA-14B8-4B17-9DF9-744E44EF8A93}"/>
              </a:ext>
            </a:extLst>
          </p:cNvPr>
          <p:cNvSpPr>
            <a:spLocks noGrp="1"/>
          </p:cNvSpPr>
          <p:nvPr>
            <p:ph idx="1"/>
          </p:nvPr>
        </p:nvSpPr>
        <p:spPr/>
        <p:txBody>
          <a:bodyPr/>
          <a:lstStyle/>
          <a:p>
            <a:pPr marL="0" indent="0">
              <a:buNone/>
            </a:pPr>
            <a:r>
              <a:rPr lang="sv-SE" dirty="0"/>
              <a:t>Svea är en 82-årig dam som bor i egen lägenhet. Hon har hypertoni och har haft en stroke med en måttlig kvarstående pares i höger arm. Hon medicinerar med T Klopidogrel 75 mg 1x1, T Losartan 50 mg 1x1 och T Simvastatin 20 mg 1 till natten. Svullna ben av varierande grad har förelegat under lång tid och Svea har nu fått bensår sedan 5 månader. Inget tidigare trauma mot benen föreligger. Sedan någon knapp vecka klagar Svea över obehag från såren. </a:t>
            </a:r>
          </a:p>
        </p:txBody>
      </p:sp>
      <p:sp>
        <p:nvSpPr>
          <p:cNvPr id="4" name="Platshållare för sidfot 3">
            <a:extLst>
              <a:ext uri="{FF2B5EF4-FFF2-40B4-BE49-F238E27FC236}">
                <a16:creationId xmlns:a16="http://schemas.microsoft.com/office/drawing/2014/main" id="{811DCE7A-2F1B-4CAE-8E49-BE059648BDD6}"/>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32924027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1AE13580-3612-4386-9EED-9DDD0C86DF7E}"/>
              </a:ext>
            </a:extLst>
          </p:cNvPr>
          <p:cNvSpPr>
            <a:spLocks noGrp="1"/>
          </p:cNvSpPr>
          <p:nvPr>
            <p:ph type="title"/>
          </p:nvPr>
        </p:nvSpPr>
        <p:spPr>
          <a:xfrm>
            <a:off x="720000" y="1204649"/>
            <a:ext cx="7700963" cy="509649"/>
          </a:xfrm>
        </p:spPr>
        <p:txBody>
          <a:bodyPr/>
          <a:lstStyle/>
          <a:p>
            <a:r>
              <a:rPr lang="sv-SE" dirty="0"/>
              <a:t>Forts.</a:t>
            </a:r>
          </a:p>
        </p:txBody>
      </p:sp>
      <p:sp>
        <p:nvSpPr>
          <p:cNvPr id="7" name="Platshållare för innehåll 6">
            <a:extLst>
              <a:ext uri="{FF2B5EF4-FFF2-40B4-BE49-F238E27FC236}">
                <a16:creationId xmlns:a16="http://schemas.microsoft.com/office/drawing/2014/main" id="{0A72402D-0617-499C-8952-B099B6F7F517}"/>
              </a:ext>
            </a:extLst>
          </p:cNvPr>
          <p:cNvSpPr>
            <a:spLocks noGrp="1"/>
          </p:cNvSpPr>
          <p:nvPr>
            <p:ph idx="1"/>
          </p:nvPr>
        </p:nvSpPr>
        <p:spPr>
          <a:xfrm>
            <a:off x="720000" y="1882249"/>
            <a:ext cx="7700963" cy="4216150"/>
          </a:xfrm>
        </p:spPr>
        <p:txBody>
          <a:bodyPr/>
          <a:lstStyle/>
          <a:p>
            <a:r>
              <a:rPr lang="sv-SE" sz="2400" dirty="0"/>
              <a:t>I utvalda fall </a:t>
            </a:r>
            <a:r>
              <a:rPr lang="sv-SE" sz="2400" dirty="0" err="1"/>
              <a:t>kaliumpermanganatlösning</a:t>
            </a:r>
            <a:r>
              <a:rPr lang="sv-SE" sz="2400" dirty="0"/>
              <a:t>/bad eller ättiksyrelösning </a:t>
            </a:r>
          </a:p>
          <a:p>
            <a:r>
              <a:rPr lang="sv-SE" sz="2400" dirty="0"/>
              <a:t>Skyddsbarriär runt sårkanterna i form av vätskeavstötande salva </a:t>
            </a:r>
          </a:p>
          <a:p>
            <a:r>
              <a:rPr lang="sv-SE" sz="2400" dirty="0"/>
              <a:t>Om antibakteriella medel/förband (t ex jod) används, ska effekten alltid utvärderas efter 14 dagar</a:t>
            </a:r>
          </a:p>
          <a:p>
            <a:r>
              <a:rPr lang="sv-SE" sz="2400" dirty="0"/>
              <a:t>Lokal antibiotikabehandling bör inte användas </a:t>
            </a:r>
          </a:p>
          <a:p>
            <a:endParaRPr lang="sv-SE" dirty="0"/>
          </a:p>
        </p:txBody>
      </p:sp>
      <p:sp>
        <p:nvSpPr>
          <p:cNvPr id="4" name="Platshållare för sidfot 3">
            <a:extLst>
              <a:ext uri="{FF2B5EF4-FFF2-40B4-BE49-F238E27FC236}">
                <a16:creationId xmlns:a16="http://schemas.microsoft.com/office/drawing/2014/main" id="{324CD9A7-24F6-4607-A7FE-01CA8AB83643}"/>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19493926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BC2FD807-A844-4E2A-9186-8D169636658E}"/>
              </a:ext>
            </a:extLst>
          </p:cNvPr>
          <p:cNvSpPr>
            <a:spLocks noGrp="1"/>
          </p:cNvSpPr>
          <p:nvPr>
            <p:ph type="title"/>
          </p:nvPr>
        </p:nvSpPr>
        <p:spPr/>
        <p:txBody>
          <a:bodyPr/>
          <a:lstStyle/>
          <a:p>
            <a:r>
              <a:rPr lang="sv-SE" sz="2800" dirty="0"/>
              <a:t>Forts.</a:t>
            </a:r>
          </a:p>
        </p:txBody>
      </p:sp>
      <p:sp>
        <p:nvSpPr>
          <p:cNvPr id="7" name="Platshållare för innehåll 6">
            <a:extLst>
              <a:ext uri="{FF2B5EF4-FFF2-40B4-BE49-F238E27FC236}">
                <a16:creationId xmlns:a16="http://schemas.microsoft.com/office/drawing/2014/main" id="{72CD4E54-8582-45E9-A019-51F7B8F3C77B}"/>
              </a:ext>
            </a:extLst>
          </p:cNvPr>
          <p:cNvSpPr>
            <a:spLocks noGrp="1"/>
          </p:cNvSpPr>
          <p:nvPr>
            <p:ph idx="1"/>
          </p:nvPr>
        </p:nvSpPr>
        <p:spPr/>
        <p:txBody>
          <a:bodyPr/>
          <a:lstStyle/>
          <a:p>
            <a:r>
              <a:rPr lang="sv-SE" sz="2400" dirty="0"/>
              <a:t>Om intensifierad lokalbehandling inte haft effekt efter ca 14 dagar eller vid försämring, kan systemisk antibiotika övervägas. Den bör i så fall föregås av odling. </a:t>
            </a:r>
          </a:p>
          <a:p>
            <a:endParaRPr lang="sv-SE" dirty="0"/>
          </a:p>
        </p:txBody>
      </p:sp>
      <p:sp>
        <p:nvSpPr>
          <p:cNvPr id="4" name="Platshållare för sidfot 3">
            <a:extLst>
              <a:ext uri="{FF2B5EF4-FFF2-40B4-BE49-F238E27FC236}">
                <a16:creationId xmlns:a16="http://schemas.microsoft.com/office/drawing/2014/main" id="{78185681-8E42-4DBE-925F-8AADFFF2A38E}"/>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40828674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C49B2FAE-6D49-4D1D-8BB1-E23D7E2B639A}"/>
              </a:ext>
            </a:extLst>
          </p:cNvPr>
          <p:cNvSpPr>
            <a:spLocks noGrp="1"/>
          </p:cNvSpPr>
          <p:nvPr>
            <p:ph type="title"/>
          </p:nvPr>
        </p:nvSpPr>
        <p:spPr>
          <a:xfrm>
            <a:off x="719999" y="1317356"/>
            <a:ext cx="7700963" cy="836613"/>
          </a:xfrm>
        </p:spPr>
        <p:txBody>
          <a:bodyPr/>
          <a:lstStyle/>
          <a:p>
            <a:r>
              <a:rPr lang="sv-SE" sz="2800" dirty="0"/>
              <a:t>c. Finns det skäl till systemisk antibiotika i nuläget? </a:t>
            </a:r>
          </a:p>
        </p:txBody>
      </p:sp>
      <p:sp>
        <p:nvSpPr>
          <p:cNvPr id="7" name="Platshållare för innehåll 6">
            <a:extLst>
              <a:ext uri="{FF2B5EF4-FFF2-40B4-BE49-F238E27FC236}">
                <a16:creationId xmlns:a16="http://schemas.microsoft.com/office/drawing/2014/main" id="{DF61D951-CEBC-4A4A-B709-E5C76BA4C474}"/>
              </a:ext>
            </a:extLst>
          </p:cNvPr>
          <p:cNvSpPr>
            <a:spLocks noGrp="1"/>
          </p:cNvSpPr>
          <p:nvPr>
            <p:ph idx="1"/>
          </p:nvPr>
        </p:nvSpPr>
        <p:spPr>
          <a:xfrm>
            <a:off x="720000" y="2539707"/>
            <a:ext cx="7700963" cy="3000937"/>
          </a:xfrm>
        </p:spPr>
        <p:txBody>
          <a:bodyPr/>
          <a:lstStyle/>
          <a:p>
            <a:r>
              <a:rPr lang="sv-SE" sz="2400" dirty="0"/>
              <a:t>Nej</a:t>
            </a:r>
          </a:p>
          <a:p>
            <a:r>
              <a:rPr lang="sv-SE" sz="2400" dirty="0"/>
              <a:t>Inte ens efter eventuell odling med signifikant fynd. Det är lokalsymtomen och allmäntillståndet som styr behovet av antibiotikabehandling.</a:t>
            </a:r>
          </a:p>
        </p:txBody>
      </p:sp>
      <p:sp>
        <p:nvSpPr>
          <p:cNvPr id="4" name="Platshållare för sidfot 3">
            <a:extLst>
              <a:ext uri="{FF2B5EF4-FFF2-40B4-BE49-F238E27FC236}">
                <a16:creationId xmlns:a16="http://schemas.microsoft.com/office/drawing/2014/main" id="{86DCDBF7-80BF-4FA2-A8F9-AF94465D4CFD}"/>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37345198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allAtOnce"/>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B07E807E-C941-4770-94C8-421160B41BFA}"/>
              </a:ext>
            </a:extLst>
          </p:cNvPr>
          <p:cNvSpPr>
            <a:spLocks noGrp="1"/>
          </p:cNvSpPr>
          <p:nvPr>
            <p:ph type="title"/>
          </p:nvPr>
        </p:nvSpPr>
        <p:spPr>
          <a:xfrm>
            <a:off x="720000" y="1086081"/>
            <a:ext cx="7700963" cy="1072356"/>
          </a:xfrm>
        </p:spPr>
        <p:txBody>
          <a:bodyPr/>
          <a:lstStyle/>
          <a:p>
            <a:r>
              <a:rPr lang="sv-SE" sz="2800" dirty="0"/>
              <a:t>d. När bör systemisk antibiotika användas och hur (preparat, dos, duration)? </a:t>
            </a:r>
          </a:p>
        </p:txBody>
      </p:sp>
      <p:sp>
        <p:nvSpPr>
          <p:cNvPr id="7" name="Platshållare för innehåll 6">
            <a:extLst>
              <a:ext uri="{FF2B5EF4-FFF2-40B4-BE49-F238E27FC236}">
                <a16:creationId xmlns:a16="http://schemas.microsoft.com/office/drawing/2014/main" id="{2686313A-E275-4E52-9EA3-C75A1595C60F}"/>
              </a:ext>
            </a:extLst>
          </p:cNvPr>
          <p:cNvSpPr>
            <a:spLocks noGrp="1"/>
          </p:cNvSpPr>
          <p:nvPr>
            <p:ph idx="1"/>
          </p:nvPr>
        </p:nvSpPr>
        <p:spPr>
          <a:xfrm>
            <a:off x="720000" y="2342878"/>
            <a:ext cx="7700963" cy="4071989"/>
          </a:xfrm>
        </p:spPr>
        <p:txBody>
          <a:bodyPr/>
          <a:lstStyle/>
          <a:p>
            <a:r>
              <a:rPr lang="sv-SE" sz="2400" dirty="0"/>
              <a:t>Patientens allmäntillstånd och sårstatus styr behandlingen. </a:t>
            </a:r>
          </a:p>
          <a:p>
            <a:r>
              <a:rPr lang="sv-SE" sz="2400" dirty="0"/>
              <a:t>Förstahandsmedel: Isoxazolylpenicillin 1g x 3 i 7 dagar. </a:t>
            </a:r>
          </a:p>
          <a:p>
            <a:r>
              <a:rPr lang="sv-SE" sz="2400" dirty="0"/>
              <a:t>Vid penicillinallergi: Klindamycin 300mg x 2 i 7 dagar. </a:t>
            </a:r>
          </a:p>
          <a:p>
            <a:endParaRPr lang="sv-SE" dirty="0"/>
          </a:p>
        </p:txBody>
      </p:sp>
      <p:sp>
        <p:nvSpPr>
          <p:cNvPr id="4" name="Platshållare för sidfot 3">
            <a:extLst>
              <a:ext uri="{FF2B5EF4-FFF2-40B4-BE49-F238E27FC236}">
                <a16:creationId xmlns:a16="http://schemas.microsoft.com/office/drawing/2014/main" id="{CEEE4F55-7EF2-4B6B-A008-F427B6F9E617}"/>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39599191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allAtOnce"/>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97F2D96F-85EE-4CB5-AA12-F055F2F9CCD1}"/>
              </a:ext>
            </a:extLst>
          </p:cNvPr>
          <p:cNvSpPr>
            <a:spLocks noGrp="1"/>
          </p:cNvSpPr>
          <p:nvPr>
            <p:ph type="title"/>
          </p:nvPr>
        </p:nvSpPr>
        <p:spPr>
          <a:xfrm>
            <a:off x="720000" y="1080001"/>
            <a:ext cx="7700963" cy="551852"/>
          </a:xfrm>
        </p:spPr>
        <p:txBody>
          <a:bodyPr/>
          <a:lstStyle/>
          <a:p>
            <a:r>
              <a:rPr lang="sv-SE" sz="2800" dirty="0"/>
              <a:t>Forts.</a:t>
            </a:r>
          </a:p>
        </p:txBody>
      </p:sp>
      <p:sp>
        <p:nvSpPr>
          <p:cNvPr id="7" name="Platshållare för innehåll 6">
            <a:extLst>
              <a:ext uri="{FF2B5EF4-FFF2-40B4-BE49-F238E27FC236}">
                <a16:creationId xmlns:a16="http://schemas.microsoft.com/office/drawing/2014/main" id="{4D051ABF-D29F-45C7-8B66-A0E61313C5E2}"/>
              </a:ext>
            </a:extLst>
          </p:cNvPr>
          <p:cNvSpPr>
            <a:spLocks noGrp="1"/>
          </p:cNvSpPr>
          <p:nvPr>
            <p:ph idx="1"/>
          </p:nvPr>
        </p:nvSpPr>
        <p:spPr>
          <a:xfrm>
            <a:off x="720000" y="2159999"/>
            <a:ext cx="7700963" cy="3938400"/>
          </a:xfrm>
        </p:spPr>
        <p:txBody>
          <a:bodyPr/>
          <a:lstStyle/>
          <a:p>
            <a:r>
              <a:rPr lang="sv-SE" sz="2400" dirty="0"/>
              <a:t>Vid tecken på </a:t>
            </a:r>
            <a:r>
              <a:rPr lang="sv-SE" sz="2400" dirty="0" err="1"/>
              <a:t>erysipelas</a:t>
            </a:r>
            <a:r>
              <a:rPr lang="sv-SE" sz="2400" dirty="0"/>
              <a:t>: </a:t>
            </a:r>
            <a:r>
              <a:rPr lang="sv-SE" sz="2400" dirty="0" err="1"/>
              <a:t>PcV</a:t>
            </a:r>
            <a:r>
              <a:rPr lang="sv-SE" sz="2400" dirty="0"/>
              <a:t> 1g x 3 i 10 dagar (vid vikt &gt; 90 kg dubblerad dos) </a:t>
            </a:r>
          </a:p>
          <a:p>
            <a:r>
              <a:rPr lang="sv-SE" sz="2400" dirty="0"/>
              <a:t>Vid </a:t>
            </a:r>
            <a:r>
              <a:rPr lang="sv-SE" sz="2400" dirty="0" err="1"/>
              <a:t>erysipelas</a:t>
            </a:r>
            <a:r>
              <a:rPr lang="sv-SE" sz="2400" dirty="0"/>
              <a:t> och penicillinallergi: </a:t>
            </a:r>
            <a:r>
              <a:rPr lang="sv-SE" sz="2400" dirty="0" err="1"/>
              <a:t>Klindamycin</a:t>
            </a:r>
            <a:r>
              <a:rPr lang="sv-SE" sz="2400" dirty="0"/>
              <a:t> 300mg x 2 i 10 dagar</a:t>
            </a:r>
          </a:p>
          <a:p>
            <a:r>
              <a:rPr lang="sv-SE" sz="2400" dirty="0"/>
              <a:t>Vid tilltagande infektionstecken och/eller allmänpåverkan överväg att remittera patienten för sjukhusvård</a:t>
            </a:r>
          </a:p>
          <a:p>
            <a:pPr marL="0" indent="0">
              <a:buNone/>
            </a:pPr>
            <a:endParaRPr lang="sv-SE" dirty="0"/>
          </a:p>
          <a:p>
            <a:endParaRPr lang="sv-SE" dirty="0"/>
          </a:p>
        </p:txBody>
      </p:sp>
      <p:sp>
        <p:nvSpPr>
          <p:cNvPr id="4" name="Platshållare för sidfot 3">
            <a:extLst>
              <a:ext uri="{FF2B5EF4-FFF2-40B4-BE49-F238E27FC236}">
                <a16:creationId xmlns:a16="http://schemas.microsoft.com/office/drawing/2014/main" id="{E175C94A-5D96-49D3-BC9B-4DD095AFF61C}"/>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28724751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FD1B4C28-2C08-46D5-B8B2-3E7F79DC37E8}"/>
              </a:ext>
            </a:extLst>
          </p:cNvPr>
          <p:cNvSpPr>
            <a:spLocks noGrp="1"/>
          </p:cNvSpPr>
          <p:nvPr>
            <p:ph type="title"/>
          </p:nvPr>
        </p:nvSpPr>
        <p:spPr/>
        <p:txBody>
          <a:bodyPr/>
          <a:lstStyle/>
          <a:p>
            <a:r>
              <a:rPr lang="sv-SE" sz="2800" dirty="0"/>
              <a:t>Forts.</a:t>
            </a:r>
          </a:p>
        </p:txBody>
      </p:sp>
      <p:sp>
        <p:nvSpPr>
          <p:cNvPr id="7" name="Platshållare för innehåll 6">
            <a:extLst>
              <a:ext uri="{FF2B5EF4-FFF2-40B4-BE49-F238E27FC236}">
                <a16:creationId xmlns:a16="http://schemas.microsoft.com/office/drawing/2014/main" id="{ECD0CB68-55E6-4E88-ACBF-AD5F28AD15EE}"/>
              </a:ext>
            </a:extLst>
          </p:cNvPr>
          <p:cNvSpPr>
            <a:spLocks noGrp="1"/>
          </p:cNvSpPr>
          <p:nvPr>
            <p:ph idx="1"/>
          </p:nvPr>
        </p:nvSpPr>
        <p:spPr/>
        <p:txBody>
          <a:bodyPr/>
          <a:lstStyle/>
          <a:p>
            <a:r>
              <a:rPr lang="sv-SE" sz="2400" dirty="0"/>
              <a:t>Vanligt med för långa </a:t>
            </a:r>
            <a:r>
              <a:rPr lang="sv-SE" sz="2400" dirty="0" err="1"/>
              <a:t>behandlingskurer</a:t>
            </a:r>
            <a:r>
              <a:rPr lang="sv-SE" sz="2400" dirty="0"/>
              <a:t> </a:t>
            </a:r>
          </a:p>
          <a:p>
            <a:r>
              <a:rPr lang="sv-SE" sz="2400" dirty="0"/>
              <a:t>Omvärdera och överväg alltid att sätta ut behandlingen efter en vecka </a:t>
            </a:r>
          </a:p>
          <a:p>
            <a:r>
              <a:rPr lang="sv-SE" sz="2400" dirty="0"/>
              <a:t>Antibiotikabehandlingen läker inte såret </a:t>
            </a:r>
          </a:p>
        </p:txBody>
      </p:sp>
      <p:sp>
        <p:nvSpPr>
          <p:cNvPr id="4" name="Platshållare för sidfot 3">
            <a:extLst>
              <a:ext uri="{FF2B5EF4-FFF2-40B4-BE49-F238E27FC236}">
                <a16:creationId xmlns:a16="http://schemas.microsoft.com/office/drawing/2014/main" id="{064F8865-2937-42A6-B769-FBEB9D623C4A}"/>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39090110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26E32D8C-DD22-48AB-A1CA-60DBA5577331}"/>
              </a:ext>
            </a:extLst>
          </p:cNvPr>
          <p:cNvSpPr>
            <a:spLocks noGrp="1"/>
          </p:cNvSpPr>
          <p:nvPr>
            <p:ph type="title"/>
          </p:nvPr>
        </p:nvSpPr>
        <p:spPr>
          <a:xfrm>
            <a:off x="721518" y="1008918"/>
            <a:ext cx="8084857" cy="1259388"/>
          </a:xfrm>
        </p:spPr>
        <p:txBody>
          <a:bodyPr/>
          <a:lstStyle/>
          <a:p>
            <a:r>
              <a:rPr lang="sv-SE" sz="2800" dirty="0"/>
              <a:t>e. Finns det skäl att ta en odling och/eller CRP i nuläget? Vilka är indikationerna för sårodling? </a:t>
            </a:r>
          </a:p>
        </p:txBody>
      </p:sp>
      <p:sp>
        <p:nvSpPr>
          <p:cNvPr id="7" name="Platshållare för innehåll 6">
            <a:extLst>
              <a:ext uri="{FF2B5EF4-FFF2-40B4-BE49-F238E27FC236}">
                <a16:creationId xmlns:a16="http://schemas.microsoft.com/office/drawing/2014/main" id="{2E762576-C65E-4DA2-BAA4-61BEA1AE1540}"/>
              </a:ext>
            </a:extLst>
          </p:cNvPr>
          <p:cNvSpPr>
            <a:spLocks noGrp="1"/>
          </p:cNvSpPr>
          <p:nvPr>
            <p:ph idx="1"/>
          </p:nvPr>
        </p:nvSpPr>
        <p:spPr>
          <a:xfrm>
            <a:off x="721518" y="2486735"/>
            <a:ext cx="7700963" cy="3714040"/>
          </a:xfrm>
        </p:spPr>
        <p:txBody>
          <a:bodyPr/>
          <a:lstStyle/>
          <a:p>
            <a:r>
              <a:rPr lang="sv-SE" sz="2400" dirty="0"/>
              <a:t>Inte i nuläget. </a:t>
            </a:r>
          </a:p>
          <a:p>
            <a:r>
              <a:rPr lang="sv-SE" sz="2400" dirty="0"/>
              <a:t>Sårodling före insättande av systemisk antibiotikabehandling och vid misstanke om resistent bakterie.</a:t>
            </a:r>
          </a:p>
          <a:p>
            <a:r>
              <a:rPr lang="sv-SE" sz="2400" dirty="0"/>
              <a:t>Vid påtagliga infektionstecken ges antibiotika innan svar på odling finns. </a:t>
            </a:r>
          </a:p>
          <a:p>
            <a:r>
              <a:rPr lang="sv-SE" sz="2400" dirty="0"/>
              <a:t>CRP är sällan indicerat. </a:t>
            </a:r>
          </a:p>
          <a:p>
            <a:endParaRPr lang="sv-SE" dirty="0"/>
          </a:p>
        </p:txBody>
      </p:sp>
      <p:sp>
        <p:nvSpPr>
          <p:cNvPr id="4" name="Platshållare för sidfot 3">
            <a:extLst>
              <a:ext uri="{FF2B5EF4-FFF2-40B4-BE49-F238E27FC236}">
                <a16:creationId xmlns:a16="http://schemas.microsoft.com/office/drawing/2014/main" id="{2EECDD97-893D-4559-A0DB-AB79E12BCF76}"/>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33863148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allAtOnce"/>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ABA72441-969A-4210-A860-3FEA57DFC427}"/>
              </a:ext>
            </a:extLst>
          </p:cNvPr>
          <p:cNvSpPr>
            <a:spLocks noGrp="1"/>
          </p:cNvSpPr>
          <p:nvPr>
            <p:ph type="title"/>
          </p:nvPr>
        </p:nvSpPr>
        <p:spPr/>
        <p:txBody>
          <a:bodyPr/>
          <a:lstStyle/>
          <a:p>
            <a:r>
              <a:rPr lang="sv-SE" sz="2800" dirty="0"/>
              <a:t>f. Hur tar man en sårodling? </a:t>
            </a:r>
          </a:p>
        </p:txBody>
      </p:sp>
      <p:sp>
        <p:nvSpPr>
          <p:cNvPr id="7" name="Platshållare för innehåll 6">
            <a:extLst>
              <a:ext uri="{FF2B5EF4-FFF2-40B4-BE49-F238E27FC236}">
                <a16:creationId xmlns:a16="http://schemas.microsoft.com/office/drawing/2014/main" id="{DDF2DB7B-2401-4FA5-80AA-5E8556664F76}"/>
              </a:ext>
            </a:extLst>
          </p:cNvPr>
          <p:cNvSpPr>
            <a:spLocks noGrp="1"/>
          </p:cNvSpPr>
          <p:nvPr>
            <p:ph idx="1"/>
          </p:nvPr>
        </p:nvSpPr>
        <p:spPr>
          <a:xfrm>
            <a:off x="703831" y="2098006"/>
            <a:ext cx="7700963" cy="3938400"/>
          </a:xfrm>
        </p:spPr>
        <p:txBody>
          <a:bodyPr/>
          <a:lstStyle/>
          <a:p>
            <a:r>
              <a:rPr lang="sv-SE" sz="2400" dirty="0"/>
              <a:t>Såret måste rengöras ordentligt innan provet tas. </a:t>
            </a:r>
          </a:p>
          <a:p>
            <a:r>
              <a:rPr lang="sv-SE" sz="2400" dirty="0"/>
              <a:t>Odlingen tas från sårytan, i/nära sårkanten. </a:t>
            </a:r>
          </a:p>
          <a:p>
            <a:endParaRPr lang="sv-SE" dirty="0"/>
          </a:p>
        </p:txBody>
      </p:sp>
      <p:sp>
        <p:nvSpPr>
          <p:cNvPr id="4" name="Platshållare för sidfot 3">
            <a:extLst>
              <a:ext uri="{FF2B5EF4-FFF2-40B4-BE49-F238E27FC236}">
                <a16:creationId xmlns:a16="http://schemas.microsoft.com/office/drawing/2014/main" id="{217A1049-96E0-4ABB-93C1-54C8DE9E79F8}"/>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20317035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allAtOnce"/>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86555335-9057-4814-90C0-AE64C8864AE3}"/>
              </a:ext>
            </a:extLst>
          </p:cNvPr>
          <p:cNvSpPr>
            <a:spLocks noGrp="1"/>
          </p:cNvSpPr>
          <p:nvPr>
            <p:ph type="title"/>
          </p:nvPr>
        </p:nvSpPr>
        <p:spPr/>
        <p:txBody>
          <a:bodyPr/>
          <a:lstStyle/>
          <a:p>
            <a:r>
              <a:rPr lang="sv-SE" sz="2800" dirty="0"/>
              <a:t>g. Styr fyndet i odlingen behandlingsalternativen? </a:t>
            </a:r>
          </a:p>
        </p:txBody>
      </p:sp>
      <p:sp>
        <p:nvSpPr>
          <p:cNvPr id="7" name="Platshållare för innehåll 6">
            <a:extLst>
              <a:ext uri="{FF2B5EF4-FFF2-40B4-BE49-F238E27FC236}">
                <a16:creationId xmlns:a16="http://schemas.microsoft.com/office/drawing/2014/main" id="{194E9EF7-53F7-4963-B21D-4419576460C8}"/>
              </a:ext>
            </a:extLst>
          </p:cNvPr>
          <p:cNvSpPr>
            <a:spLocks noGrp="1"/>
          </p:cNvSpPr>
          <p:nvPr>
            <p:ph idx="1"/>
          </p:nvPr>
        </p:nvSpPr>
        <p:spPr/>
        <p:txBody>
          <a:bodyPr/>
          <a:lstStyle/>
          <a:p>
            <a:r>
              <a:rPr lang="sv-SE" sz="2400" dirty="0"/>
              <a:t>Positiv sårodling är inte liktydigt med sårinfektion som ska behandlas. </a:t>
            </a:r>
          </a:p>
          <a:p>
            <a:r>
              <a:rPr lang="sv-SE" sz="2400" dirty="0"/>
              <a:t>Typ av bakterier och resistensmönstret styr val av antibiotika. </a:t>
            </a:r>
          </a:p>
          <a:p>
            <a:r>
              <a:rPr lang="sv-SE" sz="2400" dirty="0"/>
              <a:t>Vid tidigare antibiotikabehandlat sår, och tydliga uttalade infektionstecken, täck S aureus samt grupp A-streptokocker i första hand, oavsett eventuellt odlingssvar. </a:t>
            </a:r>
          </a:p>
        </p:txBody>
      </p:sp>
      <p:sp>
        <p:nvSpPr>
          <p:cNvPr id="4" name="Platshållare för sidfot 3">
            <a:extLst>
              <a:ext uri="{FF2B5EF4-FFF2-40B4-BE49-F238E27FC236}">
                <a16:creationId xmlns:a16="http://schemas.microsoft.com/office/drawing/2014/main" id="{0030606A-EFF2-43EF-B96A-A39BEE72235D}"/>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29119334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allAtOnce"/>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D33D8949-9DB1-4336-BF0E-2099CACC6F4B}"/>
              </a:ext>
            </a:extLst>
          </p:cNvPr>
          <p:cNvSpPr>
            <a:spLocks noGrp="1"/>
          </p:cNvSpPr>
          <p:nvPr>
            <p:ph type="title"/>
          </p:nvPr>
        </p:nvSpPr>
        <p:spPr/>
        <p:txBody>
          <a:bodyPr/>
          <a:lstStyle/>
          <a:p>
            <a:r>
              <a:rPr lang="sv-SE" sz="2800" dirty="0"/>
              <a:t>Forts.</a:t>
            </a:r>
          </a:p>
        </p:txBody>
      </p:sp>
      <p:sp>
        <p:nvSpPr>
          <p:cNvPr id="7" name="Platshållare för innehåll 6">
            <a:extLst>
              <a:ext uri="{FF2B5EF4-FFF2-40B4-BE49-F238E27FC236}">
                <a16:creationId xmlns:a16="http://schemas.microsoft.com/office/drawing/2014/main" id="{53CA0DAE-6743-4423-9322-AF7946366F63}"/>
              </a:ext>
            </a:extLst>
          </p:cNvPr>
          <p:cNvSpPr>
            <a:spLocks noGrp="1"/>
          </p:cNvSpPr>
          <p:nvPr>
            <p:ph idx="1"/>
          </p:nvPr>
        </p:nvSpPr>
        <p:spPr/>
        <p:txBody>
          <a:bodyPr/>
          <a:lstStyle/>
          <a:p>
            <a:r>
              <a:rPr lang="sv-SE" sz="2400" dirty="0"/>
              <a:t>Vid </a:t>
            </a:r>
            <a:r>
              <a:rPr lang="sv-SE" sz="2400" dirty="0" err="1"/>
              <a:t>pseudomonas</a:t>
            </a:r>
            <a:r>
              <a:rPr lang="sv-SE" sz="2400" dirty="0"/>
              <a:t> krävs sällan systemisk behandling, lokalbehandling avgörande. </a:t>
            </a:r>
          </a:p>
          <a:p>
            <a:r>
              <a:rPr lang="sv-SE" sz="2400" dirty="0"/>
              <a:t>Undvik </a:t>
            </a:r>
            <a:r>
              <a:rPr lang="sv-SE" sz="2400" dirty="0" err="1"/>
              <a:t>absorbtionsförband</a:t>
            </a:r>
            <a:r>
              <a:rPr lang="sv-SE" sz="2400" dirty="0"/>
              <a:t> och ”täta” polyuretanförband.</a:t>
            </a:r>
          </a:p>
        </p:txBody>
      </p:sp>
      <p:sp>
        <p:nvSpPr>
          <p:cNvPr id="4" name="Platshållare för sidfot 3">
            <a:extLst>
              <a:ext uri="{FF2B5EF4-FFF2-40B4-BE49-F238E27FC236}">
                <a16:creationId xmlns:a16="http://schemas.microsoft.com/office/drawing/2014/main" id="{AA92889E-B20F-4CCC-8D55-798AA7EAE9CE}"/>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15879285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9BFAC3F6-A6AB-469F-A5C5-E264F5556392}"/>
              </a:ext>
            </a:extLst>
          </p:cNvPr>
          <p:cNvSpPr>
            <a:spLocks noGrp="1"/>
          </p:cNvSpPr>
          <p:nvPr>
            <p:ph type="title"/>
          </p:nvPr>
        </p:nvSpPr>
        <p:spPr/>
        <p:txBody>
          <a:bodyPr/>
          <a:lstStyle/>
          <a:p>
            <a:r>
              <a:rPr lang="sv-SE" dirty="0"/>
              <a:t>Forts.</a:t>
            </a:r>
          </a:p>
        </p:txBody>
      </p:sp>
      <p:sp>
        <p:nvSpPr>
          <p:cNvPr id="7" name="Platshållare för innehåll 6">
            <a:extLst>
              <a:ext uri="{FF2B5EF4-FFF2-40B4-BE49-F238E27FC236}">
                <a16:creationId xmlns:a16="http://schemas.microsoft.com/office/drawing/2014/main" id="{8C89A723-3D68-40CE-8D9C-E8BC43CFB39D}"/>
              </a:ext>
            </a:extLst>
          </p:cNvPr>
          <p:cNvSpPr>
            <a:spLocks noGrp="1"/>
          </p:cNvSpPr>
          <p:nvPr>
            <p:ph idx="1"/>
          </p:nvPr>
        </p:nvSpPr>
        <p:spPr/>
        <p:txBody>
          <a:bodyPr/>
          <a:lstStyle/>
          <a:p>
            <a:pPr marL="0" indent="0">
              <a:buNone/>
            </a:pPr>
            <a:r>
              <a:rPr lang="sv-SE" dirty="0"/>
              <a:t>Hemsjukvårdens personal har sedan tre dagar uppmärksammat att det luktar och vätskar mer från ett av såren. Det har även tillkommit rodnad, värmeökning och svullnad runt såret. Du är tillkallad för ”man” vill att Svea ska få antibiotika. Anhöriga stöter på om såren som man tycker bara blir värre och värre. </a:t>
            </a:r>
          </a:p>
          <a:p>
            <a:pPr marL="0" indent="0">
              <a:buNone/>
            </a:pPr>
            <a:endParaRPr lang="sv-SE" dirty="0"/>
          </a:p>
        </p:txBody>
      </p:sp>
      <p:sp>
        <p:nvSpPr>
          <p:cNvPr id="4" name="Platshållare för sidfot 3">
            <a:extLst>
              <a:ext uri="{FF2B5EF4-FFF2-40B4-BE49-F238E27FC236}">
                <a16:creationId xmlns:a16="http://schemas.microsoft.com/office/drawing/2014/main" id="{422C502B-A3E0-46CA-8F9D-A2621D57A6F9}"/>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7652887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AE68C7A4-23E8-447A-B45E-9FCB1F1E8BFC}"/>
              </a:ext>
            </a:extLst>
          </p:cNvPr>
          <p:cNvSpPr>
            <a:spLocks noGrp="1"/>
          </p:cNvSpPr>
          <p:nvPr>
            <p:ph type="title"/>
          </p:nvPr>
        </p:nvSpPr>
        <p:spPr>
          <a:xfrm>
            <a:off x="720000" y="1030638"/>
            <a:ext cx="7700963" cy="1689315"/>
          </a:xfrm>
        </p:spPr>
        <p:txBody>
          <a:bodyPr/>
          <a:lstStyle/>
          <a:p>
            <a:br>
              <a:rPr lang="sv-SE" dirty="0"/>
            </a:br>
            <a:r>
              <a:rPr lang="sv-SE" sz="2800" dirty="0"/>
              <a:t>4. Vilka patienter behöver remitteras vidare till annan specialitet med anledning av bensår?</a:t>
            </a:r>
            <a:br>
              <a:rPr lang="sv-SE" dirty="0"/>
            </a:br>
            <a:endParaRPr lang="sv-SE" dirty="0"/>
          </a:p>
        </p:txBody>
      </p:sp>
      <p:sp>
        <p:nvSpPr>
          <p:cNvPr id="7" name="Platshållare för innehåll 6">
            <a:extLst>
              <a:ext uri="{FF2B5EF4-FFF2-40B4-BE49-F238E27FC236}">
                <a16:creationId xmlns:a16="http://schemas.microsoft.com/office/drawing/2014/main" id="{FA54ADDD-9E07-4BD7-BC42-8657A3E0CB30}"/>
              </a:ext>
            </a:extLst>
          </p:cNvPr>
          <p:cNvSpPr>
            <a:spLocks noGrp="1"/>
          </p:cNvSpPr>
          <p:nvPr>
            <p:ph idx="1"/>
          </p:nvPr>
        </p:nvSpPr>
        <p:spPr/>
        <p:txBody>
          <a:bodyPr/>
          <a:lstStyle/>
          <a:p>
            <a:pPr marL="0" indent="0">
              <a:buNone/>
            </a:pPr>
            <a:endParaRPr lang="sv-SE" i="1" dirty="0"/>
          </a:p>
          <a:p>
            <a:r>
              <a:rPr lang="sv-SE" sz="2400" dirty="0"/>
              <a:t>Svea behöver inte remitteras vidare.</a:t>
            </a:r>
          </a:p>
          <a:p>
            <a:r>
              <a:rPr lang="sv-SE" sz="2400" dirty="0"/>
              <a:t>Diabetiker bör remitteras till diabetesmottagning för bedömning vid fotsår som inte läker inom ett par veckor.</a:t>
            </a:r>
          </a:p>
        </p:txBody>
      </p:sp>
      <p:sp>
        <p:nvSpPr>
          <p:cNvPr id="4" name="Platshållare för sidfot 3">
            <a:extLst>
              <a:ext uri="{FF2B5EF4-FFF2-40B4-BE49-F238E27FC236}">
                <a16:creationId xmlns:a16="http://schemas.microsoft.com/office/drawing/2014/main" id="{0CDBE5E5-5CCA-46CE-8BE1-79D1D0F886A8}"/>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26723707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2A69BBB0-7715-4B81-ADBB-5EE65340FF4B}"/>
              </a:ext>
            </a:extLst>
          </p:cNvPr>
          <p:cNvSpPr>
            <a:spLocks noGrp="1"/>
          </p:cNvSpPr>
          <p:nvPr>
            <p:ph type="title"/>
          </p:nvPr>
        </p:nvSpPr>
        <p:spPr/>
        <p:txBody>
          <a:bodyPr/>
          <a:lstStyle/>
          <a:p>
            <a:r>
              <a:rPr lang="sv-SE" sz="2800" dirty="0"/>
              <a:t>Forts.</a:t>
            </a:r>
          </a:p>
        </p:txBody>
      </p:sp>
      <p:sp>
        <p:nvSpPr>
          <p:cNvPr id="7" name="Platshållare för innehåll 6">
            <a:extLst>
              <a:ext uri="{FF2B5EF4-FFF2-40B4-BE49-F238E27FC236}">
                <a16:creationId xmlns:a16="http://schemas.microsoft.com/office/drawing/2014/main" id="{675C117E-44AE-412C-A59F-49FC1947E6DD}"/>
              </a:ext>
            </a:extLst>
          </p:cNvPr>
          <p:cNvSpPr>
            <a:spLocks noGrp="1"/>
          </p:cNvSpPr>
          <p:nvPr>
            <p:ph idx="1"/>
          </p:nvPr>
        </p:nvSpPr>
        <p:spPr/>
        <p:txBody>
          <a:bodyPr/>
          <a:lstStyle/>
          <a:p>
            <a:r>
              <a:rPr lang="sv-SE" sz="2400" dirty="0"/>
              <a:t>Patienter bör remitteras vidare om oklar orsak till såret eller där grundsjukdomen kräver specialkompetens t ex vid ytlig venös insufficiens, arteriell insufficiens, småkärlssjukdomar som </a:t>
            </a:r>
            <a:r>
              <a:rPr lang="sv-SE" sz="2400" dirty="0" err="1"/>
              <a:t>arteriter</a:t>
            </a:r>
            <a:r>
              <a:rPr lang="sv-SE" sz="2400" dirty="0"/>
              <a:t>, vid bakomliggande </a:t>
            </a:r>
            <a:r>
              <a:rPr lang="sv-SE" sz="2400" dirty="0" err="1"/>
              <a:t>malignitet</a:t>
            </a:r>
            <a:r>
              <a:rPr lang="sv-SE" sz="2400" dirty="0"/>
              <a:t>/hudcancer etc.</a:t>
            </a:r>
          </a:p>
        </p:txBody>
      </p:sp>
      <p:sp>
        <p:nvSpPr>
          <p:cNvPr id="4" name="Platshållare för sidfot 3">
            <a:extLst>
              <a:ext uri="{FF2B5EF4-FFF2-40B4-BE49-F238E27FC236}">
                <a16:creationId xmlns:a16="http://schemas.microsoft.com/office/drawing/2014/main" id="{70A262CC-252A-4CC1-9364-AB42BE56BE1E}"/>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27515042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B3DABD18-3509-476B-8AE8-3538644F8EE3}"/>
              </a:ext>
            </a:extLst>
          </p:cNvPr>
          <p:cNvSpPr>
            <a:spLocks noGrp="1"/>
          </p:cNvSpPr>
          <p:nvPr>
            <p:ph type="title"/>
          </p:nvPr>
        </p:nvSpPr>
        <p:spPr/>
        <p:txBody>
          <a:bodyPr/>
          <a:lstStyle/>
          <a:p>
            <a:r>
              <a:rPr lang="sv-SE" sz="2800" dirty="0"/>
              <a:t>5. Behövs någon ytterligare behandling med anledning av såren? </a:t>
            </a:r>
          </a:p>
        </p:txBody>
      </p:sp>
      <p:sp>
        <p:nvSpPr>
          <p:cNvPr id="7" name="Platshållare för innehåll 6">
            <a:extLst>
              <a:ext uri="{FF2B5EF4-FFF2-40B4-BE49-F238E27FC236}">
                <a16:creationId xmlns:a16="http://schemas.microsoft.com/office/drawing/2014/main" id="{D70F07DC-F38D-4B3B-88C9-07CB3F0715DF}"/>
              </a:ext>
            </a:extLst>
          </p:cNvPr>
          <p:cNvSpPr>
            <a:spLocks noGrp="1"/>
          </p:cNvSpPr>
          <p:nvPr>
            <p:ph idx="1"/>
          </p:nvPr>
        </p:nvSpPr>
        <p:spPr/>
        <p:txBody>
          <a:bodyPr/>
          <a:lstStyle/>
          <a:p>
            <a:r>
              <a:rPr lang="sv-SE" sz="2400" dirty="0"/>
              <a:t>Kompressionsbehandling är den primära och allra viktigaste åtgärden vid behandling av venös insufficiens. </a:t>
            </a:r>
          </a:p>
          <a:p>
            <a:r>
              <a:rPr lang="sv-SE" sz="2400" dirty="0"/>
              <a:t>Det är som alltid viktigt att göra en helhetsbedömning av patientens situation.</a:t>
            </a:r>
          </a:p>
          <a:p>
            <a:endParaRPr lang="sv-SE" dirty="0"/>
          </a:p>
        </p:txBody>
      </p:sp>
      <p:sp>
        <p:nvSpPr>
          <p:cNvPr id="4" name="Platshållare för sidfot 3">
            <a:extLst>
              <a:ext uri="{FF2B5EF4-FFF2-40B4-BE49-F238E27FC236}">
                <a16:creationId xmlns:a16="http://schemas.microsoft.com/office/drawing/2014/main" id="{A6F7D2C5-7B8C-4585-A982-BE4B4FF41E21}"/>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33269099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allAtOnce"/>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C27443B6-E4F5-4D11-A9FF-67661C930F3F}"/>
              </a:ext>
            </a:extLst>
          </p:cNvPr>
          <p:cNvSpPr>
            <a:spLocks noGrp="1"/>
          </p:cNvSpPr>
          <p:nvPr>
            <p:ph type="title"/>
          </p:nvPr>
        </p:nvSpPr>
        <p:spPr>
          <a:xfrm>
            <a:off x="720000" y="947479"/>
            <a:ext cx="7700963" cy="563270"/>
          </a:xfrm>
        </p:spPr>
        <p:txBody>
          <a:bodyPr/>
          <a:lstStyle/>
          <a:p>
            <a:r>
              <a:rPr lang="sv-SE" sz="2200" b="1" dirty="0">
                <a:solidFill>
                  <a:schemeClr val="tx1"/>
                </a:solidFill>
              </a:rPr>
              <a:t>Status:</a:t>
            </a:r>
          </a:p>
        </p:txBody>
      </p:sp>
      <p:sp>
        <p:nvSpPr>
          <p:cNvPr id="7" name="Platshållare för innehåll 6">
            <a:extLst>
              <a:ext uri="{FF2B5EF4-FFF2-40B4-BE49-F238E27FC236}">
                <a16:creationId xmlns:a16="http://schemas.microsoft.com/office/drawing/2014/main" id="{7D592D70-EE05-4CA7-82A1-7FD690D1C680}"/>
              </a:ext>
            </a:extLst>
          </p:cNvPr>
          <p:cNvSpPr>
            <a:spLocks noGrp="1"/>
          </p:cNvSpPr>
          <p:nvPr>
            <p:ph idx="1"/>
          </p:nvPr>
        </p:nvSpPr>
        <p:spPr>
          <a:xfrm>
            <a:off x="720000" y="1668426"/>
            <a:ext cx="7700963" cy="4532349"/>
          </a:xfrm>
        </p:spPr>
        <p:txBody>
          <a:bodyPr/>
          <a:lstStyle/>
          <a:p>
            <a:r>
              <a:rPr lang="sv-SE" b="1" dirty="0"/>
              <a:t>AT</a:t>
            </a:r>
            <a:r>
              <a:rPr lang="sv-SE" dirty="0"/>
              <a:t>: Opåverkad. Temp 36,8 °C. </a:t>
            </a:r>
          </a:p>
          <a:p>
            <a:r>
              <a:rPr lang="sv-SE" b="1" dirty="0"/>
              <a:t>Lokalstatus ben</a:t>
            </a:r>
            <a:r>
              <a:rPr lang="sv-SE" dirty="0"/>
              <a:t>: Varicer på båda benen med bruna missfärgningar i huden och visst ödem. Arteriell doppler tyder på god arteriell cirkulation perifert. Medialt vänster underben ovan malleolen ett 2x2 cm stort sår, dessutom småsår utspridda upp mot knät. Medialt höger underben 2 stycken 3x3 cm stora sår, ett av såren med rodnad, svullnad och värmeökning 2 cm ut från sårkanten, gulsmetig såryta. </a:t>
            </a:r>
          </a:p>
          <a:p>
            <a:pPr marL="0" indent="0">
              <a:buNone/>
            </a:pPr>
            <a:endParaRPr lang="sv-SE" dirty="0"/>
          </a:p>
        </p:txBody>
      </p:sp>
      <p:sp>
        <p:nvSpPr>
          <p:cNvPr id="4" name="Platshållare för sidfot 3">
            <a:extLst>
              <a:ext uri="{FF2B5EF4-FFF2-40B4-BE49-F238E27FC236}">
                <a16:creationId xmlns:a16="http://schemas.microsoft.com/office/drawing/2014/main" id="{C27EECAC-A869-4446-B772-4384C52A2348}"/>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26323273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5B5D4FFE-D0E9-45AE-A4AD-3176F5D29655}"/>
              </a:ext>
            </a:extLst>
          </p:cNvPr>
          <p:cNvSpPr>
            <a:spLocks noGrp="1"/>
          </p:cNvSpPr>
          <p:nvPr>
            <p:ph type="title"/>
          </p:nvPr>
        </p:nvSpPr>
        <p:spPr/>
        <p:txBody>
          <a:bodyPr/>
          <a:lstStyle/>
          <a:p>
            <a:r>
              <a:rPr lang="sv-SE" sz="2800" dirty="0"/>
              <a:t>1. Vad är den sannolika orsaken till patientens sår? </a:t>
            </a:r>
          </a:p>
        </p:txBody>
      </p:sp>
      <p:sp>
        <p:nvSpPr>
          <p:cNvPr id="7" name="Platshållare för innehåll 6">
            <a:extLst>
              <a:ext uri="{FF2B5EF4-FFF2-40B4-BE49-F238E27FC236}">
                <a16:creationId xmlns:a16="http://schemas.microsoft.com/office/drawing/2014/main" id="{ED269E00-AA03-4947-A28F-26B1A5CF8172}"/>
              </a:ext>
            </a:extLst>
          </p:cNvPr>
          <p:cNvSpPr>
            <a:spLocks noGrp="1"/>
          </p:cNvSpPr>
          <p:nvPr>
            <p:ph idx="1"/>
          </p:nvPr>
        </p:nvSpPr>
        <p:spPr/>
        <p:txBody>
          <a:bodyPr/>
          <a:lstStyle/>
          <a:p>
            <a:r>
              <a:rPr lang="sv-SE" sz="2400" dirty="0"/>
              <a:t>Patienten har en venös insufficiens, med bensvullnad och kroniskt inflammatoriskt ödem. </a:t>
            </a:r>
          </a:p>
          <a:p>
            <a:r>
              <a:rPr lang="sv-SE" sz="2400" dirty="0"/>
              <a:t>Ödembehandlingen har sannolikt varit bristfällig och gett upphov till sårbildning. </a:t>
            </a:r>
          </a:p>
          <a:p>
            <a:endParaRPr lang="sv-SE" dirty="0"/>
          </a:p>
        </p:txBody>
      </p:sp>
      <p:sp>
        <p:nvSpPr>
          <p:cNvPr id="4" name="Platshållare för sidfot 3">
            <a:extLst>
              <a:ext uri="{FF2B5EF4-FFF2-40B4-BE49-F238E27FC236}">
                <a16:creationId xmlns:a16="http://schemas.microsoft.com/office/drawing/2014/main" id="{04E4EFFD-4DFB-4189-9813-FA01CF6A81F8}"/>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30130778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allAtOnce"/>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7010AC54-B22F-4697-A6E1-D01A892BDE49}"/>
              </a:ext>
            </a:extLst>
          </p:cNvPr>
          <p:cNvSpPr>
            <a:spLocks noGrp="1"/>
          </p:cNvSpPr>
          <p:nvPr>
            <p:ph type="title"/>
          </p:nvPr>
        </p:nvSpPr>
        <p:spPr/>
        <p:txBody>
          <a:bodyPr/>
          <a:lstStyle/>
          <a:p>
            <a:r>
              <a:rPr lang="sv-SE" sz="2800" dirty="0"/>
              <a:t>2. Vad är det sannolika skälet till att såren försämrats? </a:t>
            </a:r>
          </a:p>
        </p:txBody>
      </p:sp>
      <p:sp>
        <p:nvSpPr>
          <p:cNvPr id="7" name="Platshållare för innehåll 6">
            <a:extLst>
              <a:ext uri="{FF2B5EF4-FFF2-40B4-BE49-F238E27FC236}">
                <a16:creationId xmlns:a16="http://schemas.microsoft.com/office/drawing/2014/main" id="{37667D51-7C5F-4B43-8733-CF2115994B75}"/>
              </a:ext>
            </a:extLst>
          </p:cNvPr>
          <p:cNvSpPr>
            <a:spLocks noGrp="1"/>
          </p:cNvSpPr>
          <p:nvPr>
            <p:ph idx="1"/>
          </p:nvPr>
        </p:nvSpPr>
        <p:spPr>
          <a:xfrm>
            <a:off x="720000" y="2209213"/>
            <a:ext cx="7700963" cy="4181786"/>
          </a:xfrm>
        </p:spPr>
        <p:txBody>
          <a:bodyPr/>
          <a:lstStyle/>
          <a:p>
            <a:r>
              <a:rPr lang="sv-SE" sz="2400" dirty="0"/>
              <a:t>Otillräckligt behandlad venös insufficiens</a:t>
            </a:r>
          </a:p>
          <a:p>
            <a:r>
              <a:rPr lang="sv-SE" sz="2400" dirty="0"/>
              <a:t>Ödemen skapar grund för sårbildning som nu komplicerats av en lokal sårinfektion</a:t>
            </a:r>
          </a:p>
          <a:p>
            <a:r>
              <a:rPr lang="sv-SE" sz="2400" dirty="0"/>
              <a:t>Sårinfektionen ger försämrad sårläkning</a:t>
            </a:r>
          </a:p>
          <a:p>
            <a:r>
              <a:rPr lang="sv-SE" sz="2400" dirty="0"/>
              <a:t>Infektionen är en komplikation som tillstött och inte orsak till såren </a:t>
            </a:r>
          </a:p>
          <a:p>
            <a:pPr marL="0" indent="0">
              <a:buNone/>
            </a:pPr>
            <a:endParaRPr lang="sv-SE" dirty="0"/>
          </a:p>
        </p:txBody>
      </p:sp>
      <p:sp>
        <p:nvSpPr>
          <p:cNvPr id="4" name="Platshållare för sidfot 3">
            <a:extLst>
              <a:ext uri="{FF2B5EF4-FFF2-40B4-BE49-F238E27FC236}">
                <a16:creationId xmlns:a16="http://schemas.microsoft.com/office/drawing/2014/main" id="{F2FA9F26-7ADC-4B21-A85F-1966838D884D}"/>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13224508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allAtOnce"/>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A20266EF-88B7-4F2D-868D-3845C67A8182}"/>
              </a:ext>
            </a:extLst>
          </p:cNvPr>
          <p:cNvSpPr>
            <a:spLocks noGrp="1"/>
          </p:cNvSpPr>
          <p:nvPr>
            <p:ph type="title"/>
          </p:nvPr>
        </p:nvSpPr>
        <p:spPr/>
        <p:txBody>
          <a:bodyPr/>
          <a:lstStyle/>
          <a:p>
            <a:r>
              <a:rPr lang="sv-SE" sz="2800" dirty="0"/>
              <a:t>3. Har hon en sårinfektion? </a:t>
            </a:r>
          </a:p>
        </p:txBody>
      </p:sp>
      <p:sp>
        <p:nvSpPr>
          <p:cNvPr id="7" name="Platshållare för innehåll 6">
            <a:extLst>
              <a:ext uri="{FF2B5EF4-FFF2-40B4-BE49-F238E27FC236}">
                <a16:creationId xmlns:a16="http://schemas.microsoft.com/office/drawing/2014/main" id="{5C8F1443-023C-4EF9-9AB4-D0E9A4E20BA5}"/>
              </a:ext>
            </a:extLst>
          </p:cNvPr>
          <p:cNvSpPr>
            <a:spLocks noGrp="1"/>
          </p:cNvSpPr>
          <p:nvPr>
            <p:ph idx="1"/>
          </p:nvPr>
        </p:nvSpPr>
        <p:spPr/>
        <p:txBody>
          <a:bodyPr/>
          <a:lstStyle/>
          <a:p>
            <a:pPr marL="0" indent="0">
              <a:buNone/>
            </a:pPr>
            <a:r>
              <a:rPr lang="sv-SE" sz="2400" u="sng" dirty="0"/>
              <a:t>Allmänt:</a:t>
            </a:r>
            <a:r>
              <a:rPr lang="sv-SE" sz="2400" dirty="0"/>
              <a:t> </a:t>
            </a:r>
          </a:p>
          <a:p>
            <a:r>
              <a:rPr lang="sv-SE" sz="2400" dirty="0"/>
              <a:t>Sårinfektioner av klinisk betydelse är relativt ovanliga i venösa sår. </a:t>
            </a:r>
          </a:p>
          <a:p>
            <a:r>
              <a:rPr lang="sv-SE" sz="2400" dirty="0"/>
              <a:t>Betydande överanvändning av systemiska antibiotika vid bensår. </a:t>
            </a:r>
          </a:p>
          <a:p>
            <a:r>
              <a:rPr lang="sv-SE" sz="2400" dirty="0"/>
              <a:t>Förändringar i omgivande hud såsom venöst eksem kan misstolkas som erysipelas.</a:t>
            </a:r>
          </a:p>
          <a:p>
            <a:endParaRPr lang="sv-SE" dirty="0"/>
          </a:p>
        </p:txBody>
      </p:sp>
      <p:sp>
        <p:nvSpPr>
          <p:cNvPr id="4" name="Platshållare för sidfot 3">
            <a:extLst>
              <a:ext uri="{FF2B5EF4-FFF2-40B4-BE49-F238E27FC236}">
                <a16:creationId xmlns:a16="http://schemas.microsoft.com/office/drawing/2014/main" id="{F689230F-BFD2-44DC-A9B1-7A34D26EBED7}"/>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20169451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allAtOnce"/>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0A9F7439-1C74-4C14-AB34-7CC30FAC9154}"/>
              </a:ext>
            </a:extLst>
          </p:cNvPr>
          <p:cNvSpPr>
            <a:spLocks noGrp="1"/>
          </p:cNvSpPr>
          <p:nvPr>
            <p:ph type="title"/>
          </p:nvPr>
        </p:nvSpPr>
        <p:spPr/>
        <p:txBody>
          <a:bodyPr/>
          <a:lstStyle/>
          <a:p>
            <a:r>
              <a:rPr lang="sv-SE" sz="2800" dirty="0"/>
              <a:t>a. Vilka symtom talar i så fall för en infektion och hur bör den handläggas? </a:t>
            </a:r>
          </a:p>
        </p:txBody>
      </p:sp>
      <p:sp>
        <p:nvSpPr>
          <p:cNvPr id="7" name="Platshållare för innehåll 6">
            <a:extLst>
              <a:ext uri="{FF2B5EF4-FFF2-40B4-BE49-F238E27FC236}">
                <a16:creationId xmlns:a16="http://schemas.microsoft.com/office/drawing/2014/main" id="{A3E561A4-8170-467F-9A7A-4C9093B4B2AC}"/>
              </a:ext>
            </a:extLst>
          </p:cNvPr>
          <p:cNvSpPr>
            <a:spLocks noGrp="1"/>
          </p:cNvSpPr>
          <p:nvPr>
            <p:ph idx="1"/>
          </p:nvPr>
        </p:nvSpPr>
        <p:spPr>
          <a:xfrm>
            <a:off x="720000" y="2209213"/>
            <a:ext cx="7700963" cy="4375699"/>
          </a:xfrm>
        </p:spPr>
        <p:txBody>
          <a:bodyPr/>
          <a:lstStyle/>
          <a:p>
            <a:r>
              <a:rPr lang="sv-SE" sz="2400" dirty="0"/>
              <a:t>Rodnad, värmeökning, svullnad och ökad sekretion är vanliga symtom i anslutning till bensår men behöver inte betyda att infektion föreligger. </a:t>
            </a:r>
          </a:p>
          <a:p>
            <a:r>
              <a:rPr lang="sv-SE" sz="2400" dirty="0"/>
              <a:t>Nytillkomna eller förvärrade besvär med smärta, sekretion och dålig lukt samt svullnad, rodnad och värmeökning runt sårkanterna, kan tala för infektion. </a:t>
            </a:r>
          </a:p>
        </p:txBody>
      </p:sp>
      <p:sp>
        <p:nvSpPr>
          <p:cNvPr id="4" name="Platshållare för sidfot 3">
            <a:extLst>
              <a:ext uri="{FF2B5EF4-FFF2-40B4-BE49-F238E27FC236}">
                <a16:creationId xmlns:a16="http://schemas.microsoft.com/office/drawing/2014/main" id="{35F7AC64-727E-4638-9709-CC580350C037}"/>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34100105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allAtOnce"/>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BCF243C0-BDCE-4B6E-87A2-0A8EA763B9E1}"/>
              </a:ext>
            </a:extLst>
          </p:cNvPr>
          <p:cNvSpPr>
            <a:spLocks noGrp="1"/>
          </p:cNvSpPr>
          <p:nvPr>
            <p:ph type="title"/>
          </p:nvPr>
        </p:nvSpPr>
        <p:spPr/>
        <p:txBody>
          <a:bodyPr/>
          <a:lstStyle/>
          <a:p>
            <a:r>
              <a:rPr lang="sv-SE" dirty="0"/>
              <a:t>Forts.</a:t>
            </a:r>
          </a:p>
        </p:txBody>
      </p:sp>
      <p:sp>
        <p:nvSpPr>
          <p:cNvPr id="7" name="Platshållare för innehåll 6">
            <a:extLst>
              <a:ext uri="{FF2B5EF4-FFF2-40B4-BE49-F238E27FC236}">
                <a16:creationId xmlns:a16="http://schemas.microsoft.com/office/drawing/2014/main" id="{332B9348-26BD-4E69-8A5C-5257D67DD1FF}"/>
              </a:ext>
            </a:extLst>
          </p:cNvPr>
          <p:cNvSpPr>
            <a:spLocks noGrp="1"/>
          </p:cNvSpPr>
          <p:nvPr>
            <p:ph idx="1"/>
          </p:nvPr>
        </p:nvSpPr>
        <p:spPr/>
        <p:txBody>
          <a:bodyPr/>
          <a:lstStyle/>
          <a:p>
            <a:r>
              <a:rPr lang="sv-SE" sz="2400" dirty="0"/>
              <a:t>Svea har sannolikt en lokal sårinfektion.</a:t>
            </a:r>
          </a:p>
          <a:p>
            <a:r>
              <a:rPr lang="sv-SE" sz="2400" dirty="0"/>
              <a:t>Avsaknad av feber och att lokalsymtomen inte är tillräckligt utbredda talar emot allvarligare infektion som begynnande </a:t>
            </a:r>
            <a:r>
              <a:rPr lang="sv-SE" sz="2400" dirty="0" err="1"/>
              <a:t>erysipelas</a:t>
            </a:r>
            <a:r>
              <a:rPr lang="sv-SE" sz="2400" dirty="0"/>
              <a:t>. </a:t>
            </a:r>
          </a:p>
          <a:p>
            <a:endParaRPr lang="sv-SE" dirty="0"/>
          </a:p>
        </p:txBody>
      </p:sp>
      <p:sp>
        <p:nvSpPr>
          <p:cNvPr id="4" name="Platshållare för sidfot 3">
            <a:extLst>
              <a:ext uri="{FF2B5EF4-FFF2-40B4-BE49-F238E27FC236}">
                <a16:creationId xmlns:a16="http://schemas.microsoft.com/office/drawing/2014/main" id="{F9D06B46-BC33-478E-A218-AC81975CFA4D}"/>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423834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allAtOnce"/>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82713E09-C692-4970-BB40-1A5A28C52148}"/>
              </a:ext>
            </a:extLst>
          </p:cNvPr>
          <p:cNvSpPr>
            <a:spLocks noGrp="1"/>
          </p:cNvSpPr>
          <p:nvPr>
            <p:ph type="title"/>
          </p:nvPr>
        </p:nvSpPr>
        <p:spPr>
          <a:xfrm>
            <a:off x="719999" y="1210175"/>
            <a:ext cx="7700963" cy="836613"/>
          </a:xfrm>
        </p:spPr>
        <p:txBody>
          <a:bodyPr/>
          <a:lstStyle/>
          <a:p>
            <a:r>
              <a:rPr lang="sv-SE" sz="2800" dirty="0"/>
              <a:t>b. Hur bör såret </a:t>
            </a:r>
            <a:r>
              <a:rPr lang="sv-SE" sz="2800" dirty="0" err="1"/>
              <a:t>lokalbehandlas</a:t>
            </a:r>
            <a:r>
              <a:rPr lang="sv-SE" sz="2800" dirty="0"/>
              <a:t> de närmaste två veckorna? </a:t>
            </a:r>
          </a:p>
        </p:txBody>
      </p:sp>
      <p:sp>
        <p:nvSpPr>
          <p:cNvPr id="7" name="Platshållare för innehåll 6">
            <a:extLst>
              <a:ext uri="{FF2B5EF4-FFF2-40B4-BE49-F238E27FC236}">
                <a16:creationId xmlns:a16="http://schemas.microsoft.com/office/drawing/2014/main" id="{B359B25A-6DE3-4869-9FDF-E84F60389408}"/>
              </a:ext>
            </a:extLst>
          </p:cNvPr>
          <p:cNvSpPr>
            <a:spLocks noGrp="1"/>
          </p:cNvSpPr>
          <p:nvPr>
            <p:ph idx="1"/>
          </p:nvPr>
        </p:nvSpPr>
        <p:spPr>
          <a:xfrm>
            <a:off x="719999" y="2209213"/>
            <a:ext cx="7700963" cy="4135316"/>
          </a:xfrm>
        </p:spPr>
        <p:txBody>
          <a:bodyPr/>
          <a:lstStyle/>
          <a:p>
            <a:r>
              <a:rPr lang="sv-SE" sz="2400" dirty="0"/>
              <a:t>Intensifierad lokalbehandling</a:t>
            </a:r>
          </a:p>
          <a:p>
            <a:r>
              <a:rPr lang="sv-SE" sz="2400" dirty="0"/>
              <a:t>Mekanisk </a:t>
            </a:r>
            <a:r>
              <a:rPr lang="sv-SE" sz="2400" dirty="0" err="1"/>
              <a:t>debrediering</a:t>
            </a:r>
            <a:r>
              <a:rPr lang="sv-SE" sz="2400" dirty="0"/>
              <a:t> hos icke-diabetiker vid sår med nekrotisk vävnad</a:t>
            </a:r>
          </a:p>
          <a:p>
            <a:r>
              <a:rPr lang="sv-SE" sz="2400" dirty="0"/>
              <a:t>OBS! torra nekroser vid arteriella sår bör inte avlägsnas</a:t>
            </a:r>
          </a:p>
          <a:p>
            <a:r>
              <a:rPr lang="sv-SE" sz="2400" dirty="0"/>
              <a:t>För diabetiker krävs varsam sårvård och de behöver ofta remitteras vidare</a:t>
            </a:r>
          </a:p>
          <a:p>
            <a:pPr marL="0" indent="0">
              <a:buNone/>
            </a:pPr>
            <a:endParaRPr lang="sv-SE" dirty="0"/>
          </a:p>
        </p:txBody>
      </p:sp>
      <p:sp>
        <p:nvSpPr>
          <p:cNvPr id="4" name="Platshållare för sidfot 3">
            <a:extLst>
              <a:ext uri="{FF2B5EF4-FFF2-40B4-BE49-F238E27FC236}">
                <a16:creationId xmlns:a16="http://schemas.microsoft.com/office/drawing/2014/main" id="{AB9F7E3C-43FA-43D5-9725-9CF90A81C246}"/>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35211984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allAtOnce"/>
    </p:bldLst>
  </p:timing>
</p:sld>
</file>

<file path=ppt/theme/theme1.xml><?xml version="1.0" encoding="utf-8"?>
<a:theme xmlns:a="http://schemas.openxmlformats.org/drawingml/2006/main" name="Standardformgivning">
  <a:themeElements>
    <a:clrScheme name="SLL">
      <a:dk1>
        <a:srgbClr val="000000"/>
      </a:dk1>
      <a:lt1>
        <a:srgbClr val="FFFFFF"/>
      </a:lt1>
      <a:dk2>
        <a:srgbClr val="A79D96"/>
      </a:dk2>
      <a:lt2>
        <a:srgbClr val="E0DED9"/>
      </a:lt2>
      <a:accent1>
        <a:srgbClr val="002D5A"/>
      </a:accent1>
      <a:accent2>
        <a:srgbClr val="00AEEF"/>
      </a:accent2>
      <a:accent3>
        <a:srgbClr val="9A0932"/>
      </a:accent3>
      <a:accent4>
        <a:srgbClr val="FF056D"/>
      </a:accent4>
      <a:accent5>
        <a:srgbClr val="406618"/>
      </a:accent5>
      <a:accent6>
        <a:srgbClr val="78BE00"/>
      </a:accent6>
      <a:hlink>
        <a:srgbClr val="00AEEF"/>
      </a:hlink>
      <a:folHlink>
        <a:srgbClr val="EB9100"/>
      </a:folHlink>
    </a:clrScheme>
    <a:fontScheme name="Standardformgivning">
      <a:majorFont>
        <a:latin typeface="Verdana"/>
        <a:ea typeface="Geneva"/>
        <a:cs typeface=""/>
      </a:majorFont>
      <a:minorFont>
        <a:latin typeface="Verdana"/>
        <a:ea typeface="Geneva"/>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rgbClr val="003468"/>
          </a:solidFill>
          <a:prstDash val="solid"/>
          <a:round/>
          <a:headEnd type="none" w="med" len="med"/>
          <a:tailEnd type="none" w="med" len="med"/>
        </a:ln>
        <a:effectLst/>
        <a:extLst>
          <a:ext uri="{909E8E84-426E-40DD-AFC4-6F175D3DCCD1}">
            <a14:hiddenFill xmlns:a14="http://schemas.microsoft.com/office/drawing/2010/main">
              <a:solidFill>
                <a:srgbClr val="00AEEF"/>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sp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sv-SE" sz="2200" b="0" i="0" u="none" strike="noStrike" cap="none" normalizeH="0" baseline="0" smtClean="0">
            <a:ln>
              <a:noFill/>
            </a:ln>
            <a:solidFill>
              <a:schemeClr val="tx1"/>
            </a:solidFill>
            <a:effectLst/>
            <a:latin typeface="Verdana" pitchFamily="34" charset="0"/>
            <a:ea typeface="Geneva" pitchFamily="1" charset="-128"/>
          </a:defRPr>
        </a:defPPr>
      </a:lstStyle>
    </a:spDef>
    <a:lnDef>
      <a:spPr bwMode="auto">
        <a:xfrm>
          <a:off x="0" y="0"/>
          <a:ext cx="1" cy="1"/>
        </a:xfrm>
        <a:custGeom>
          <a:avLst/>
          <a:gdLst/>
          <a:ahLst/>
          <a:cxnLst/>
          <a:rect l="0" t="0" r="0" b="0"/>
          <a:pathLst/>
        </a:custGeom>
        <a:noFill/>
        <a:ln w="9525" cap="flat" cmpd="sng" algn="ctr">
          <a:solidFill>
            <a:srgbClr val="003468"/>
          </a:solidFill>
          <a:prstDash val="solid"/>
          <a:round/>
          <a:headEnd type="none" w="med" len="med"/>
          <a:tailEnd type="none" w="med" len="med"/>
        </a:ln>
        <a:effectLst/>
        <a:extLst>
          <a:ext uri="{909E8E84-426E-40DD-AFC4-6F175D3DCCD1}">
            <a14:hiddenFill xmlns:a14="http://schemas.microsoft.com/office/drawing/2010/main">
              <a:solidFill>
                <a:srgbClr val="00AEEF"/>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sp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sv-SE" sz="2200" b="0" i="0" u="none" strike="noStrike" cap="none" normalizeH="0" baseline="0" smtClean="0">
            <a:ln>
              <a:noFill/>
            </a:ln>
            <a:solidFill>
              <a:schemeClr val="tx1"/>
            </a:solidFill>
            <a:effectLst/>
            <a:latin typeface="Verdana" pitchFamily="34" charset="0"/>
            <a:ea typeface="Geneva" pitchFamily="1" charset="-128"/>
          </a:defRPr>
        </a:defPPr>
      </a:lstStyle>
    </a:lnDef>
  </a:objectDefaults>
  <a:extraClrSchemeLst>
    <a:extraClrScheme>
      <a:clrScheme name="Standardformgivning 1">
        <a:dk1>
          <a:srgbClr val="000000"/>
        </a:dk1>
        <a:lt1>
          <a:srgbClr val="FFFFFF"/>
        </a:lt1>
        <a:dk2>
          <a:srgbClr val="000000"/>
        </a:dk2>
        <a:lt2>
          <a:srgbClr val="BAB0B9"/>
        </a:lt2>
        <a:accent1>
          <a:srgbClr val="003468"/>
        </a:accent1>
        <a:accent2>
          <a:srgbClr val="00AEEF"/>
        </a:accent2>
        <a:accent3>
          <a:srgbClr val="FFFFFF"/>
        </a:accent3>
        <a:accent4>
          <a:srgbClr val="000000"/>
        </a:accent4>
        <a:accent5>
          <a:srgbClr val="AAAEB9"/>
        </a:accent5>
        <a:accent6>
          <a:srgbClr val="009DD9"/>
        </a:accent6>
        <a:hlink>
          <a:srgbClr val="B30538"/>
        </a:hlink>
        <a:folHlink>
          <a:srgbClr val="E2001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Strama ppt mall_20190514.potx  -  Skrivskyddad" id="{729F4028-DEA7-43B0-9404-09B958EAF8C9}" vid="{ABF32C0A-CDBB-47D7-B47A-F66035BB090D}"/>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257</TotalTime>
  <Words>2191</Words>
  <Application>Microsoft Office PowerPoint</Application>
  <PresentationFormat>Bildspel på skärmen (4:3)</PresentationFormat>
  <Paragraphs>125</Paragraphs>
  <Slides>22</Slides>
  <Notes>17</Notes>
  <HiddenSlides>0</HiddenSlides>
  <MMClips>0</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22</vt:i4>
      </vt:variant>
    </vt:vector>
  </HeadingPairs>
  <TitlesOfParts>
    <vt:vector size="27" baseType="lpstr">
      <vt:lpstr>Arial</vt:lpstr>
      <vt:lpstr>Calibri</vt:lpstr>
      <vt:lpstr>Verdana</vt:lpstr>
      <vt:lpstr>Wingdings</vt:lpstr>
      <vt:lpstr>Standardformgivning</vt:lpstr>
      <vt:lpstr>Bensår </vt:lpstr>
      <vt:lpstr>Forts.</vt:lpstr>
      <vt:lpstr>Status:</vt:lpstr>
      <vt:lpstr>1. Vad är den sannolika orsaken till patientens sår? </vt:lpstr>
      <vt:lpstr>2. Vad är det sannolika skälet till att såren försämrats? </vt:lpstr>
      <vt:lpstr>3. Har hon en sårinfektion? </vt:lpstr>
      <vt:lpstr>a. Vilka symtom talar i så fall för en infektion och hur bör den handläggas? </vt:lpstr>
      <vt:lpstr>Forts.</vt:lpstr>
      <vt:lpstr>b. Hur bör såret lokalbehandlas de närmaste två veckorna? </vt:lpstr>
      <vt:lpstr>Forts.</vt:lpstr>
      <vt:lpstr>Forts.</vt:lpstr>
      <vt:lpstr>c. Finns det skäl till systemisk antibiotika i nuläget? </vt:lpstr>
      <vt:lpstr>d. När bör systemisk antibiotika användas och hur (preparat, dos, duration)? </vt:lpstr>
      <vt:lpstr>Forts.</vt:lpstr>
      <vt:lpstr>Forts.</vt:lpstr>
      <vt:lpstr>e. Finns det skäl att ta en odling och/eller CRP i nuläget? Vilka är indikationerna för sårodling? </vt:lpstr>
      <vt:lpstr>f. Hur tar man en sårodling? </vt:lpstr>
      <vt:lpstr>g. Styr fyndet i odlingen behandlingsalternativen? </vt:lpstr>
      <vt:lpstr>Forts.</vt:lpstr>
      <vt:lpstr> 4. Vilka patienter behöver remitteras vidare till annan specialitet med anledning av bensår? </vt:lpstr>
      <vt:lpstr>Forts.</vt:lpstr>
      <vt:lpstr>5. Behövs någon ytterligare behandling med anledning av såren?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Bensår</dc:title>
  <dc:creator>Heléne Rödin</dc:creator>
  <cp:lastModifiedBy>Anna-Lena Fastén</cp:lastModifiedBy>
  <cp:revision>20</cp:revision>
  <dcterms:created xsi:type="dcterms:W3CDTF">2020-06-09T08:39:56Z</dcterms:created>
  <dcterms:modified xsi:type="dcterms:W3CDTF">2020-12-01T11:02:57Z</dcterms:modified>
</cp:coreProperties>
</file>