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60" r:id="rId2"/>
    <p:sldId id="261" r:id="rId3"/>
    <p:sldId id="262" r:id="rId4"/>
    <p:sldId id="274" r:id="rId5"/>
    <p:sldId id="263" r:id="rId6"/>
    <p:sldId id="264" r:id="rId7"/>
    <p:sldId id="265" r:id="rId8"/>
    <p:sldId id="266" r:id="rId9"/>
    <p:sldId id="267" r:id="rId10"/>
    <p:sldId id="268" r:id="rId11"/>
    <p:sldId id="269" r:id="rId12"/>
    <p:sldId id="270" r:id="rId13"/>
    <p:sldId id="271" r:id="rId14"/>
    <p:sldId id="272" r:id="rId15"/>
    <p:sldId id="273"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123" d="100"/>
          <a:sy n="123" d="100"/>
        </p:scale>
        <p:origin x="12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6CF148-8BFB-4AFA-8843-913BF514757D}" type="datetimeFigureOut">
              <a:rPr lang="sv-SE" smtClean="0"/>
              <a:t>2020-12-17</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5611F1-19BA-4E4F-B72D-8F6831441759}" type="slidenum">
              <a:rPr lang="sv-SE" smtClean="0"/>
              <a:t>‹#›</a:t>
            </a:fld>
            <a:endParaRPr lang="sv-SE"/>
          </a:p>
        </p:txBody>
      </p:sp>
    </p:spTree>
    <p:extLst>
      <p:ext uri="{BB962C8B-B14F-4D97-AF65-F5344CB8AC3E}">
        <p14:creationId xmlns:p14="http://schemas.microsoft.com/office/powerpoint/2010/main" val="1643668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r>
              <a:rPr lang="sv-SE" sz="1200" kern="1200" dirty="0">
                <a:solidFill>
                  <a:schemeClr val="tx1"/>
                </a:solidFill>
                <a:effectLst/>
                <a:latin typeface="+mn-lt"/>
                <a:ea typeface="+mn-ea"/>
                <a:cs typeface="+mn-cs"/>
              </a:rPr>
              <a:t>Två eller fler cystiter under sex månader eller tre eller fler cystiter under ett år. Recidiverande cystiter är mycket vanligt även hos i övrigt helt friska kvinnor. Återkommande infektion med samma bakterie är vanligt och E. </a:t>
            </a:r>
            <a:r>
              <a:rPr lang="sv-SE" sz="1200" kern="1200" dirty="0" err="1">
                <a:solidFill>
                  <a:schemeClr val="tx1"/>
                </a:solidFill>
                <a:effectLst/>
                <a:latin typeface="+mn-lt"/>
                <a:ea typeface="+mn-ea"/>
                <a:cs typeface="+mn-cs"/>
              </a:rPr>
              <a:t>coli</a:t>
            </a:r>
            <a:r>
              <a:rPr lang="sv-SE" sz="1200" kern="1200" dirty="0">
                <a:solidFill>
                  <a:schemeClr val="tx1"/>
                </a:solidFill>
                <a:effectLst/>
                <a:latin typeface="+mn-lt"/>
                <a:ea typeface="+mn-ea"/>
                <a:cs typeface="+mn-cs"/>
              </a:rPr>
              <a:t> är den vanligaste </a:t>
            </a:r>
            <a:r>
              <a:rPr lang="sv-SE" sz="1200" kern="1200" dirty="0" err="1">
                <a:solidFill>
                  <a:schemeClr val="tx1"/>
                </a:solidFill>
                <a:effectLst/>
                <a:latin typeface="+mn-lt"/>
                <a:ea typeface="+mn-ea"/>
                <a:cs typeface="+mn-cs"/>
              </a:rPr>
              <a:t>patogenen</a:t>
            </a:r>
            <a:r>
              <a:rPr lang="sv-SE" sz="1200"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Typiska symtom för cystit är nytillkommen sveda vid </a:t>
            </a:r>
            <a:r>
              <a:rPr lang="sv-SE" sz="1200" kern="1200" dirty="0" err="1">
                <a:solidFill>
                  <a:schemeClr val="tx1"/>
                </a:solidFill>
                <a:effectLst/>
                <a:latin typeface="+mn-lt"/>
                <a:ea typeface="+mn-ea"/>
                <a:cs typeface="+mn-cs"/>
              </a:rPr>
              <a:t>miktion</a:t>
            </a:r>
            <a:r>
              <a:rPr lang="sv-SE" sz="1200" kern="1200" dirty="0">
                <a:solidFill>
                  <a:schemeClr val="tx1"/>
                </a:solidFill>
                <a:effectLst/>
                <a:latin typeface="+mn-lt"/>
                <a:ea typeface="+mn-ea"/>
                <a:cs typeface="+mn-cs"/>
              </a:rPr>
              <a:t>, täta urinträngningar och frekventa </a:t>
            </a:r>
            <a:r>
              <a:rPr lang="sv-SE" sz="1200" kern="1200" dirty="0" err="1">
                <a:solidFill>
                  <a:schemeClr val="tx1"/>
                </a:solidFill>
                <a:effectLst/>
                <a:latin typeface="+mn-lt"/>
                <a:ea typeface="+mn-ea"/>
                <a:cs typeface="+mn-cs"/>
              </a:rPr>
              <a:t>miktioner</a:t>
            </a:r>
            <a:r>
              <a:rPr lang="sv-SE" sz="1200" kern="1200" dirty="0">
                <a:solidFill>
                  <a:schemeClr val="tx1"/>
                </a:solidFill>
                <a:effectLst/>
                <a:latin typeface="+mn-lt"/>
                <a:ea typeface="+mn-ea"/>
                <a:cs typeface="+mn-cs"/>
              </a:rPr>
              <a:t>. Vid recidiverande besvär med täta urinträngningar utan sveda vid </a:t>
            </a:r>
            <a:r>
              <a:rPr lang="sv-SE" sz="1200" kern="1200" dirty="0" err="1">
                <a:solidFill>
                  <a:schemeClr val="tx1"/>
                </a:solidFill>
                <a:effectLst/>
                <a:latin typeface="+mn-lt"/>
                <a:ea typeface="+mn-ea"/>
                <a:cs typeface="+mn-cs"/>
              </a:rPr>
              <a:t>miktion</a:t>
            </a:r>
            <a:r>
              <a:rPr lang="sv-SE" sz="1200" kern="1200" dirty="0">
                <a:solidFill>
                  <a:schemeClr val="tx1"/>
                </a:solidFill>
                <a:effectLst/>
                <a:latin typeface="+mn-lt"/>
                <a:ea typeface="+mn-ea"/>
                <a:cs typeface="+mn-cs"/>
              </a:rPr>
              <a:t> bör man vara observant på differentialdiagnoser såsom ovarialtumör. </a:t>
            </a: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2</a:t>
            </a:fld>
            <a:endParaRPr lang="sv-SE"/>
          </a:p>
        </p:txBody>
      </p:sp>
    </p:spTree>
    <p:extLst>
      <p:ext uri="{BB962C8B-B14F-4D97-AF65-F5344CB8AC3E}">
        <p14:creationId xmlns:p14="http://schemas.microsoft.com/office/powerpoint/2010/main" val="11048340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Om det går att vänta tills odlingssvar med resistensbestämning anlänt är det förstås en fördel men om patienten har kraftiga symtom vill man kanske inleda behandling direkt. </a:t>
            </a:r>
            <a:r>
              <a:rPr lang="sv-SE" sz="1200" kern="1200" dirty="0" err="1">
                <a:solidFill>
                  <a:schemeClr val="tx1"/>
                </a:solidFill>
                <a:effectLst/>
                <a:latin typeface="+mn-lt"/>
                <a:ea typeface="+mn-ea"/>
                <a:cs typeface="+mn-cs"/>
              </a:rPr>
              <a:t>Nitrofurantoin</a:t>
            </a:r>
            <a:r>
              <a:rPr lang="sv-SE" sz="1200" kern="1200" dirty="0">
                <a:solidFill>
                  <a:schemeClr val="tx1"/>
                </a:solidFill>
                <a:effectLst/>
                <a:latin typeface="+mn-lt"/>
                <a:ea typeface="+mn-ea"/>
                <a:cs typeface="+mn-cs"/>
              </a:rPr>
              <a:t> 50 mg x 3 i 5 dagar eller </a:t>
            </a:r>
            <a:r>
              <a:rPr lang="sv-SE" sz="1200" kern="1200" dirty="0" err="1">
                <a:solidFill>
                  <a:schemeClr val="tx1"/>
                </a:solidFill>
                <a:effectLst/>
                <a:latin typeface="+mn-lt"/>
                <a:ea typeface="+mn-ea"/>
                <a:cs typeface="+mn-cs"/>
              </a:rPr>
              <a:t>pivmecillinam</a:t>
            </a:r>
            <a:r>
              <a:rPr lang="sv-SE" sz="1200" kern="1200" dirty="0">
                <a:solidFill>
                  <a:schemeClr val="tx1"/>
                </a:solidFill>
                <a:effectLst/>
                <a:latin typeface="+mn-lt"/>
                <a:ea typeface="+mn-ea"/>
                <a:cs typeface="+mn-cs"/>
              </a:rPr>
              <a:t> i en hög dos om 400 mg x 3 i 5 dagar fungerar för det mesta bra mot ESBL-cystit hos kvinnor, hos män ges samma behandling men i 7 dagar. Om odlingssvaret visar en bakterie med resistens mot flertalet preparat, rådgör med infektionskonsult. </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15</a:t>
            </a:fld>
            <a:endParaRPr lang="sv-SE"/>
          </a:p>
        </p:txBody>
      </p:sp>
    </p:spTree>
    <p:extLst>
      <p:ext uri="{BB962C8B-B14F-4D97-AF65-F5344CB8AC3E}">
        <p14:creationId xmlns:p14="http://schemas.microsoft.com/office/powerpoint/2010/main" val="222528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Tidigare cystit utgör en stark riskfaktor i alla åldrar. Låg ålder vid första UVI, förekomst av UVI hos kvinnlig släkting, diabetes, obesitas, ny sexualpartner, frekventa samlag och användande av </a:t>
            </a:r>
            <a:r>
              <a:rPr lang="sv-SE" sz="1200" kern="1200" dirty="0" err="1">
                <a:solidFill>
                  <a:schemeClr val="tx1"/>
                </a:solidFill>
                <a:effectLst/>
                <a:latin typeface="+mn-lt"/>
                <a:ea typeface="+mn-ea"/>
                <a:cs typeface="+mn-cs"/>
              </a:rPr>
              <a:t>spermicida</a:t>
            </a:r>
            <a:r>
              <a:rPr lang="sv-SE" sz="1200" kern="1200" dirty="0">
                <a:solidFill>
                  <a:schemeClr val="tx1"/>
                </a:solidFill>
                <a:effectLst/>
                <a:latin typeface="+mn-lt"/>
                <a:ea typeface="+mn-ea"/>
                <a:cs typeface="+mn-cs"/>
              </a:rPr>
              <a:t> medel är också riskfaktorer. Hos postmenopausala kvinnor får man också beakta blåsprolaps, </a:t>
            </a:r>
            <a:r>
              <a:rPr lang="sv-SE" sz="1200" kern="1200" dirty="0" err="1">
                <a:solidFill>
                  <a:schemeClr val="tx1"/>
                </a:solidFill>
                <a:effectLst/>
                <a:latin typeface="+mn-lt"/>
                <a:ea typeface="+mn-ea"/>
                <a:cs typeface="+mn-cs"/>
              </a:rPr>
              <a:t>residualurin</a:t>
            </a:r>
            <a:r>
              <a:rPr lang="sv-SE" sz="1200" kern="1200" dirty="0">
                <a:solidFill>
                  <a:schemeClr val="tx1"/>
                </a:solidFill>
                <a:effectLst/>
                <a:latin typeface="+mn-lt"/>
                <a:ea typeface="+mn-ea"/>
                <a:cs typeface="+mn-cs"/>
              </a:rPr>
              <a:t>, inkontinens och låga östrogennivåer som leder till atrofiska slemhinnor. </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3</a:t>
            </a:fld>
            <a:endParaRPr lang="sv-SE"/>
          </a:p>
        </p:txBody>
      </p:sp>
    </p:spTree>
    <p:extLst>
      <p:ext uri="{BB962C8B-B14F-4D97-AF65-F5344CB8AC3E}">
        <p14:creationId xmlns:p14="http://schemas.microsoft.com/office/powerpoint/2010/main" val="3120694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Efterfråga </a:t>
            </a:r>
            <a:r>
              <a:rPr lang="sv-SE" sz="1200" kern="1200" dirty="0" err="1">
                <a:solidFill>
                  <a:schemeClr val="tx1"/>
                </a:solidFill>
                <a:effectLst/>
                <a:latin typeface="+mn-lt"/>
                <a:ea typeface="+mn-ea"/>
                <a:cs typeface="+mn-cs"/>
              </a:rPr>
              <a:t>miktionsvanor</a:t>
            </a:r>
            <a:r>
              <a:rPr lang="sv-SE" sz="1200" kern="1200" dirty="0">
                <a:solidFill>
                  <a:schemeClr val="tx1"/>
                </a:solidFill>
                <a:effectLst/>
                <a:latin typeface="+mn-lt"/>
                <a:ea typeface="+mn-ea"/>
                <a:cs typeface="+mn-cs"/>
              </a:rPr>
              <a:t> och inkontinens.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Finns tidigare stensjukdom eller något som tyder på nuvarande sådan?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Är cystiterna relaterade till samlag?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Ny sexualpartner eller annat som kan tyda på STI?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Tar patienten någon antiöstrogenbehandling?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Urinodling ska genomföras, överväg även provtagning för STI.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Patienten bör genomgå </a:t>
            </a:r>
            <a:r>
              <a:rPr lang="sv-SE" sz="1200" kern="1200" dirty="0" err="1">
                <a:solidFill>
                  <a:schemeClr val="tx1"/>
                </a:solidFill>
                <a:effectLst/>
                <a:latin typeface="+mn-lt"/>
                <a:ea typeface="+mn-ea"/>
                <a:cs typeface="+mn-cs"/>
              </a:rPr>
              <a:t>gynundersökning</a:t>
            </a:r>
            <a:r>
              <a:rPr lang="sv-SE" sz="1200" kern="1200" dirty="0">
                <a:solidFill>
                  <a:schemeClr val="tx1"/>
                </a:solidFill>
                <a:effectLst/>
                <a:latin typeface="+mn-lt"/>
                <a:ea typeface="+mn-ea"/>
                <a:cs typeface="+mn-cs"/>
              </a:rPr>
              <a:t> för bedömning av slemhinnor, eventuell prolaps etc.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Mät </a:t>
            </a:r>
            <a:r>
              <a:rPr lang="sv-SE" sz="1200" kern="1200" dirty="0" err="1">
                <a:solidFill>
                  <a:schemeClr val="tx1"/>
                </a:solidFill>
                <a:effectLst/>
                <a:latin typeface="+mn-lt"/>
                <a:ea typeface="+mn-ea"/>
                <a:cs typeface="+mn-cs"/>
              </a:rPr>
              <a:t>residualurin</a:t>
            </a:r>
            <a:r>
              <a:rPr lang="sv-SE" sz="1200" kern="1200" dirty="0">
                <a:solidFill>
                  <a:schemeClr val="tx1"/>
                </a:solidFill>
                <a:effectLst/>
                <a:latin typeface="+mn-lt"/>
                <a:ea typeface="+mn-ea"/>
                <a:cs typeface="+mn-cs"/>
              </a:rPr>
              <a:t>.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Vid misstanke om blåsdysfunktion görs </a:t>
            </a:r>
            <a:r>
              <a:rPr lang="sv-SE" sz="1200" kern="1200" dirty="0" err="1">
                <a:solidFill>
                  <a:schemeClr val="tx1"/>
                </a:solidFill>
                <a:effectLst/>
                <a:latin typeface="+mn-lt"/>
                <a:ea typeface="+mn-ea"/>
                <a:cs typeface="+mn-cs"/>
              </a:rPr>
              <a:t>urodynamisk</a:t>
            </a:r>
            <a:r>
              <a:rPr lang="sv-SE" sz="1200" kern="1200" dirty="0">
                <a:solidFill>
                  <a:schemeClr val="tx1"/>
                </a:solidFill>
                <a:effectLst/>
                <a:latin typeface="+mn-lt"/>
                <a:ea typeface="+mn-ea"/>
                <a:cs typeface="+mn-cs"/>
              </a:rPr>
              <a:t> utredning.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Vid misstanke om sten görs DT-urografi (obs i så fall att Gunilla äter </a:t>
            </a:r>
            <a:r>
              <a:rPr lang="sv-SE" sz="1200" kern="1200" dirty="0" err="1">
                <a:solidFill>
                  <a:schemeClr val="tx1"/>
                </a:solidFill>
                <a:effectLst/>
                <a:latin typeface="+mn-lt"/>
                <a:ea typeface="+mn-ea"/>
                <a:cs typeface="+mn-cs"/>
              </a:rPr>
              <a:t>metformin</a:t>
            </a:r>
            <a:r>
              <a:rPr lang="sv-SE" sz="1200" kern="1200" dirty="0">
                <a:solidFill>
                  <a:schemeClr val="tx1"/>
                </a:solidFill>
                <a:effectLst/>
                <a:latin typeface="+mn-lt"/>
                <a:ea typeface="+mn-ea"/>
                <a:cs typeface="+mn-cs"/>
              </a:rPr>
              <a:t>). </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6</a:t>
            </a:fld>
            <a:endParaRPr lang="sv-SE"/>
          </a:p>
        </p:txBody>
      </p:sp>
    </p:spTree>
    <p:extLst>
      <p:ext uri="{BB962C8B-B14F-4D97-AF65-F5344CB8AC3E}">
        <p14:creationId xmlns:p14="http://schemas.microsoft.com/office/powerpoint/2010/main" val="3507179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Efterfråga </a:t>
            </a:r>
            <a:r>
              <a:rPr lang="sv-SE" sz="1200" kern="1200" dirty="0" err="1">
                <a:solidFill>
                  <a:schemeClr val="tx1"/>
                </a:solidFill>
                <a:effectLst/>
                <a:latin typeface="+mn-lt"/>
                <a:ea typeface="+mn-ea"/>
                <a:cs typeface="+mn-cs"/>
              </a:rPr>
              <a:t>miktionsvanor</a:t>
            </a:r>
            <a:r>
              <a:rPr lang="sv-SE" sz="1200" kern="1200" dirty="0">
                <a:solidFill>
                  <a:schemeClr val="tx1"/>
                </a:solidFill>
                <a:effectLst/>
                <a:latin typeface="+mn-lt"/>
                <a:ea typeface="+mn-ea"/>
                <a:cs typeface="+mn-cs"/>
              </a:rPr>
              <a:t> och inkontinens.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Finns tidigare stensjukdom eller något som tyder på nuvarande sådan?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Är cystiterna relaterade till samlag?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Ny sexualpartner eller annat som kan tyda på STI?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Tar patienten någon antiöstrogenbehandling?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Urinodling ska genomföras, överväg även provtagning för STI.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Överväg undersökning av yttre </a:t>
            </a:r>
            <a:r>
              <a:rPr lang="sv-SE" sz="1200" kern="1200" dirty="0" err="1">
                <a:solidFill>
                  <a:schemeClr val="tx1"/>
                </a:solidFill>
                <a:effectLst/>
                <a:latin typeface="+mn-lt"/>
                <a:ea typeface="+mn-ea"/>
                <a:cs typeface="+mn-cs"/>
              </a:rPr>
              <a:t>genitalia</a:t>
            </a:r>
            <a:r>
              <a:rPr lang="sv-SE" sz="1200" kern="1200" dirty="0">
                <a:solidFill>
                  <a:schemeClr val="tx1"/>
                </a:solidFill>
                <a:effectLst/>
                <a:latin typeface="+mn-lt"/>
                <a:ea typeface="+mn-ea"/>
                <a:cs typeface="+mn-cs"/>
              </a:rPr>
              <a:t> om misstanke om herpesinfektion finns.</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Vid misstanke om blåsdysfunktion görs </a:t>
            </a:r>
            <a:r>
              <a:rPr lang="sv-SE" sz="1200" kern="1200" dirty="0" err="1">
                <a:solidFill>
                  <a:schemeClr val="tx1"/>
                </a:solidFill>
                <a:effectLst/>
                <a:latin typeface="+mn-lt"/>
                <a:ea typeface="+mn-ea"/>
                <a:cs typeface="+mn-cs"/>
              </a:rPr>
              <a:t>urodynamisk</a:t>
            </a:r>
            <a:r>
              <a:rPr lang="sv-SE" sz="1200" kern="1200" dirty="0">
                <a:solidFill>
                  <a:schemeClr val="tx1"/>
                </a:solidFill>
                <a:effectLst/>
                <a:latin typeface="+mn-lt"/>
                <a:ea typeface="+mn-ea"/>
                <a:cs typeface="+mn-cs"/>
              </a:rPr>
              <a:t> utredning.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Vid misstanke om sten görs DT-urografi.</a:t>
            </a:r>
            <a:br>
              <a:rPr lang="sv-SE" sz="1200" kern="1200" dirty="0">
                <a:solidFill>
                  <a:schemeClr val="tx1"/>
                </a:solidFill>
                <a:effectLst/>
                <a:latin typeface="+mn-lt"/>
                <a:ea typeface="+mn-ea"/>
                <a:cs typeface="+mn-cs"/>
              </a:rPr>
            </a:b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8</a:t>
            </a:fld>
            <a:endParaRPr lang="sv-SE"/>
          </a:p>
        </p:txBody>
      </p:sp>
    </p:spTree>
    <p:extLst>
      <p:ext uri="{BB962C8B-B14F-4D97-AF65-F5344CB8AC3E}">
        <p14:creationId xmlns:p14="http://schemas.microsoft.com/office/powerpoint/2010/main" val="1096738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r>
              <a:rPr lang="sv-SE" sz="1200" kern="1200" dirty="0">
                <a:solidFill>
                  <a:schemeClr val="tx1"/>
                </a:solidFill>
                <a:effectLst/>
                <a:latin typeface="+mn-lt"/>
                <a:ea typeface="+mn-ea"/>
                <a:cs typeface="+mn-cs"/>
              </a:rPr>
              <a:t>Eftersom Gunilla har diabetes är det också lämpligt att kontrollera sockerläget. </a:t>
            </a:r>
            <a:r>
              <a:rPr lang="sv-SE" sz="1200" kern="1200" dirty="0" err="1">
                <a:solidFill>
                  <a:schemeClr val="tx1"/>
                </a:solidFill>
                <a:effectLst/>
                <a:latin typeface="+mn-lt"/>
                <a:ea typeface="+mn-ea"/>
                <a:cs typeface="+mn-cs"/>
              </a:rPr>
              <a:t>Glukosuri</a:t>
            </a:r>
            <a:r>
              <a:rPr lang="sv-SE" sz="1200" kern="1200" dirty="0">
                <a:solidFill>
                  <a:schemeClr val="tx1"/>
                </a:solidFill>
                <a:effectLst/>
                <a:latin typeface="+mn-lt"/>
                <a:ea typeface="+mn-ea"/>
                <a:cs typeface="+mn-cs"/>
              </a:rPr>
              <a:t> kan öka risken för urinvägsinfektion.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err="1">
                <a:solidFill>
                  <a:schemeClr val="tx1"/>
                </a:solidFill>
                <a:effectLst/>
                <a:latin typeface="+mn-lt"/>
                <a:ea typeface="+mn-ea"/>
                <a:cs typeface="+mn-cs"/>
              </a:rPr>
              <a:t>Urinvägssten</a:t>
            </a:r>
            <a:r>
              <a:rPr lang="sv-SE" sz="1200" kern="1200" dirty="0">
                <a:solidFill>
                  <a:schemeClr val="tx1"/>
                </a:solidFill>
                <a:effectLst/>
                <a:latin typeface="+mn-lt"/>
                <a:ea typeface="+mn-ea"/>
                <a:cs typeface="+mn-cs"/>
              </a:rPr>
              <a:t> är ingen vanlig orsak till recidiverande cystit men bör ändå uteslutas när misstanke om sten uppkommer. </a:t>
            </a:r>
            <a:r>
              <a:rPr lang="sv-SE" sz="1200" kern="1200" dirty="0" err="1">
                <a:solidFill>
                  <a:schemeClr val="tx1"/>
                </a:solidFill>
                <a:effectLst/>
                <a:latin typeface="+mn-lt"/>
                <a:ea typeface="+mn-ea"/>
                <a:cs typeface="+mn-cs"/>
              </a:rPr>
              <a:t>Proteus</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Klebsiella</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Pseudomonas</a:t>
            </a:r>
            <a:r>
              <a:rPr lang="sv-SE" sz="1200" kern="1200" dirty="0">
                <a:solidFill>
                  <a:schemeClr val="tx1"/>
                </a:solidFill>
                <a:effectLst/>
                <a:latin typeface="+mn-lt"/>
                <a:ea typeface="+mn-ea"/>
                <a:cs typeface="+mn-cs"/>
              </a:rPr>
              <a:t>, stafylokocker och Ureaplasma </a:t>
            </a:r>
            <a:r>
              <a:rPr lang="sv-SE" sz="1200" kern="1200" dirty="0" err="1">
                <a:solidFill>
                  <a:schemeClr val="tx1"/>
                </a:solidFill>
                <a:effectLst/>
                <a:latin typeface="+mn-lt"/>
                <a:ea typeface="+mn-ea"/>
                <a:cs typeface="+mn-cs"/>
              </a:rPr>
              <a:t>urealyticum</a:t>
            </a:r>
            <a:r>
              <a:rPr lang="sv-SE" sz="1200" kern="1200" dirty="0">
                <a:solidFill>
                  <a:schemeClr val="tx1"/>
                </a:solidFill>
                <a:effectLst/>
                <a:latin typeface="+mn-lt"/>
                <a:ea typeface="+mn-ea"/>
                <a:cs typeface="+mn-cs"/>
              </a:rPr>
              <a:t> är bakterier som kan bilda stenar.</a:t>
            </a: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10</a:t>
            </a:fld>
            <a:endParaRPr lang="sv-SE"/>
          </a:p>
        </p:txBody>
      </p:sp>
    </p:spTree>
    <p:extLst>
      <p:ext uri="{BB962C8B-B14F-4D97-AF65-F5344CB8AC3E}">
        <p14:creationId xmlns:p14="http://schemas.microsoft.com/office/powerpoint/2010/main" val="689837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Om Gunilla står ut med sina symtom tills urinodlingssvar kommit är det förstås en fördel även om det inte är nödvändigt om hon är mycket besvärad av sin cystit. Föreligger ännu inget odlingssvar behandlas Gunilla med antingen </a:t>
            </a:r>
            <a:r>
              <a:rPr lang="sv-SE" sz="1200" kern="1200" dirty="0" err="1">
                <a:solidFill>
                  <a:schemeClr val="tx1"/>
                </a:solidFill>
                <a:effectLst/>
                <a:latin typeface="+mn-lt"/>
                <a:ea typeface="+mn-ea"/>
                <a:cs typeface="+mn-cs"/>
              </a:rPr>
              <a:t>nitrofurantoin</a:t>
            </a:r>
            <a:r>
              <a:rPr lang="sv-SE" sz="1200" kern="1200" dirty="0">
                <a:solidFill>
                  <a:schemeClr val="tx1"/>
                </a:solidFill>
                <a:effectLst/>
                <a:latin typeface="+mn-lt"/>
                <a:ea typeface="+mn-ea"/>
                <a:cs typeface="+mn-cs"/>
              </a:rPr>
              <a:t> 50 mg x 3 i 5 dagar eller </a:t>
            </a:r>
            <a:r>
              <a:rPr lang="sv-SE" sz="1200" kern="1200" dirty="0" err="1">
                <a:solidFill>
                  <a:schemeClr val="tx1"/>
                </a:solidFill>
                <a:effectLst/>
                <a:latin typeface="+mn-lt"/>
                <a:ea typeface="+mn-ea"/>
                <a:cs typeface="+mn-cs"/>
              </a:rPr>
              <a:t>pivmecillinam</a:t>
            </a:r>
            <a:r>
              <a:rPr lang="sv-SE" sz="1200" kern="1200" dirty="0">
                <a:solidFill>
                  <a:schemeClr val="tx1"/>
                </a:solidFill>
                <a:effectLst/>
                <a:latin typeface="+mn-lt"/>
                <a:ea typeface="+mn-ea"/>
                <a:cs typeface="+mn-cs"/>
              </a:rPr>
              <a:t> 200 mg x 3 i 5 dagar.</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E. </a:t>
            </a:r>
            <a:r>
              <a:rPr lang="sv-SE" sz="1200" kern="1200" dirty="0" err="1">
                <a:solidFill>
                  <a:schemeClr val="tx1"/>
                </a:solidFill>
                <a:effectLst/>
                <a:latin typeface="+mn-lt"/>
                <a:ea typeface="+mn-ea"/>
                <a:cs typeface="+mn-cs"/>
              </a:rPr>
              <a:t>coli</a:t>
            </a:r>
            <a:r>
              <a:rPr lang="sv-SE" sz="1200" kern="1200" dirty="0">
                <a:solidFill>
                  <a:schemeClr val="tx1"/>
                </a:solidFill>
                <a:effectLst/>
                <a:latin typeface="+mn-lt"/>
                <a:ea typeface="+mn-ea"/>
                <a:cs typeface="+mn-cs"/>
              </a:rPr>
              <a:t> är den dominerande </a:t>
            </a:r>
            <a:r>
              <a:rPr lang="sv-SE" sz="1200" kern="1200" dirty="0" err="1">
                <a:solidFill>
                  <a:schemeClr val="tx1"/>
                </a:solidFill>
                <a:effectLst/>
                <a:latin typeface="+mn-lt"/>
                <a:ea typeface="+mn-ea"/>
                <a:cs typeface="+mn-cs"/>
              </a:rPr>
              <a:t>patogenen</a:t>
            </a:r>
            <a:r>
              <a:rPr lang="sv-SE" sz="1200" kern="1200" dirty="0">
                <a:solidFill>
                  <a:schemeClr val="tx1"/>
                </a:solidFill>
                <a:effectLst/>
                <a:latin typeface="+mn-lt"/>
                <a:ea typeface="+mn-ea"/>
                <a:cs typeface="+mn-cs"/>
              </a:rPr>
              <a:t> vid recidiverande UVI. Endast några få procent av </a:t>
            </a:r>
            <a:r>
              <a:rPr lang="sv-SE" sz="1200" kern="1200" dirty="0" err="1">
                <a:solidFill>
                  <a:schemeClr val="tx1"/>
                </a:solidFill>
                <a:effectLst/>
                <a:latin typeface="+mn-lt"/>
                <a:ea typeface="+mn-ea"/>
                <a:cs typeface="+mn-cs"/>
              </a:rPr>
              <a:t>E.coli</a:t>
            </a:r>
            <a:r>
              <a:rPr lang="sv-SE" sz="1200" kern="1200" dirty="0">
                <a:solidFill>
                  <a:schemeClr val="tx1"/>
                </a:solidFill>
                <a:effectLst/>
                <a:latin typeface="+mn-lt"/>
                <a:ea typeface="+mn-ea"/>
                <a:cs typeface="+mn-cs"/>
              </a:rPr>
              <a:t> i urinodlingar från öppenvård är resistenta mot </a:t>
            </a:r>
            <a:r>
              <a:rPr lang="sv-SE" sz="1200" kern="1200" dirty="0" err="1">
                <a:solidFill>
                  <a:schemeClr val="tx1"/>
                </a:solidFill>
                <a:effectLst/>
                <a:latin typeface="+mn-lt"/>
                <a:ea typeface="+mn-ea"/>
                <a:cs typeface="+mn-cs"/>
              </a:rPr>
              <a:t>nitrofurantoin</a:t>
            </a:r>
            <a:r>
              <a:rPr lang="sv-SE" sz="1200" kern="1200" dirty="0">
                <a:solidFill>
                  <a:schemeClr val="tx1"/>
                </a:solidFill>
                <a:effectLst/>
                <a:latin typeface="+mn-lt"/>
                <a:ea typeface="+mn-ea"/>
                <a:cs typeface="+mn-cs"/>
              </a:rPr>
              <a:t> och/eller </a:t>
            </a:r>
            <a:r>
              <a:rPr lang="sv-SE" sz="1200" kern="1200" dirty="0" err="1">
                <a:solidFill>
                  <a:schemeClr val="tx1"/>
                </a:solidFill>
                <a:effectLst/>
                <a:latin typeface="+mn-lt"/>
                <a:ea typeface="+mn-ea"/>
                <a:cs typeface="+mn-cs"/>
              </a:rPr>
              <a:t>pivmecillinam</a:t>
            </a:r>
            <a:r>
              <a:rPr lang="sv-SE" sz="1200" kern="1200" dirty="0">
                <a:solidFill>
                  <a:schemeClr val="tx1"/>
                </a:solidFill>
                <a:effectLst/>
                <a:latin typeface="+mn-lt"/>
                <a:ea typeface="+mn-ea"/>
                <a:cs typeface="+mn-cs"/>
              </a:rPr>
              <a:t>. </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11</a:t>
            </a:fld>
            <a:endParaRPr lang="sv-SE"/>
          </a:p>
        </p:txBody>
      </p:sp>
    </p:spTree>
    <p:extLst>
      <p:ext uri="{BB962C8B-B14F-4D97-AF65-F5344CB8AC3E}">
        <p14:creationId xmlns:p14="http://schemas.microsoft.com/office/powerpoint/2010/main" val="156916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Lokal östrogenbehandling till postmenopausala kvinnor kan förebygga recidiv. Däremot saknas evidens för </a:t>
            </a:r>
            <a:r>
              <a:rPr lang="sv-SE" sz="1200" kern="1200" dirty="0" err="1">
                <a:solidFill>
                  <a:schemeClr val="tx1"/>
                </a:solidFill>
                <a:effectLst/>
                <a:latin typeface="+mn-lt"/>
                <a:ea typeface="+mn-ea"/>
                <a:cs typeface="+mn-cs"/>
              </a:rPr>
              <a:t>metenaminhippurat</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Hiprex</a:t>
            </a:r>
            <a:r>
              <a:rPr lang="sv-SE" sz="1200" kern="1200" dirty="0">
                <a:solidFill>
                  <a:schemeClr val="tx1"/>
                </a:solidFill>
                <a:effectLst/>
                <a:latin typeface="+mn-lt"/>
                <a:ea typeface="+mn-ea"/>
                <a:cs typeface="+mn-cs"/>
              </a:rPr>
              <a:t>) och tranbärsjuice även om enskilda individer möjligen kan ha glädje av något av detta.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err="1">
                <a:solidFill>
                  <a:schemeClr val="tx1"/>
                </a:solidFill>
                <a:effectLst/>
                <a:latin typeface="+mn-lt"/>
                <a:ea typeface="+mn-ea"/>
                <a:cs typeface="+mn-cs"/>
              </a:rPr>
              <a:t>Postcoital</a:t>
            </a:r>
            <a:r>
              <a:rPr lang="sv-SE" sz="1200" kern="1200" dirty="0">
                <a:solidFill>
                  <a:schemeClr val="tx1"/>
                </a:solidFill>
                <a:effectLst/>
                <a:latin typeface="+mn-lt"/>
                <a:ea typeface="+mn-ea"/>
                <a:cs typeface="+mn-cs"/>
              </a:rPr>
              <a:t> blåstömning rekommenderas. Vid samlagsrelaterade cystiter kan också </a:t>
            </a:r>
            <a:r>
              <a:rPr lang="sv-SE" sz="1200" kern="1200" dirty="0" err="1">
                <a:solidFill>
                  <a:schemeClr val="tx1"/>
                </a:solidFill>
                <a:effectLst/>
                <a:latin typeface="+mn-lt"/>
                <a:ea typeface="+mn-ea"/>
                <a:cs typeface="+mn-cs"/>
              </a:rPr>
              <a:t>postcoital</a:t>
            </a:r>
            <a:r>
              <a:rPr lang="sv-SE" sz="1200" kern="1200" dirty="0">
                <a:solidFill>
                  <a:schemeClr val="tx1"/>
                </a:solidFill>
                <a:effectLst/>
                <a:latin typeface="+mn-lt"/>
                <a:ea typeface="+mn-ea"/>
                <a:cs typeface="+mn-cs"/>
              </a:rPr>
              <a:t> antibiotika övervägas. Använder patienten </a:t>
            </a:r>
            <a:r>
              <a:rPr lang="sv-SE" sz="1200" kern="1200" dirty="0" err="1">
                <a:solidFill>
                  <a:schemeClr val="tx1"/>
                </a:solidFill>
                <a:effectLst/>
                <a:latin typeface="+mn-lt"/>
                <a:ea typeface="+mn-ea"/>
                <a:cs typeface="+mn-cs"/>
              </a:rPr>
              <a:t>spermicider</a:t>
            </a:r>
            <a:r>
              <a:rPr lang="sv-SE" sz="1200" kern="1200" dirty="0">
                <a:solidFill>
                  <a:schemeClr val="tx1"/>
                </a:solidFill>
                <a:effectLst/>
                <a:latin typeface="+mn-lt"/>
                <a:ea typeface="+mn-ea"/>
                <a:cs typeface="+mn-cs"/>
              </a:rPr>
              <a:t> bör man diskutera byte av preventivmetod (förmodligen inte aktuellt hos just Gunilla).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En möjlighet är också självinitierad behandling, recept i reserv, hos kvinnor som känner igen sina symtom väl.</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Profylaktisk behandling med antibiotika har effekt men också nackdelar i form av biverkningar och risk för resistensutveckling. I de fall där daglig antibiotikaprofylax blir aktuellt rekommenderas </a:t>
            </a:r>
            <a:r>
              <a:rPr lang="sv-SE" sz="1200" kern="1200" dirty="0" err="1">
                <a:solidFill>
                  <a:schemeClr val="tx1"/>
                </a:solidFill>
                <a:effectLst/>
                <a:latin typeface="+mn-lt"/>
                <a:ea typeface="+mn-ea"/>
                <a:cs typeface="+mn-cs"/>
              </a:rPr>
              <a:t>nitrofurantoin</a:t>
            </a:r>
            <a:r>
              <a:rPr lang="sv-SE" sz="1200" kern="1200" dirty="0">
                <a:solidFill>
                  <a:schemeClr val="tx1"/>
                </a:solidFill>
                <a:effectLst/>
                <a:latin typeface="+mn-lt"/>
                <a:ea typeface="+mn-ea"/>
                <a:cs typeface="+mn-cs"/>
              </a:rPr>
              <a:t> 50–100 mg till natten, eller ibland </a:t>
            </a:r>
            <a:r>
              <a:rPr lang="sv-SE" sz="1200" kern="1200" dirty="0" err="1">
                <a:solidFill>
                  <a:schemeClr val="tx1"/>
                </a:solidFill>
                <a:effectLst/>
                <a:latin typeface="+mn-lt"/>
                <a:ea typeface="+mn-ea"/>
                <a:cs typeface="+mn-cs"/>
              </a:rPr>
              <a:t>trimetoprim</a:t>
            </a:r>
            <a:r>
              <a:rPr lang="sv-SE" sz="1200" kern="1200" dirty="0">
                <a:solidFill>
                  <a:schemeClr val="tx1"/>
                </a:solidFill>
                <a:effectLst/>
                <a:latin typeface="+mn-lt"/>
                <a:ea typeface="+mn-ea"/>
                <a:cs typeface="+mn-cs"/>
              </a:rPr>
              <a:t> vid odlingsverifierad känslig stam. Behandlingen bör fortgå i sex månader. </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12</a:t>
            </a:fld>
            <a:endParaRPr lang="sv-SE"/>
          </a:p>
        </p:txBody>
      </p:sp>
    </p:spTree>
    <p:extLst>
      <p:ext uri="{BB962C8B-B14F-4D97-AF65-F5344CB8AC3E}">
        <p14:creationId xmlns:p14="http://schemas.microsoft.com/office/powerpoint/2010/main" val="1014661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Odling rekommenderas vid terapisvikt och recidiv, nylig vistelse på sjukhus eller annan vårdinrättning, nylig utlandsvistelse, känt bärarskap av ESBL, vid all UVI hos män, barn och gravida och alltid vid febril UVI. Vid sporadisk cystit hos vuxna icke-gravida kvinnor tillför odling som regel inget och rekommenderas därför inte som rutin. </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13</a:t>
            </a:fld>
            <a:endParaRPr lang="sv-SE"/>
          </a:p>
        </p:txBody>
      </p:sp>
    </p:spTree>
    <p:extLst>
      <p:ext uri="{BB962C8B-B14F-4D97-AF65-F5344CB8AC3E}">
        <p14:creationId xmlns:p14="http://schemas.microsoft.com/office/powerpoint/2010/main" val="15924975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Risken för att en urinvägsinfektion ska vara orsakad av ESBL är ökad om ESBL tidigare har påvisats hos patienten, om patienten nyligen varit utomlands eller nyligen vårdats på sjukhus eller annan vårdinrättning. Odla i dessa fall även om det är en sporadisk cystit. </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14</a:t>
            </a:fld>
            <a:endParaRPr lang="sv-SE"/>
          </a:p>
        </p:txBody>
      </p:sp>
    </p:spTree>
    <p:extLst>
      <p:ext uri="{BB962C8B-B14F-4D97-AF65-F5344CB8AC3E}">
        <p14:creationId xmlns:p14="http://schemas.microsoft.com/office/powerpoint/2010/main" val="513802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3201936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1215562932"/>
      </p:ext>
    </p:extLst>
  </p:cSld>
  <p:clrMapOvr>
    <a:masterClrMapping/>
  </p:clrMapOvr>
  <p:extLst>
    <p:ext uri="{DCECCB84-F9BA-43D5-87BE-67443E8EF086}">
      <p15:sldGuideLst xmlns:p15="http://schemas.microsoft.com/office/powerpoint/2012/main">
        <p15:guide id="1" orient="horz" pos="2160">
          <p15:clr>
            <a:srgbClr val="FBAE40"/>
          </p15:clr>
        </p15:guide>
        <p15:guide id="2" pos="53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982572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5177768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323112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A0584E2-C853-45BD-8ECE-A4B16F6BA5E8}"/>
              </a:ext>
            </a:extLst>
          </p:cNvPr>
          <p:cNvSpPr>
            <a:spLocks noGrp="1"/>
          </p:cNvSpPr>
          <p:nvPr>
            <p:ph type="title"/>
          </p:nvPr>
        </p:nvSpPr>
        <p:spPr>
          <a:xfrm>
            <a:off x="720000" y="1080000"/>
            <a:ext cx="7700963" cy="462081"/>
          </a:xfrm>
        </p:spPr>
        <p:txBody>
          <a:bodyPr/>
          <a:lstStyle/>
          <a:p>
            <a:pPr algn="ctr"/>
            <a:r>
              <a:rPr lang="sv-SE" sz="2800" dirty="0"/>
              <a:t>Recidiverande UVI </a:t>
            </a:r>
          </a:p>
        </p:txBody>
      </p:sp>
      <p:sp>
        <p:nvSpPr>
          <p:cNvPr id="7" name="Platshållare för innehåll 6">
            <a:extLst>
              <a:ext uri="{FF2B5EF4-FFF2-40B4-BE49-F238E27FC236}">
                <a16:creationId xmlns:a16="http://schemas.microsoft.com/office/drawing/2014/main" id="{8826DFFA-14B8-4B17-9DF9-744E44EF8A93}"/>
              </a:ext>
            </a:extLst>
          </p:cNvPr>
          <p:cNvSpPr>
            <a:spLocks noGrp="1"/>
          </p:cNvSpPr>
          <p:nvPr>
            <p:ph idx="1"/>
          </p:nvPr>
        </p:nvSpPr>
        <p:spPr>
          <a:xfrm>
            <a:off x="719999" y="1542081"/>
            <a:ext cx="7700963" cy="4719234"/>
          </a:xfrm>
        </p:spPr>
        <p:txBody>
          <a:bodyPr/>
          <a:lstStyle/>
          <a:p>
            <a:pPr marL="0" indent="0">
              <a:buNone/>
            </a:pPr>
            <a:r>
              <a:rPr lang="sv-SE" sz="2400" dirty="0"/>
              <a:t>Gunilla, 58 år, kommer till vårdcentralen. Sedan i förrgår känner hon sig kissnödig ”hela tiden” och det svider förskräckligt när hon kastar vatten. Det är nu tredje gången på ett år som hon får dessa besvär. Hon har ingen feber eller flanksmärta och känner sig inte sjuk. Gunilla medicinerar för högt blodtryck och tar metformin för diabetes. Vid senaste diabeteskontrollen för några månader sedan var sockerläget gott liksom njurfunktionen och blodtrycket. </a:t>
            </a:r>
          </a:p>
        </p:txBody>
      </p:sp>
      <p:sp>
        <p:nvSpPr>
          <p:cNvPr id="4" name="Platshållare för sidfot 3">
            <a:extLst>
              <a:ext uri="{FF2B5EF4-FFF2-40B4-BE49-F238E27FC236}">
                <a16:creationId xmlns:a16="http://schemas.microsoft.com/office/drawing/2014/main" id="{811DCE7A-2F1B-4CAE-8E49-BE059648BDD6}"/>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292402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2713E09-C692-4970-BB40-1A5A28C52148}"/>
              </a:ext>
            </a:extLst>
          </p:cNvPr>
          <p:cNvSpPr>
            <a:spLocks noGrp="1"/>
          </p:cNvSpPr>
          <p:nvPr>
            <p:ph type="title"/>
          </p:nvPr>
        </p:nvSpPr>
        <p:spPr>
          <a:xfrm>
            <a:off x="720000" y="1080001"/>
            <a:ext cx="7700963" cy="671308"/>
          </a:xfrm>
        </p:spPr>
        <p:txBody>
          <a:bodyPr/>
          <a:lstStyle/>
          <a:p>
            <a:r>
              <a:rPr lang="sv-SE" sz="2800" dirty="0"/>
              <a:t>Forts. utredning</a:t>
            </a:r>
          </a:p>
        </p:txBody>
      </p:sp>
      <p:sp>
        <p:nvSpPr>
          <p:cNvPr id="7" name="Platshållare för innehåll 6">
            <a:extLst>
              <a:ext uri="{FF2B5EF4-FFF2-40B4-BE49-F238E27FC236}">
                <a16:creationId xmlns:a16="http://schemas.microsoft.com/office/drawing/2014/main" id="{B359B25A-6DE3-4869-9FDF-E84F60389408}"/>
              </a:ext>
            </a:extLst>
          </p:cNvPr>
          <p:cNvSpPr>
            <a:spLocks noGrp="1"/>
          </p:cNvSpPr>
          <p:nvPr>
            <p:ph idx="1"/>
          </p:nvPr>
        </p:nvSpPr>
        <p:spPr>
          <a:xfrm>
            <a:off x="720000" y="2129973"/>
            <a:ext cx="7700963" cy="4427916"/>
          </a:xfrm>
        </p:spPr>
        <p:txBody>
          <a:bodyPr/>
          <a:lstStyle/>
          <a:p>
            <a:r>
              <a:rPr lang="sv-SE" sz="2400" dirty="0"/>
              <a:t>Kontrollera sockerläget.</a:t>
            </a:r>
            <a:br>
              <a:rPr lang="sv-SE" sz="2400" dirty="0"/>
            </a:br>
            <a:endParaRPr lang="sv-SE" sz="2400" dirty="0"/>
          </a:p>
          <a:p>
            <a:r>
              <a:rPr lang="sv-SE" sz="2400" dirty="0" err="1"/>
              <a:t>Urinvägssten</a:t>
            </a:r>
            <a:r>
              <a:rPr lang="sv-SE" sz="2400" dirty="0"/>
              <a:t> är ingen vanlig orsak till recidiverande cystit men bör ändå uteslutas. </a:t>
            </a:r>
          </a:p>
        </p:txBody>
      </p:sp>
      <p:sp>
        <p:nvSpPr>
          <p:cNvPr id="4" name="Platshållare för sidfot 3">
            <a:extLst>
              <a:ext uri="{FF2B5EF4-FFF2-40B4-BE49-F238E27FC236}">
                <a16:creationId xmlns:a16="http://schemas.microsoft.com/office/drawing/2014/main" id="{AB9F7E3C-43FA-43D5-9725-9CF90A81C246}"/>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521198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AE13580-3612-4386-9EED-9DDD0C86DF7E}"/>
              </a:ext>
            </a:extLst>
          </p:cNvPr>
          <p:cNvSpPr>
            <a:spLocks noGrp="1"/>
          </p:cNvSpPr>
          <p:nvPr>
            <p:ph type="title"/>
          </p:nvPr>
        </p:nvSpPr>
        <p:spPr>
          <a:xfrm>
            <a:off x="720000" y="1080000"/>
            <a:ext cx="7700963" cy="509649"/>
          </a:xfrm>
        </p:spPr>
        <p:txBody>
          <a:bodyPr/>
          <a:lstStyle/>
          <a:p>
            <a:pPr lvl="0"/>
            <a:r>
              <a:rPr lang="sv-SE" sz="2800" dirty="0"/>
              <a:t>4. Hur behandlar du Gunilla?</a:t>
            </a:r>
          </a:p>
        </p:txBody>
      </p:sp>
      <p:sp>
        <p:nvSpPr>
          <p:cNvPr id="7" name="Platshållare för innehåll 6">
            <a:extLst>
              <a:ext uri="{FF2B5EF4-FFF2-40B4-BE49-F238E27FC236}">
                <a16:creationId xmlns:a16="http://schemas.microsoft.com/office/drawing/2014/main" id="{0A72402D-0617-499C-8952-B099B6F7F517}"/>
              </a:ext>
            </a:extLst>
          </p:cNvPr>
          <p:cNvSpPr>
            <a:spLocks noGrp="1"/>
          </p:cNvSpPr>
          <p:nvPr>
            <p:ph idx="1"/>
          </p:nvPr>
        </p:nvSpPr>
        <p:spPr>
          <a:xfrm>
            <a:off x="720000" y="1882249"/>
            <a:ext cx="7700963" cy="4216150"/>
          </a:xfrm>
        </p:spPr>
        <p:txBody>
          <a:bodyPr/>
          <a:lstStyle/>
          <a:p>
            <a:r>
              <a:rPr lang="sv-SE" sz="2400" dirty="0"/>
              <a:t>Invänta helst odlingssvaret, om ej möjligt, behandla med </a:t>
            </a:r>
            <a:r>
              <a:rPr lang="sv-SE" sz="2400" dirty="0" err="1"/>
              <a:t>nitrofurantoin</a:t>
            </a:r>
            <a:r>
              <a:rPr lang="sv-SE" sz="2400" dirty="0"/>
              <a:t> eller </a:t>
            </a:r>
            <a:r>
              <a:rPr lang="sv-SE" sz="2400" dirty="0" err="1"/>
              <a:t>pivmecillinam</a:t>
            </a:r>
            <a:r>
              <a:rPr lang="sv-SE" sz="2400" dirty="0"/>
              <a:t>.</a:t>
            </a:r>
          </a:p>
          <a:p>
            <a:r>
              <a:rPr lang="sv-SE" sz="2400" dirty="0"/>
              <a:t>E. coli är den dominerande patogenen vid recidiverande UVI. </a:t>
            </a:r>
          </a:p>
          <a:p>
            <a:r>
              <a:rPr lang="sv-SE" sz="2400" dirty="0"/>
              <a:t>Endast några få procent av E.coli i urinodlingar från öppenvård är resistenta mot nitrofurantoin och/eller pivmecillinam. </a:t>
            </a:r>
          </a:p>
        </p:txBody>
      </p:sp>
      <p:sp>
        <p:nvSpPr>
          <p:cNvPr id="4" name="Platshållare för sidfot 3">
            <a:extLst>
              <a:ext uri="{FF2B5EF4-FFF2-40B4-BE49-F238E27FC236}">
                <a16:creationId xmlns:a16="http://schemas.microsoft.com/office/drawing/2014/main" id="{324CD9A7-24F6-4607-A7FE-01CA8AB83643}"/>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949392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C2FD807-A844-4E2A-9186-8D169636658E}"/>
              </a:ext>
            </a:extLst>
          </p:cNvPr>
          <p:cNvSpPr>
            <a:spLocks noGrp="1"/>
          </p:cNvSpPr>
          <p:nvPr>
            <p:ph type="title"/>
          </p:nvPr>
        </p:nvSpPr>
        <p:spPr>
          <a:xfrm>
            <a:off x="720000" y="1100380"/>
            <a:ext cx="7700963" cy="1162373"/>
          </a:xfrm>
        </p:spPr>
        <p:txBody>
          <a:bodyPr/>
          <a:lstStyle/>
          <a:p>
            <a:r>
              <a:rPr lang="sv-SE" sz="2800" dirty="0"/>
              <a:t>5. Vad kan du erbjuda för att förebygga framtida cystiter?</a:t>
            </a:r>
            <a:br>
              <a:rPr lang="sv-SE" dirty="0"/>
            </a:br>
            <a:endParaRPr lang="sv-SE" dirty="0"/>
          </a:p>
        </p:txBody>
      </p:sp>
      <p:sp>
        <p:nvSpPr>
          <p:cNvPr id="7" name="Platshållare för innehåll 6">
            <a:extLst>
              <a:ext uri="{FF2B5EF4-FFF2-40B4-BE49-F238E27FC236}">
                <a16:creationId xmlns:a16="http://schemas.microsoft.com/office/drawing/2014/main" id="{72CD4E54-8582-45E9-A019-51F7B8F3C77B}"/>
              </a:ext>
            </a:extLst>
          </p:cNvPr>
          <p:cNvSpPr>
            <a:spLocks noGrp="1"/>
          </p:cNvSpPr>
          <p:nvPr>
            <p:ph idx="1"/>
          </p:nvPr>
        </p:nvSpPr>
        <p:spPr>
          <a:xfrm>
            <a:off x="720000" y="1945346"/>
            <a:ext cx="7700963" cy="4160986"/>
          </a:xfrm>
        </p:spPr>
        <p:txBody>
          <a:bodyPr/>
          <a:lstStyle/>
          <a:p>
            <a:r>
              <a:rPr lang="sv-SE" sz="2400" dirty="0"/>
              <a:t>Lokal östrogenbehandling till postmenopausala kvinnor</a:t>
            </a:r>
          </a:p>
          <a:p>
            <a:r>
              <a:rPr lang="sv-SE" sz="2400" dirty="0"/>
              <a:t>Evidens saknas evidens för metenaminhippurat (Hiprex) och tranbärsjuice </a:t>
            </a:r>
          </a:p>
          <a:p>
            <a:r>
              <a:rPr lang="sv-SE" sz="2400" dirty="0" err="1"/>
              <a:t>Postcoital</a:t>
            </a:r>
            <a:r>
              <a:rPr lang="sv-SE" sz="2400" dirty="0"/>
              <a:t> blåstömning, </a:t>
            </a:r>
            <a:r>
              <a:rPr lang="sv-SE" sz="2400" dirty="0" err="1"/>
              <a:t>postcoital</a:t>
            </a:r>
            <a:r>
              <a:rPr lang="sv-SE" sz="2400" dirty="0"/>
              <a:t> antibiotika</a:t>
            </a:r>
          </a:p>
          <a:p>
            <a:r>
              <a:rPr lang="sv-SE" sz="2400" dirty="0"/>
              <a:t>Självinitierad behandling, recept i reserv</a:t>
            </a:r>
          </a:p>
          <a:p>
            <a:r>
              <a:rPr lang="sv-SE" sz="2400" dirty="0"/>
              <a:t>Profylaktisk behandling med antibiotika max 6 mån i utvalda fall, </a:t>
            </a:r>
            <a:r>
              <a:rPr lang="sv-SE" sz="2400" dirty="0" err="1"/>
              <a:t>nitrofurantoin</a:t>
            </a:r>
            <a:r>
              <a:rPr lang="sv-SE" sz="2400" dirty="0"/>
              <a:t> 50-100 mg </a:t>
            </a:r>
            <a:r>
              <a:rPr lang="sv-SE" sz="2400" dirty="0" err="1"/>
              <a:t>tn</a:t>
            </a:r>
            <a:endParaRPr lang="sv-SE" sz="2400" dirty="0"/>
          </a:p>
        </p:txBody>
      </p:sp>
      <p:sp>
        <p:nvSpPr>
          <p:cNvPr id="4" name="Platshållare för sidfot 3">
            <a:extLst>
              <a:ext uri="{FF2B5EF4-FFF2-40B4-BE49-F238E27FC236}">
                <a16:creationId xmlns:a16="http://schemas.microsoft.com/office/drawing/2014/main" id="{78185681-8E42-4DBE-925F-8AADFFF2A38E}"/>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082867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49B2FAE-6D49-4D1D-8BB1-E23D7E2B639A}"/>
              </a:ext>
            </a:extLst>
          </p:cNvPr>
          <p:cNvSpPr>
            <a:spLocks noGrp="1"/>
          </p:cNvSpPr>
          <p:nvPr>
            <p:ph type="title"/>
          </p:nvPr>
        </p:nvSpPr>
        <p:spPr>
          <a:xfrm>
            <a:off x="719999" y="1537200"/>
            <a:ext cx="7700963" cy="836613"/>
          </a:xfrm>
        </p:spPr>
        <p:txBody>
          <a:bodyPr/>
          <a:lstStyle/>
          <a:p>
            <a:r>
              <a:rPr lang="sv-SE" sz="2800" dirty="0"/>
              <a:t>6. Vid vilka urinvägsinfektioner bör man ta en urinodling?</a:t>
            </a:r>
            <a:br>
              <a:rPr lang="sv-SE" dirty="0"/>
            </a:br>
            <a:endParaRPr lang="sv-SE" dirty="0"/>
          </a:p>
        </p:txBody>
      </p:sp>
      <p:sp>
        <p:nvSpPr>
          <p:cNvPr id="7" name="Platshållare för innehåll 6">
            <a:extLst>
              <a:ext uri="{FF2B5EF4-FFF2-40B4-BE49-F238E27FC236}">
                <a16:creationId xmlns:a16="http://schemas.microsoft.com/office/drawing/2014/main" id="{DF61D951-CEBC-4A4A-B709-E5C76BA4C474}"/>
              </a:ext>
            </a:extLst>
          </p:cNvPr>
          <p:cNvSpPr>
            <a:spLocks noGrp="1"/>
          </p:cNvSpPr>
          <p:nvPr>
            <p:ph idx="1"/>
          </p:nvPr>
        </p:nvSpPr>
        <p:spPr>
          <a:xfrm>
            <a:off x="719999" y="1955506"/>
            <a:ext cx="7700963" cy="3938400"/>
          </a:xfrm>
        </p:spPr>
        <p:txBody>
          <a:bodyPr/>
          <a:lstStyle/>
          <a:p>
            <a:r>
              <a:rPr lang="sv-SE" sz="2400" dirty="0"/>
              <a:t>Terapisvikt och recidiv</a:t>
            </a:r>
          </a:p>
          <a:p>
            <a:r>
              <a:rPr lang="sv-SE" sz="2400" dirty="0"/>
              <a:t>Nylig vistelse på sjukhus eller annan vårdinrättning</a:t>
            </a:r>
          </a:p>
          <a:p>
            <a:r>
              <a:rPr lang="sv-SE" sz="2400" dirty="0"/>
              <a:t>Nylig utlandsvistelse</a:t>
            </a:r>
          </a:p>
          <a:p>
            <a:r>
              <a:rPr lang="sv-SE" sz="2400" dirty="0"/>
              <a:t>Känt bärarskap av ESBL</a:t>
            </a:r>
          </a:p>
          <a:p>
            <a:r>
              <a:rPr lang="sv-SE" sz="2400" dirty="0"/>
              <a:t>All UVI hos män, barn och gravida </a:t>
            </a:r>
          </a:p>
          <a:p>
            <a:r>
              <a:rPr lang="sv-SE" sz="2400" dirty="0"/>
              <a:t>Febril UVI </a:t>
            </a:r>
          </a:p>
        </p:txBody>
      </p:sp>
      <p:sp>
        <p:nvSpPr>
          <p:cNvPr id="4" name="Platshållare för sidfot 3">
            <a:extLst>
              <a:ext uri="{FF2B5EF4-FFF2-40B4-BE49-F238E27FC236}">
                <a16:creationId xmlns:a16="http://schemas.microsoft.com/office/drawing/2014/main" id="{86DCDBF7-80BF-4FA2-A8F9-AF94465D4CFD}"/>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734519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07E807E-C941-4770-94C8-421160B41BFA}"/>
              </a:ext>
            </a:extLst>
          </p:cNvPr>
          <p:cNvSpPr>
            <a:spLocks noGrp="1"/>
          </p:cNvSpPr>
          <p:nvPr>
            <p:ph type="title"/>
          </p:nvPr>
        </p:nvSpPr>
        <p:spPr>
          <a:xfrm>
            <a:off x="719999" y="1208868"/>
            <a:ext cx="7700963" cy="1580827"/>
          </a:xfrm>
        </p:spPr>
        <p:txBody>
          <a:bodyPr/>
          <a:lstStyle/>
          <a:p>
            <a:r>
              <a:rPr lang="sv-SE" sz="2800" dirty="0"/>
              <a:t>7. När bör man misstänka att en urinvägsinfektion kan vara orsakad av en ESBL-bildande bakterie?</a:t>
            </a:r>
            <a:br>
              <a:rPr lang="sv-SE" dirty="0"/>
            </a:br>
            <a:endParaRPr lang="sv-SE" dirty="0"/>
          </a:p>
        </p:txBody>
      </p:sp>
      <p:sp>
        <p:nvSpPr>
          <p:cNvPr id="7" name="Platshållare för innehåll 6">
            <a:extLst>
              <a:ext uri="{FF2B5EF4-FFF2-40B4-BE49-F238E27FC236}">
                <a16:creationId xmlns:a16="http://schemas.microsoft.com/office/drawing/2014/main" id="{2686313A-E275-4E52-9EA3-C75A1595C60F}"/>
              </a:ext>
            </a:extLst>
          </p:cNvPr>
          <p:cNvSpPr>
            <a:spLocks noGrp="1"/>
          </p:cNvSpPr>
          <p:nvPr>
            <p:ph idx="1"/>
          </p:nvPr>
        </p:nvSpPr>
        <p:spPr>
          <a:xfrm>
            <a:off x="719999" y="2434318"/>
            <a:ext cx="7700963" cy="4071989"/>
          </a:xfrm>
        </p:spPr>
        <p:txBody>
          <a:bodyPr/>
          <a:lstStyle/>
          <a:p>
            <a:pPr marL="0" indent="0">
              <a:buNone/>
            </a:pPr>
            <a:r>
              <a:rPr lang="sv-SE" sz="2400" u="sng" dirty="0"/>
              <a:t>Ökad risk för ESBL-orsakad UVI om:</a:t>
            </a:r>
          </a:p>
          <a:p>
            <a:r>
              <a:rPr lang="sv-SE" sz="2400" dirty="0"/>
              <a:t>ESBL tidigare har påvisats hos patienten</a:t>
            </a:r>
          </a:p>
          <a:p>
            <a:r>
              <a:rPr lang="sv-SE" sz="2400" dirty="0"/>
              <a:t>om patienten nyligen varit utomlands </a:t>
            </a:r>
          </a:p>
          <a:p>
            <a:r>
              <a:rPr lang="sv-SE" sz="2400" dirty="0"/>
              <a:t>nyligen vårdats på sjukhus eller annan vårdinrättning. </a:t>
            </a:r>
          </a:p>
          <a:p>
            <a:pPr marL="0" indent="0">
              <a:buNone/>
            </a:pPr>
            <a:r>
              <a:rPr lang="sv-SE" sz="2400" dirty="0"/>
              <a:t>Odla i dessa fall även om det är en sporadisk cystit. </a:t>
            </a:r>
          </a:p>
        </p:txBody>
      </p:sp>
      <p:sp>
        <p:nvSpPr>
          <p:cNvPr id="4" name="Platshållare för sidfot 3">
            <a:extLst>
              <a:ext uri="{FF2B5EF4-FFF2-40B4-BE49-F238E27FC236}">
                <a16:creationId xmlns:a16="http://schemas.microsoft.com/office/drawing/2014/main" id="{CEEE4F55-7EF2-4B6B-A008-F427B6F9E617}"/>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95991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7F2D96F-85EE-4CB5-AA12-F055F2F9CCD1}"/>
              </a:ext>
            </a:extLst>
          </p:cNvPr>
          <p:cNvSpPr>
            <a:spLocks noGrp="1"/>
          </p:cNvSpPr>
          <p:nvPr>
            <p:ph type="title"/>
          </p:nvPr>
        </p:nvSpPr>
        <p:spPr>
          <a:xfrm>
            <a:off x="719999" y="984143"/>
            <a:ext cx="7700963" cy="1666068"/>
          </a:xfrm>
        </p:spPr>
        <p:txBody>
          <a:bodyPr/>
          <a:lstStyle/>
          <a:p>
            <a:r>
              <a:rPr lang="sv-SE" sz="2800" dirty="0"/>
              <a:t>8. Vad ger du patienten för behandling om du på goda grunder misstänker en cystit orsakad av en ESBL-bildande bakterie?</a:t>
            </a:r>
            <a:br>
              <a:rPr lang="sv-SE" dirty="0"/>
            </a:br>
            <a:endParaRPr lang="sv-SE" dirty="0"/>
          </a:p>
        </p:txBody>
      </p:sp>
      <p:sp>
        <p:nvSpPr>
          <p:cNvPr id="7" name="Platshållare för innehåll 6">
            <a:extLst>
              <a:ext uri="{FF2B5EF4-FFF2-40B4-BE49-F238E27FC236}">
                <a16:creationId xmlns:a16="http://schemas.microsoft.com/office/drawing/2014/main" id="{4D051ABF-D29F-45C7-8B66-A0E61313C5E2}"/>
              </a:ext>
            </a:extLst>
          </p:cNvPr>
          <p:cNvSpPr>
            <a:spLocks noGrp="1"/>
          </p:cNvSpPr>
          <p:nvPr>
            <p:ph idx="1"/>
          </p:nvPr>
        </p:nvSpPr>
        <p:spPr>
          <a:xfrm>
            <a:off x="719999" y="2286000"/>
            <a:ext cx="7700963" cy="4572000"/>
          </a:xfrm>
        </p:spPr>
        <p:txBody>
          <a:bodyPr/>
          <a:lstStyle/>
          <a:p>
            <a:r>
              <a:rPr lang="sv-SE" sz="2400" dirty="0"/>
              <a:t>Vänta tills </a:t>
            </a:r>
            <a:r>
              <a:rPr lang="sv-SE" sz="2400" dirty="0" err="1"/>
              <a:t>odlinssvar</a:t>
            </a:r>
            <a:r>
              <a:rPr lang="sv-SE" sz="2400" dirty="0"/>
              <a:t> med resistensbestämning har anlänt om möjligt.</a:t>
            </a:r>
          </a:p>
          <a:p>
            <a:r>
              <a:rPr lang="sv-SE" sz="2400" dirty="0" err="1"/>
              <a:t>Nitrofurantoin</a:t>
            </a:r>
            <a:r>
              <a:rPr lang="sv-SE" sz="2400" dirty="0"/>
              <a:t> 50 mg x 3 i 5 dagar eller pivmecillinam i en hög dos om 400 mg x 3 i 5 dagar. (7 dagar för män)</a:t>
            </a:r>
          </a:p>
          <a:p>
            <a:r>
              <a:rPr lang="sv-SE" sz="2400" dirty="0"/>
              <a:t>Om odlingssvaret visar en bakterie med resistens mot flertalet preparat, rådgör med infektionskonsult. </a:t>
            </a:r>
          </a:p>
          <a:p>
            <a:endParaRPr lang="sv-SE" dirty="0"/>
          </a:p>
        </p:txBody>
      </p:sp>
      <p:sp>
        <p:nvSpPr>
          <p:cNvPr id="4" name="Platshållare för sidfot 3">
            <a:extLst>
              <a:ext uri="{FF2B5EF4-FFF2-40B4-BE49-F238E27FC236}">
                <a16:creationId xmlns:a16="http://schemas.microsoft.com/office/drawing/2014/main" id="{E175C94A-5D96-49D3-BC9B-4DD095AFF61C}"/>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872475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BFAC3F6-A6AB-469F-A5C5-E264F5556392}"/>
              </a:ext>
            </a:extLst>
          </p:cNvPr>
          <p:cNvSpPr>
            <a:spLocks noGrp="1"/>
          </p:cNvSpPr>
          <p:nvPr>
            <p:ph type="title"/>
          </p:nvPr>
        </p:nvSpPr>
        <p:spPr>
          <a:xfrm>
            <a:off x="720000" y="1080000"/>
            <a:ext cx="7700963" cy="857287"/>
          </a:xfrm>
        </p:spPr>
        <p:txBody>
          <a:bodyPr/>
          <a:lstStyle/>
          <a:p>
            <a:pPr lvl="0"/>
            <a:r>
              <a:rPr lang="sv-SE" sz="2800" dirty="0"/>
              <a:t>1. Hur definieras recidiverande cystit?</a:t>
            </a:r>
          </a:p>
        </p:txBody>
      </p:sp>
      <p:sp>
        <p:nvSpPr>
          <p:cNvPr id="7" name="Platshållare för innehåll 6">
            <a:extLst>
              <a:ext uri="{FF2B5EF4-FFF2-40B4-BE49-F238E27FC236}">
                <a16:creationId xmlns:a16="http://schemas.microsoft.com/office/drawing/2014/main" id="{8C89A723-3D68-40CE-8D9C-E8BC43CFB39D}"/>
              </a:ext>
            </a:extLst>
          </p:cNvPr>
          <p:cNvSpPr>
            <a:spLocks noGrp="1"/>
          </p:cNvSpPr>
          <p:nvPr>
            <p:ph idx="1"/>
          </p:nvPr>
        </p:nvSpPr>
        <p:spPr>
          <a:xfrm>
            <a:off x="720000" y="2239505"/>
            <a:ext cx="7700963" cy="3858894"/>
          </a:xfrm>
        </p:spPr>
        <p:txBody>
          <a:bodyPr/>
          <a:lstStyle/>
          <a:p>
            <a:pPr lvl="0"/>
            <a:r>
              <a:rPr lang="sv-SE" sz="2400" dirty="0"/>
              <a:t>Två eller fler cystiter under sex månader eller tre eller fler cystiter under ett år. </a:t>
            </a:r>
          </a:p>
          <a:p>
            <a:pPr lvl="0"/>
            <a:r>
              <a:rPr lang="sv-SE" sz="2400" dirty="0"/>
              <a:t>Recidiverande cystiter är mycket vanligt även hos i övrigt helt friska kvinnor. </a:t>
            </a:r>
          </a:p>
          <a:p>
            <a:pPr lvl="0"/>
            <a:r>
              <a:rPr lang="sv-SE" sz="2400" dirty="0"/>
              <a:t>Var observant på differentialdiagnoser vid täta urinträngningar utan </a:t>
            </a:r>
            <a:r>
              <a:rPr lang="sv-SE" sz="2400" dirty="0" err="1"/>
              <a:t>miktionssveda</a:t>
            </a:r>
            <a:r>
              <a:rPr lang="sv-SE" sz="2400" dirty="0"/>
              <a:t>.</a:t>
            </a:r>
          </a:p>
        </p:txBody>
      </p:sp>
      <p:sp>
        <p:nvSpPr>
          <p:cNvPr id="4" name="Platshållare för sidfot 3">
            <a:extLst>
              <a:ext uri="{FF2B5EF4-FFF2-40B4-BE49-F238E27FC236}">
                <a16:creationId xmlns:a16="http://schemas.microsoft.com/office/drawing/2014/main" id="{422C502B-A3E0-46CA-8F9D-A2621D57A6F9}"/>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765288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27443B6-E4F5-4D11-A9FF-67661C930F3F}"/>
              </a:ext>
            </a:extLst>
          </p:cNvPr>
          <p:cNvSpPr>
            <a:spLocks noGrp="1"/>
          </p:cNvSpPr>
          <p:nvPr>
            <p:ph type="title"/>
          </p:nvPr>
        </p:nvSpPr>
        <p:spPr>
          <a:xfrm>
            <a:off x="720000" y="1077132"/>
            <a:ext cx="7700963" cy="872929"/>
          </a:xfrm>
        </p:spPr>
        <p:txBody>
          <a:bodyPr/>
          <a:lstStyle/>
          <a:p>
            <a:pPr lvl="0"/>
            <a:r>
              <a:rPr lang="sv-SE" sz="2800" dirty="0"/>
              <a:t>2. Vad finns det för riskfaktorer för recidiverande cystit?</a:t>
            </a:r>
          </a:p>
        </p:txBody>
      </p:sp>
      <p:sp>
        <p:nvSpPr>
          <p:cNvPr id="7" name="Platshållare för innehåll 6">
            <a:extLst>
              <a:ext uri="{FF2B5EF4-FFF2-40B4-BE49-F238E27FC236}">
                <a16:creationId xmlns:a16="http://schemas.microsoft.com/office/drawing/2014/main" id="{7D592D70-EE05-4CA7-82A1-7FD690D1C680}"/>
              </a:ext>
            </a:extLst>
          </p:cNvPr>
          <p:cNvSpPr>
            <a:spLocks noGrp="1"/>
          </p:cNvSpPr>
          <p:nvPr>
            <p:ph idx="1"/>
          </p:nvPr>
        </p:nvSpPr>
        <p:spPr>
          <a:xfrm>
            <a:off x="720000" y="2022529"/>
            <a:ext cx="7700963" cy="4178246"/>
          </a:xfrm>
        </p:spPr>
        <p:txBody>
          <a:bodyPr/>
          <a:lstStyle/>
          <a:p>
            <a:r>
              <a:rPr lang="sv-SE" sz="2400" dirty="0"/>
              <a:t>Tidigare cystit </a:t>
            </a:r>
          </a:p>
          <a:p>
            <a:r>
              <a:rPr lang="sv-SE" sz="2400" dirty="0"/>
              <a:t>Låg ålder vid första UVI</a:t>
            </a:r>
          </a:p>
          <a:p>
            <a:r>
              <a:rPr lang="sv-SE" sz="2400" dirty="0"/>
              <a:t>Förekomst av UVI hos kvinnlig släkting</a:t>
            </a:r>
          </a:p>
          <a:p>
            <a:r>
              <a:rPr lang="sv-SE" sz="2400" dirty="0"/>
              <a:t> Diabetes</a:t>
            </a:r>
          </a:p>
          <a:p>
            <a:r>
              <a:rPr lang="sv-SE" sz="2400" dirty="0"/>
              <a:t>Obesitas</a:t>
            </a:r>
          </a:p>
          <a:p>
            <a:r>
              <a:rPr lang="sv-SE" sz="2400" dirty="0"/>
              <a:t>Ny sexualpartner, frekventa samlag och användande av </a:t>
            </a:r>
            <a:r>
              <a:rPr lang="sv-SE" sz="2400" dirty="0" err="1"/>
              <a:t>spermicida</a:t>
            </a:r>
            <a:r>
              <a:rPr lang="sv-SE" sz="2400" dirty="0"/>
              <a:t> medel</a:t>
            </a:r>
          </a:p>
        </p:txBody>
      </p:sp>
      <p:sp>
        <p:nvSpPr>
          <p:cNvPr id="4" name="Platshållare för sidfot 3">
            <a:extLst>
              <a:ext uri="{FF2B5EF4-FFF2-40B4-BE49-F238E27FC236}">
                <a16:creationId xmlns:a16="http://schemas.microsoft.com/office/drawing/2014/main" id="{C27EECAC-A869-4446-B772-4384C52A2348}"/>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632327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039AED4-D6F0-42B7-A7BC-E95845C85BDB}"/>
              </a:ext>
            </a:extLst>
          </p:cNvPr>
          <p:cNvSpPr>
            <a:spLocks noGrp="1"/>
          </p:cNvSpPr>
          <p:nvPr>
            <p:ph type="title"/>
          </p:nvPr>
        </p:nvSpPr>
        <p:spPr/>
        <p:txBody>
          <a:bodyPr/>
          <a:lstStyle/>
          <a:p>
            <a:r>
              <a:rPr lang="sv-SE" sz="2800" dirty="0"/>
              <a:t>Forts.</a:t>
            </a:r>
          </a:p>
        </p:txBody>
      </p:sp>
      <p:sp>
        <p:nvSpPr>
          <p:cNvPr id="7" name="Platshållare för innehåll 6">
            <a:extLst>
              <a:ext uri="{FF2B5EF4-FFF2-40B4-BE49-F238E27FC236}">
                <a16:creationId xmlns:a16="http://schemas.microsoft.com/office/drawing/2014/main" id="{F4942C1A-9D19-4A31-AB57-68EAC58DE46E}"/>
              </a:ext>
            </a:extLst>
          </p:cNvPr>
          <p:cNvSpPr>
            <a:spLocks noGrp="1"/>
          </p:cNvSpPr>
          <p:nvPr>
            <p:ph idx="1"/>
          </p:nvPr>
        </p:nvSpPr>
        <p:spPr/>
        <p:txBody>
          <a:bodyPr/>
          <a:lstStyle/>
          <a:p>
            <a:r>
              <a:rPr lang="sv-SE" sz="2400" dirty="0"/>
              <a:t>Hos postmenopausala kvinnor får man också beakta blåsprolaps, </a:t>
            </a:r>
            <a:r>
              <a:rPr lang="sv-SE" sz="2400" dirty="0" err="1"/>
              <a:t>residualurin</a:t>
            </a:r>
            <a:r>
              <a:rPr lang="sv-SE" sz="2400" dirty="0"/>
              <a:t>, inkontinens och låga östrogennivåer som leder till atrofiska slemhinnor.</a:t>
            </a:r>
          </a:p>
        </p:txBody>
      </p:sp>
      <p:sp>
        <p:nvSpPr>
          <p:cNvPr id="4" name="Platshållare för sidfot 3">
            <a:extLst>
              <a:ext uri="{FF2B5EF4-FFF2-40B4-BE49-F238E27FC236}">
                <a16:creationId xmlns:a16="http://schemas.microsoft.com/office/drawing/2014/main" id="{D4056DAE-5B06-48C0-AD6F-88889DC1E212}"/>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539557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5B5D4FFE-D0E9-45AE-A4AD-3176F5D29655}"/>
              </a:ext>
            </a:extLst>
          </p:cNvPr>
          <p:cNvSpPr>
            <a:spLocks noGrp="1"/>
          </p:cNvSpPr>
          <p:nvPr>
            <p:ph type="title"/>
          </p:nvPr>
        </p:nvSpPr>
        <p:spPr>
          <a:xfrm>
            <a:off x="720000" y="1242560"/>
            <a:ext cx="7700963" cy="836613"/>
          </a:xfrm>
        </p:spPr>
        <p:txBody>
          <a:bodyPr/>
          <a:lstStyle/>
          <a:p>
            <a:r>
              <a:rPr lang="sv-SE" sz="2800" dirty="0"/>
              <a:t>3. Hur utreds recidiverande cystit?</a:t>
            </a:r>
            <a:br>
              <a:rPr lang="sv-SE" dirty="0"/>
            </a:br>
            <a:endParaRPr lang="sv-SE" dirty="0"/>
          </a:p>
        </p:txBody>
      </p:sp>
      <p:sp>
        <p:nvSpPr>
          <p:cNvPr id="7" name="Platshållare för innehåll 6">
            <a:extLst>
              <a:ext uri="{FF2B5EF4-FFF2-40B4-BE49-F238E27FC236}">
                <a16:creationId xmlns:a16="http://schemas.microsoft.com/office/drawing/2014/main" id="{ED269E00-AA03-4947-A28F-26B1A5CF8172}"/>
              </a:ext>
            </a:extLst>
          </p:cNvPr>
          <p:cNvSpPr>
            <a:spLocks noGrp="1"/>
          </p:cNvSpPr>
          <p:nvPr>
            <p:ph idx="1"/>
          </p:nvPr>
        </p:nvSpPr>
        <p:spPr/>
        <p:txBody>
          <a:bodyPr/>
          <a:lstStyle/>
          <a:p>
            <a:pPr marL="0" indent="0">
              <a:buNone/>
            </a:pPr>
            <a:r>
              <a:rPr lang="sv-SE" sz="2400" dirty="0"/>
              <a:t>Utredningen av recidiverande cystit skiljer sig mellan pre- och postmenopausala kvinnor. </a:t>
            </a:r>
          </a:p>
        </p:txBody>
      </p:sp>
      <p:sp>
        <p:nvSpPr>
          <p:cNvPr id="4" name="Platshållare för sidfot 3">
            <a:extLst>
              <a:ext uri="{FF2B5EF4-FFF2-40B4-BE49-F238E27FC236}">
                <a16:creationId xmlns:a16="http://schemas.microsoft.com/office/drawing/2014/main" id="{04E4EFFD-4DFB-4189-9813-FA01CF6A81F8}"/>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013077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7010AC54-B22F-4697-A6E1-D01A892BDE49}"/>
              </a:ext>
            </a:extLst>
          </p:cNvPr>
          <p:cNvSpPr>
            <a:spLocks noGrp="1"/>
          </p:cNvSpPr>
          <p:nvPr>
            <p:ph type="title"/>
          </p:nvPr>
        </p:nvSpPr>
        <p:spPr>
          <a:xfrm>
            <a:off x="719998" y="787493"/>
            <a:ext cx="7700963" cy="836613"/>
          </a:xfrm>
        </p:spPr>
        <p:txBody>
          <a:bodyPr/>
          <a:lstStyle/>
          <a:p>
            <a:r>
              <a:rPr lang="sv-SE" sz="2800" dirty="0"/>
              <a:t>Utredning postmenopausala kvinnor</a:t>
            </a:r>
          </a:p>
        </p:txBody>
      </p:sp>
      <p:sp>
        <p:nvSpPr>
          <p:cNvPr id="7" name="Platshållare för innehåll 6">
            <a:extLst>
              <a:ext uri="{FF2B5EF4-FFF2-40B4-BE49-F238E27FC236}">
                <a16:creationId xmlns:a16="http://schemas.microsoft.com/office/drawing/2014/main" id="{37667D51-7C5F-4B43-8733-CF2115994B75}"/>
              </a:ext>
            </a:extLst>
          </p:cNvPr>
          <p:cNvSpPr>
            <a:spLocks noGrp="1"/>
          </p:cNvSpPr>
          <p:nvPr>
            <p:ph idx="1"/>
          </p:nvPr>
        </p:nvSpPr>
        <p:spPr>
          <a:xfrm>
            <a:off x="719998" y="1713800"/>
            <a:ext cx="7700963" cy="3938400"/>
          </a:xfrm>
        </p:spPr>
        <p:txBody>
          <a:bodyPr/>
          <a:lstStyle/>
          <a:p>
            <a:r>
              <a:rPr lang="sv-SE" sz="2400" dirty="0" err="1"/>
              <a:t>miktionsvanor</a:t>
            </a:r>
            <a:r>
              <a:rPr lang="sv-SE" sz="2400" dirty="0"/>
              <a:t> och inkontinens</a:t>
            </a:r>
          </a:p>
          <a:p>
            <a:r>
              <a:rPr lang="sv-SE" sz="2400" dirty="0"/>
              <a:t>stensjukdom?</a:t>
            </a:r>
          </a:p>
          <a:p>
            <a:r>
              <a:rPr lang="sv-SE" sz="2400" dirty="0"/>
              <a:t>är cystiterna relaterade till samlag? </a:t>
            </a:r>
          </a:p>
          <a:p>
            <a:r>
              <a:rPr lang="sv-SE" sz="2400" dirty="0"/>
              <a:t>ny sexualpartner eller annat som kan tyda på STI?</a:t>
            </a:r>
          </a:p>
          <a:p>
            <a:r>
              <a:rPr lang="sv-SE" sz="2400" dirty="0"/>
              <a:t>antiöstrogenbehandling? </a:t>
            </a:r>
          </a:p>
          <a:p>
            <a:r>
              <a:rPr lang="sv-SE" sz="2400" dirty="0"/>
              <a:t>urinodling, överväg även provtagning för STI. </a:t>
            </a:r>
          </a:p>
          <a:p>
            <a:pPr marL="0" indent="0">
              <a:buNone/>
            </a:pPr>
            <a:br>
              <a:rPr lang="sv-SE" dirty="0"/>
            </a:br>
            <a:endParaRPr lang="sv-SE" dirty="0"/>
          </a:p>
        </p:txBody>
      </p:sp>
      <p:sp>
        <p:nvSpPr>
          <p:cNvPr id="4" name="Platshållare för sidfot 3">
            <a:extLst>
              <a:ext uri="{FF2B5EF4-FFF2-40B4-BE49-F238E27FC236}">
                <a16:creationId xmlns:a16="http://schemas.microsoft.com/office/drawing/2014/main" id="{F2FA9F26-7ADC-4B21-A85F-1966838D884D}"/>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32245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20266EF-88B7-4F2D-868D-3845C67A8182}"/>
              </a:ext>
            </a:extLst>
          </p:cNvPr>
          <p:cNvSpPr>
            <a:spLocks noGrp="1"/>
          </p:cNvSpPr>
          <p:nvPr>
            <p:ph type="title"/>
          </p:nvPr>
        </p:nvSpPr>
        <p:spPr/>
        <p:txBody>
          <a:bodyPr/>
          <a:lstStyle/>
          <a:p>
            <a:r>
              <a:rPr lang="sv-SE" sz="2800" dirty="0"/>
              <a:t>Forts. </a:t>
            </a:r>
          </a:p>
        </p:txBody>
      </p:sp>
      <p:sp>
        <p:nvSpPr>
          <p:cNvPr id="7" name="Platshållare för innehåll 6">
            <a:extLst>
              <a:ext uri="{FF2B5EF4-FFF2-40B4-BE49-F238E27FC236}">
                <a16:creationId xmlns:a16="http://schemas.microsoft.com/office/drawing/2014/main" id="{5C8F1443-023C-4EF9-9AB4-D0E9A4E20BA5}"/>
              </a:ext>
            </a:extLst>
          </p:cNvPr>
          <p:cNvSpPr>
            <a:spLocks noGrp="1"/>
          </p:cNvSpPr>
          <p:nvPr>
            <p:ph idx="1"/>
          </p:nvPr>
        </p:nvSpPr>
        <p:spPr/>
        <p:txBody>
          <a:bodyPr/>
          <a:lstStyle/>
          <a:p>
            <a:r>
              <a:rPr lang="sv-SE" sz="2400" dirty="0" err="1"/>
              <a:t>gynundersökning</a:t>
            </a:r>
            <a:r>
              <a:rPr lang="sv-SE" sz="2400" dirty="0"/>
              <a:t> för bedömning av slemhinnor, eventuell prolaps etc. </a:t>
            </a:r>
          </a:p>
          <a:p>
            <a:r>
              <a:rPr lang="sv-SE" sz="2400" dirty="0"/>
              <a:t>mät </a:t>
            </a:r>
            <a:r>
              <a:rPr lang="sv-SE" sz="2400" dirty="0" err="1"/>
              <a:t>residualurin</a:t>
            </a:r>
            <a:endParaRPr lang="sv-SE" sz="2400" dirty="0"/>
          </a:p>
          <a:p>
            <a:r>
              <a:rPr lang="sv-SE" sz="2400" dirty="0"/>
              <a:t>Vid misstanke om blåsdysfunktion görs urodynamisk utredning. </a:t>
            </a:r>
          </a:p>
          <a:p>
            <a:r>
              <a:rPr lang="sv-SE" sz="2400" dirty="0"/>
              <a:t>Vid misstanke om sten görs DT-urografi (obs i så fall att Gunilla äter metformin). </a:t>
            </a:r>
          </a:p>
        </p:txBody>
      </p:sp>
      <p:sp>
        <p:nvSpPr>
          <p:cNvPr id="4" name="Platshållare för sidfot 3">
            <a:extLst>
              <a:ext uri="{FF2B5EF4-FFF2-40B4-BE49-F238E27FC236}">
                <a16:creationId xmlns:a16="http://schemas.microsoft.com/office/drawing/2014/main" id="{F689230F-BFD2-44DC-A9B1-7A34D26EBED7}"/>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016945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0A9F7439-1C74-4C14-AB34-7CC30FAC9154}"/>
              </a:ext>
            </a:extLst>
          </p:cNvPr>
          <p:cNvSpPr>
            <a:spLocks noGrp="1"/>
          </p:cNvSpPr>
          <p:nvPr>
            <p:ph type="title"/>
          </p:nvPr>
        </p:nvSpPr>
        <p:spPr/>
        <p:txBody>
          <a:bodyPr/>
          <a:lstStyle/>
          <a:p>
            <a:r>
              <a:rPr lang="sv-SE" sz="2800" dirty="0"/>
              <a:t>Utredning </a:t>
            </a:r>
            <a:r>
              <a:rPr lang="sv-SE" sz="2800" dirty="0" err="1"/>
              <a:t>premenopausala</a:t>
            </a:r>
            <a:r>
              <a:rPr lang="sv-SE" sz="2800" dirty="0"/>
              <a:t> kvinnor</a:t>
            </a:r>
          </a:p>
        </p:txBody>
      </p:sp>
      <p:sp>
        <p:nvSpPr>
          <p:cNvPr id="7" name="Platshållare för innehåll 6">
            <a:extLst>
              <a:ext uri="{FF2B5EF4-FFF2-40B4-BE49-F238E27FC236}">
                <a16:creationId xmlns:a16="http://schemas.microsoft.com/office/drawing/2014/main" id="{A3E561A4-8170-467F-9A7A-4C9093B4B2AC}"/>
              </a:ext>
            </a:extLst>
          </p:cNvPr>
          <p:cNvSpPr>
            <a:spLocks noGrp="1"/>
          </p:cNvSpPr>
          <p:nvPr>
            <p:ph idx="1"/>
          </p:nvPr>
        </p:nvSpPr>
        <p:spPr/>
        <p:txBody>
          <a:bodyPr/>
          <a:lstStyle/>
          <a:p>
            <a:r>
              <a:rPr lang="sv-SE" sz="2400" dirty="0" err="1"/>
              <a:t>miktionsvanor</a:t>
            </a:r>
            <a:r>
              <a:rPr lang="sv-SE" sz="2400" dirty="0"/>
              <a:t> och inkontinens</a:t>
            </a:r>
          </a:p>
          <a:p>
            <a:r>
              <a:rPr lang="sv-SE" sz="2400" dirty="0"/>
              <a:t>stensjukdom?</a:t>
            </a:r>
          </a:p>
          <a:p>
            <a:r>
              <a:rPr lang="sv-SE" sz="2400" dirty="0"/>
              <a:t>är cystiterna relaterade till samlag? </a:t>
            </a:r>
          </a:p>
          <a:p>
            <a:r>
              <a:rPr lang="sv-SE" sz="2400" dirty="0"/>
              <a:t>ny sexualpartner eller annat som kan tyda på STI? </a:t>
            </a:r>
          </a:p>
          <a:p>
            <a:r>
              <a:rPr lang="sv-SE" sz="2400" dirty="0"/>
              <a:t>antiöstrogenbehandling? </a:t>
            </a:r>
          </a:p>
          <a:p>
            <a:r>
              <a:rPr lang="sv-SE" sz="2400" dirty="0"/>
              <a:t>urinodling, överväg även provtagning för STI  </a:t>
            </a:r>
            <a:br>
              <a:rPr lang="sv-SE" dirty="0"/>
            </a:br>
            <a:endParaRPr lang="sv-SE" dirty="0"/>
          </a:p>
        </p:txBody>
      </p:sp>
      <p:sp>
        <p:nvSpPr>
          <p:cNvPr id="4" name="Platshållare för sidfot 3">
            <a:extLst>
              <a:ext uri="{FF2B5EF4-FFF2-40B4-BE49-F238E27FC236}">
                <a16:creationId xmlns:a16="http://schemas.microsoft.com/office/drawing/2014/main" id="{35F7AC64-727E-4638-9709-CC580350C037}"/>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41001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CF243C0-BDCE-4B6E-87A2-0A8EA763B9E1}"/>
              </a:ext>
            </a:extLst>
          </p:cNvPr>
          <p:cNvSpPr>
            <a:spLocks noGrp="1"/>
          </p:cNvSpPr>
          <p:nvPr>
            <p:ph type="title"/>
          </p:nvPr>
        </p:nvSpPr>
        <p:spPr/>
        <p:txBody>
          <a:bodyPr/>
          <a:lstStyle/>
          <a:p>
            <a:r>
              <a:rPr lang="sv-SE" sz="2800" dirty="0"/>
              <a:t>Forts. utredning premenopaus</a:t>
            </a:r>
          </a:p>
        </p:txBody>
      </p:sp>
      <p:sp>
        <p:nvSpPr>
          <p:cNvPr id="7" name="Platshållare för innehåll 6">
            <a:extLst>
              <a:ext uri="{FF2B5EF4-FFF2-40B4-BE49-F238E27FC236}">
                <a16:creationId xmlns:a16="http://schemas.microsoft.com/office/drawing/2014/main" id="{332B9348-26BD-4E69-8A5C-5257D67DD1FF}"/>
              </a:ext>
            </a:extLst>
          </p:cNvPr>
          <p:cNvSpPr>
            <a:spLocks noGrp="1"/>
          </p:cNvSpPr>
          <p:nvPr>
            <p:ph idx="1"/>
          </p:nvPr>
        </p:nvSpPr>
        <p:spPr/>
        <p:txBody>
          <a:bodyPr/>
          <a:lstStyle/>
          <a:p>
            <a:r>
              <a:rPr lang="sv-SE" sz="2400" dirty="0"/>
              <a:t>Överväg undersökning av yttre genitalia om misstanke om herpesinfektion finns.</a:t>
            </a:r>
          </a:p>
          <a:p>
            <a:r>
              <a:rPr lang="sv-SE" sz="2400" dirty="0"/>
              <a:t>Vid misstanke om blåsdysfunktion görs urodynamisk utredning. </a:t>
            </a:r>
          </a:p>
          <a:p>
            <a:r>
              <a:rPr lang="sv-SE" sz="2400" dirty="0"/>
              <a:t>Vid misstanke om sten görs DT-urografi.</a:t>
            </a:r>
            <a:br>
              <a:rPr lang="sv-SE" dirty="0"/>
            </a:br>
            <a:endParaRPr lang="sv-SE" dirty="0"/>
          </a:p>
        </p:txBody>
      </p:sp>
      <p:sp>
        <p:nvSpPr>
          <p:cNvPr id="4" name="Platshållare för sidfot 3">
            <a:extLst>
              <a:ext uri="{FF2B5EF4-FFF2-40B4-BE49-F238E27FC236}">
                <a16:creationId xmlns:a16="http://schemas.microsoft.com/office/drawing/2014/main" id="{F9D06B46-BC33-478E-A218-AC81975CFA4D}"/>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23834910"/>
      </p:ext>
    </p:extLst>
  </p:cSld>
  <p:clrMapOvr>
    <a:masterClrMapping/>
  </p:clrMapOvr>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179</TotalTime>
  <Words>1080</Words>
  <Application>Microsoft Office PowerPoint</Application>
  <PresentationFormat>Bildspel på skärmen (4:3)</PresentationFormat>
  <Paragraphs>92</Paragraphs>
  <Slides>15</Slides>
  <Notes>10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15</vt:i4>
      </vt:variant>
    </vt:vector>
  </HeadingPairs>
  <TitlesOfParts>
    <vt:vector size="20" baseType="lpstr">
      <vt:lpstr>Arial</vt:lpstr>
      <vt:lpstr>Calibri</vt:lpstr>
      <vt:lpstr>Verdana</vt:lpstr>
      <vt:lpstr>Wingdings</vt:lpstr>
      <vt:lpstr>Standardformgivning</vt:lpstr>
      <vt:lpstr>Recidiverande UVI </vt:lpstr>
      <vt:lpstr>1. Hur definieras recidiverande cystit?</vt:lpstr>
      <vt:lpstr>2. Vad finns det för riskfaktorer för recidiverande cystit?</vt:lpstr>
      <vt:lpstr>Forts.</vt:lpstr>
      <vt:lpstr>3. Hur utreds recidiverande cystit? </vt:lpstr>
      <vt:lpstr>Utredning postmenopausala kvinnor</vt:lpstr>
      <vt:lpstr>Forts. </vt:lpstr>
      <vt:lpstr>Utredning premenopausala kvinnor</vt:lpstr>
      <vt:lpstr>Forts. utredning premenopaus</vt:lpstr>
      <vt:lpstr>Forts. utredning</vt:lpstr>
      <vt:lpstr>4. Hur behandlar du Gunilla?</vt:lpstr>
      <vt:lpstr>5. Vad kan du erbjuda för att förebygga framtida cystiter? </vt:lpstr>
      <vt:lpstr>6. Vid vilka urinvägsinfektioner bör man ta en urinodling? </vt:lpstr>
      <vt:lpstr>7. När bör man misstänka att en urinvägsinfektion kan vara orsakad av en ESBL-bildande bakterie? </vt:lpstr>
      <vt:lpstr>8. Vad ger du patienten för behandling om du på goda grunder misstänker en cystit orsakad av en ESBL-bildande bakterie?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Bensår</dc:title>
  <dc:creator>Heléne Rödin</dc:creator>
  <cp:lastModifiedBy>Heléne Rödin</cp:lastModifiedBy>
  <cp:revision>21</cp:revision>
  <dcterms:created xsi:type="dcterms:W3CDTF">2020-06-09T08:39:56Z</dcterms:created>
  <dcterms:modified xsi:type="dcterms:W3CDTF">2020-12-17T08:46:22Z</dcterms:modified>
</cp:coreProperties>
</file>