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 id="272" r:id="rId14"/>
    <p:sldId id="273"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3" d="100"/>
          <a:sy n="63" d="100"/>
        </p:scale>
        <p:origin x="140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6CF148-8BFB-4AFA-8843-913BF514757D}" type="datetimeFigureOut">
              <a:rPr lang="sv-SE" smtClean="0"/>
              <a:t>2021-03-09</a:t>
            </a:fld>
            <a:endParaRPr lang="sv-SE"/>
          </a:p>
        </p:txBody>
      </p:sp>
      <p:sp>
        <p:nvSpPr>
          <p:cNvPr id="4" name="Platshållare för bildobjekt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Redigera format för bakgrundstext</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5611F1-19BA-4E4F-B72D-8F6831441759}" type="slidenum">
              <a:rPr lang="sv-SE" smtClean="0"/>
              <a:t>‹#›</a:t>
            </a:fld>
            <a:endParaRPr lang="sv-SE"/>
          </a:p>
        </p:txBody>
      </p:sp>
    </p:spTree>
    <p:extLst>
      <p:ext uri="{BB962C8B-B14F-4D97-AF65-F5344CB8AC3E}">
        <p14:creationId xmlns:p14="http://schemas.microsoft.com/office/powerpoint/2010/main" val="1643668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vardgivarguiden.se/globalassets/kunskapsstod/vardhygien/basala-hygienrutiner/basala-hygienrutiner.pdf" TargetMode="External"/><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vardgivarguiden.se/globalassets/kunskapsstod/vardhygien/basala-hygienrutiner/basala-hygienrutiner.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Det är en vanlig dag på vårdcentralen när 8-årige Gabriel kommer akut med sin pappa. Gabriel var målvakt när han och kompisarna spelade fotboll på skolgården för en stund sedan. För att rädda ett skott slängde han sig bakåt och slog då bakhuvudet i målstolpen så att det blev ett jack. Ni är en läkare och en sjuksköterska som ska ta hand och Gabriel och ni bedömer att såret behöver sys. Gabriel är för övrigt frisk och har inga kända allergier. Anamnes och status inger ingen misstanke om någon mer skada än sårskadan i bakhuvudet. </a:t>
            </a:r>
          </a:p>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a:t>
            </a:fld>
            <a:endParaRPr lang="sv-SE"/>
          </a:p>
        </p:txBody>
      </p:sp>
    </p:spTree>
    <p:extLst>
      <p:ext uri="{BB962C8B-B14F-4D97-AF65-F5344CB8AC3E}">
        <p14:creationId xmlns:p14="http://schemas.microsoft.com/office/powerpoint/2010/main" val="4055082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Det skulle inte ha inneburit någon skillnad alls. Många människor är bärare av resistenta bakterier utan att veta om det, så våra rutiner ska vara tillräckligt bra för att smitta inte ska spridas oavsett om vi känner till smittan eller inte.</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11</a:t>
            </a:fld>
            <a:endParaRPr lang="sv-SE"/>
          </a:p>
        </p:txBody>
      </p:sp>
    </p:spTree>
    <p:extLst>
      <p:ext uri="{BB962C8B-B14F-4D97-AF65-F5344CB8AC3E}">
        <p14:creationId xmlns:p14="http://schemas.microsoft.com/office/powerpoint/2010/main" val="1596460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Basala hygienrutiner är till för att förhindra smitta mellan patienter och mellan personal och patienter. Basala hygienrutiner ska tillämpas vid all vård som innebär fysisk kontakt med patienten.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I korthet innebär det bland annat att du måste bära kortärmad arbetsdräkt, inte ha på dig armbandsur, armband, ringar eller liknande, att naglarna måste vara korta och fria från nagellack, att långt hår ska vara uppfäst och att handdesinfektion görs före och efter varje vårdmoment samt före och efter handskanvändning. Läs mer här: </a:t>
            </a:r>
            <a:r>
              <a:rPr lang="sv-SE" sz="1200" u="sng" kern="1200" dirty="0">
                <a:solidFill>
                  <a:schemeClr val="tx1"/>
                </a:solidFill>
                <a:effectLst/>
                <a:latin typeface="+mn-lt"/>
                <a:ea typeface="+mn-ea"/>
                <a:cs typeface="+mn-cs"/>
                <a:hlinkClick r:id="rId3"/>
              </a:rPr>
              <a:t>länk till basala hygienrutiner</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12</a:t>
            </a:fld>
            <a:endParaRPr lang="sv-SE"/>
          </a:p>
        </p:txBody>
      </p:sp>
    </p:spTree>
    <p:extLst>
      <p:ext uri="{BB962C8B-B14F-4D97-AF65-F5344CB8AC3E}">
        <p14:creationId xmlns:p14="http://schemas.microsoft.com/office/powerpoint/2010/main" val="3482564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1200" kern="1200" dirty="0">
                <a:solidFill>
                  <a:schemeClr val="tx1"/>
                </a:solidFill>
                <a:effectLst/>
                <a:latin typeface="+mn-lt"/>
                <a:ea typeface="+mn-ea"/>
                <a:cs typeface="+mn-cs"/>
              </a:rPr>
              <a:t>Basala hygienrutiner är till för att förhindra smitta mellan patienter och mellan personal och patienter. Basala hygienrutiner ska tillämpas vid all vård som innebär fysisk kontakt med patienten. </a:t>
            </a:r>
            <a:br>
              <a:rPr lang="sv-SE" sz="1200" kern="1200" dirty="0">
                <a:solidFill>
                  <a:schemeClr val="tx1"/>
                </a:solidFill>
                <a:effectLst/>
                <a:latin typeface="+mn-lt"/>
                <a:ea typeface="+mn-ea"/>
                <a:cs typeface="+mn-cs"/>
              </a:rPr>
            </a:b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I korthet innebär det bland annat att du måste bära kortärmad arbetsdräkt, inte ha på dig armbandsur, armband, ringar eller liknande, att naglarna måste vara korta och fria från nagellack, att långt hår ska vara uppfäst och att handdesinfektion görs före och efter varje vårdmoment samt före och efter handskanvändning. Läs mer här: </a:t>
            </a:r>
            <a:r>
              <a:rPr lang="sv-SE" sz="1200" u="sng" kern="1200" dirty="0">
                <a:solidFill>
                  <a:schemeClr val="tx1"/>
                </a:solidFill>
                <a:effectLst/>
                <a:latin typeface="+mn-lt"/>
                <a:ea typeface="+mn-ea"/>
                <a:cs typeface="+mn-cs"/>
                <a:hlinkClick r:id="rId3"/>
              </a:rPr>
              <a:t>länk till basala hygienrutiner</a:t>
            </a:r>
            <a:endParaRPr lang="sv-SE" dirty="0"/>
          </a:p>
          <a:p>
            <a:pPr lvl="0"/>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13</a:t>
            </a:fld>
            <a:endParaRPr lang="sv-SE"/>
          </a:p>
        </p:txBody>
      </p:sp>
    </p:spTree>
    <p:extLst>
      <p:ext uri="{BB962C8B-B14F-4D97-AF65-F5344CB8AC3E}">
        <p14:creationId xmlns:p14="http://schemas.microsoft.com/office/powerpoint/2010/main" val="4742540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Mycket av det som förekommer i det här fallet är sådant som ni säkert redan kan i teorin, men som kan vara svårt i praktiken. Att följa basala hygienrutiner vid exempelvis sårvård innebär ofta att händerna måste desinfekteras många gånger och handskar behöver bytas mellan vårdmoment med en och samma patient. Tänk på att en ren hand oftast är renare än handskar, och glöm inte att sprita händerna innan du tar handskar ur paketet! </a:t>
            </a:r>
          </a:p>
        </p:txBody>
      </p:sp>
      <p:sp>
        <p:nvSpPr>
          <p:cNvPr id="4" name="Platshållare för bildnummer 3"/>
          <p:cNvSpPr>
            <a:spLocks noGrp="1"/>
          </p:cNvSpPr>
          <p:nvPr>
            <p:ph type="sldNum" sz="quarter" idx="5"/>
          </p:nvPr>
        </p:nvSpPr>
        <p:spPr/>
        <p:txBody>
          <a:bodyPr/>
          <a:lstStyle/>
          <a:p>
            <a:fld id="{5E5611F1-19BA-4E4F-B72D-8F6831441759}" type="slidenum">
              <a:rPr lang="sv-SE" smtClean="0"/>
              <a:t>14</a:t>
            </a:fld>
            <a:endParaRPr lang="sv-SE"/>
          </a:p>
        </p:txBody>
      </p:sp>
    </p:spTree>
    <p:extLst>
      <p:ext uri="{BB962C8B-B14F-4D97-AF65-F5344CB8AC3E}">
        <p14:creationId xmlns:p14="http://schemas.microsoft.com/office/powerpoint/2010/main" val="42651394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Ett traumatiskt sår tvättas med fördel med kroppsvarmt kranvatten och mild tvål. Finns tillgång till dusch är det bra att använda den, så att det blir ett ordentligt flöde. Undantag är sår som står i förbindelse med leder eller andra sterila lokaler, där är det olämpligt att flöda med kranvatten.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Hår tas helst bort med sax. Rakning innebär större risk för skador på huden.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2</a:t>
            </a:fld>
            <a:endParaRPr lang="sv-SE"/>
          </a:p>
        </p:txBody>
      </p:sp>
    </p:spTree>
    <p:extLst>
      <p:ext uri="{BB962C8B-B14F-4D97-AF65-F5344CB8AC3E}">
        <p14:creationId xmlns:p14="http://schemas.microsoft.com/office/powerpoint/2010/main" val="17897300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Rena handskar rekommenderas vid risk för kontakt med kroppsvätskor. Händerna måste desinfekteras innan man tar handskarna ur förpackningen. Sterila handskar behövs som regel inte vid behandling av traumatiska sår. </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Här finns också risk för att ni ska få blod på era arbetsdräkter varför plastförkläde är lämpligt.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3</a:t>
            </a:fld>
            <a:endParaRPr lang="sv-SE"/>
          </a:p>
        </p:txBody>
      </p:sp>
    </p:spTree>
    <p:extLst>
      <p:ext uri="{BB962C8B-B14F-4D97-AF65-F5344CB8AC3E}">
        <p14:creationId xmlns:p14="http://schemas.microsoft.com/office/powerpoint/2010/main" val="21122697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I de flesta fall räcker ren rutin. Steril rutin rekommenderas bara om såret står i öppen förbindelse med en annars steril lokal, som till exempel en led. Vid ren rutin används höggradigt rena produkter, och de ska hanteras så att renhetsgraden bevaras hela vägen. Ett exempel är kompresser som ska plockas med pincett, inte med fingrarna.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4</a:t>
            </a:fld>
            <a:endParaRPr lang="sv-SE"/>
          </a:p>
        </p:txBody>
      </p:sp>
    </p:spTree>
    <p:extLst>
      <p:ext uri="{BB962C8B-B14F-4D97-AF65-F5344CB8AC3E}">
        <p14:creationId xmlns:p14="http://schemas.microsoft.com/office/powerpoint/2010/main" val="20803251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r>
              <a:rPr lang="sv-SE" sz="1200" kern="1200" dirty="0">
                <a:solidFill>
                  <a:schemeClr val="tx1"/>
                </a:solidFill>
                <a:effectLst/>
                <a:latin typeface="+mn-lt"/>
                <a:ea typeface="+mn-ea"/>
                <a:cs typeface="+mn-cs"/>
              </a:rPr>
              <a:t>1. Handdesinfektion innan handskar tas på, detta minskar mängden mikroorganismer som tillförs handskförpackningen. Sedan </a:t>
            </a:r>
            <a:r>
              <a:rPr lang="sv-SE" sz="1200" kern="1200" dirty="0" err="1">
                <a:solidFill>
                  <a:schemeClr val="tx1"/>
                </a:solidFill>
                <a:effectLst/>
                <a:latin typeface="+mn-lt"/>
                <a:ea typeface="+mn-ea"/>
                <a:cs typeface="+mn-cs"/>
              </a:rPr>
              <a:t>ytdesinfektion</a:t>
            </a:r>
            <a:r>
              <a:rPr lang="sv-SE" sz="1200" kern="1200" dirty="0">
                <a:solidFill>
                  <a:schemeClr val="tx1"/>
                </a:solidFill>
                <a:effectLst/>
                <a:latin typeface="+mn-lt"/>
                <a:ea typeface="+mn-ea"/>
                <a:cs typeface="+mn-cs"/>
              </a:rPr>
              <a:t> av ytan som materialet ska ligga på. Vid användning av </a:t>
            </a:r>
            <a:r>
              <a:rPr lang="sv-SE" sz="1200" kern="1200" dirty="0" err="1">
                <a:solidFill>
                  <a:schemeClr val="tx1"/>
                </a:solidFill>
                <a:effectLst/>
                <a:latin typeface="+mn-lt"/>
                <a:ea typeface="+mn-ea"/>
                <a:cs typeface="+mn-cs"/>
              </a:rPr>
              <a:t>ytdesinfektion</a:t>
            </a:r>
            <a:r>
              <a:rPr lang="sv-SE" sz="1200" kern="1200" dirty="0">
                <a:solidFill>
                  <a:schemeClr val="tx1"/>
                </a:solidFill>
                <a:effectLst/>
                <a:latin typeface="+mn-lt"/>
                <a:ea typeface="+mn-ea"/>
                <a:cs typeface="+mn-cs"/>
              </a:rPr>
              <a:t> är det bra med handskar eftersom </a:t>
            </a:r>
            <a:r>
              <a:rPr lang="sv-SE" sz="1200" kern="1200" dirty="0" err="1">
                <a:solidFill>
                  <a:schemeClr val="tx1"/>
                </a:solidFill>
                <a:effectLst/>
                <a:latin typeface="+mn-lt"/>
                <a:ea typeface="+mn-ea"/>
                <a:cs typeface="+mn-cs"/>
              </a:rPr>
              <a:t>ytdesinfektionen</a:t>
            </a:r>
            <a:r>
              <a:rPr lang="sv-SE" sz="1200" kern="1200" dirty="0">
                <a:solidFill>
                  <a:schemeClr val="tx1"/>
                </a:solidFill>
                <a:effectLst/>
                <a:latin typeface="+mn-lt"/>
                <a:ea typeface="+mn-ea"/>
                <a:cs typeface="+mn-cs"/>
              </a:rPr>
              <a:t> torkar ut huden.</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2. Avtagning av handskar</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3. Desinfektion av händer innan man börjar plocka material</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4. Plocka ihop omläggningsmaterial, beräkna mängden som antas gå åt</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5. Desinfektion av händer innan påtagning av handskar och förkläde</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6. Genomför själva behandlingen</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7. Ta av förkläde och handskar, sedan desinfektion av händer</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8. Nya handskar, sedan desinfektion av ytan materialet låg på</a:t>
            </a:r>
          </a:p>
          <a:p>
            <a:r>
              <a:rPr lang="sv-SE" sz="1200" kern="1200" dirty="0">
                <a:solidFill>
                  <a:schemeClr val="tx1"/>
                </a:solidFill>
                <a:effectLst/>
                <a:latin typeface="+mn-lt"/>
                <a:ea typeface="+mn-ea"/>
                <a:cs typeface="+mn-cs"/>
              </a:rPr>
              <a:t>9. Ta av handskar och desinfektera sedan händerna</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5</a:t>
            </a:fld>
            <a:endParaRPr lang="sv-SE"/>
          </a:p>
        </p:txBody>
      </p:sp>
    </p:spTree>
    <p:extLst>
      <p:ext uri="{BB962C8B-B14F-4D97-AF65-F5344CB8AC3E}">
        <p14:creationId xmlns:p14="http://schemas.microsoft.com/office/powerpoint/2010/main" val="105197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lvl="0"/>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6. Genomför själva behandlingen</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7. Ta av förkläde och handskar, sedan desinfektion av händer</a:t>
            </a:r>
            <a:br>
              <a:rPr lang="sv-SE" sz="1200" kern="1200" dirty="0">
                <a:solidFill>
                  <a:schemeClr val="tx1"/>
                </a:solidFill>
                <a:effectLst/>
                <a:latin typeface="+mn-lt"/>
                <a:ea typeface="+mn-ea"/>
                <a:cs typeface="+mn-cs"/>
              </a:rPr>
            </a:br>
            <a:r>
              <a:rPr lang="sv-SE" sz="1200" kern="1200" dirty="0">
                <a:solidFill>
                  <a:schemeClr val="tx1"/>
                </a:solidFill>
                <a:effectLst/>
                <a:latin typeface="+mn-lt"/>
                <a:ea typeface="+mn-ea"/>
                <a:cs typeface="+mn-cs"/>
              </a:rPr>
              <a:t>8. Nya handskar, sedan desinfektion av ytan materialet låg på</a:t>
            </a:r>
          </a:p>
          <a:p>
            <a:r>
              <a:rPr lang="sv-SE" sz="1200" kern="1200" dirty="0">
                <a:solidFill>
                  <a:schemeClr val="tx1"/>
                </a:solidFill>
                <a:effectLst/>
                <a:latin typeface="+mn-lt"/>
                <a:ea typeface="+mn-ea"/>
                <a:cs typeface="+mn-cs"/>
              </a:rPr>
              <a:t>9. Ta av handskar och desinfektera sedan händerna</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6</a:t>
            </a:fld>
            <a:endParaRPr lang="sv-SE"/>
          </a:p>
        </p:txBody>
      </p:sp>
    </p:spTree>
    <p:extLst>
      <p:ext uri="{BB962C8B-B14F-4D97-AF65-F5344CB8AC3E}">
        <p14:creationId xmlns:p14="http://schemas.microsoft.com/office/powerpoint/2010/main" val="18413494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Flaskor med lokalbedövningsmedel är ofta avsedda för flergångsbruk. En öppnad förpackning har dock begränsad hållbarhet, när det gäller </a:t>
            </a:r>
            <a:r>
              <a:rPr lang="sv-SE" sz="1200" kern="1200" dirty="0" err="1">
                <a:solidFill>
                  <a:schemeClr val="tx1"/>
                </a:solidFill>
                <a:effectLst/>
                <a:latin typeface="+mn-lt"/>
                <a:ea typeface="+mn-ea"/>
                <a:cs typeface="+mn-cs"/>
              </a:rPr>
              <a:t>Xylocain</a:t>
            </a:r>
            <a:r>
              <a:rPr lang="sv-SE" sz="1200" kern="1200" dirty="0">
                <a:solidFill>
                  <a:schemeClr val="tx1"/>
                </a:solidFill>
                <a:effectLst/>
                <a:latin typeface="+mn-lt"/>
                <a:ea typeface="+mn-ea"/>
                <a:cs typeface="+mn-cs"/>
              </a:rPr>
              <a:t>® adrenalin bara tre dagar, så om ni inte vet hur länge flaskan varit öppnad bör ni inte använda den. Det är inte heller lämpligt att låta en uppdragningskanyl stå kvar i flaskan efter användandet. Så tyvärr måste ni ta en ny flaska.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7</a:t>
            </a:fld>
            <a:endParaRPr lang="sv-SE"/>
          </a:p>
        </p:txBody>
      </p:sp>
    </p:spTree>
    <p:extLst>
      <p:ext uri="{BB962C8B-B14F-4D97-AF65-F5344CB8AC3E}">
        <p14:creationId xmlns:p14="http://schemas.microsoft.com/office/powerpoint/2010/main" val="1308343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kern="1200" dirty="0">
                <a:solidFill>
                  <a:schemeClr val="tx1"/>
                </a:solidFill>
                <a:effectLst/>
                <a:latin typeface="+mn-lt"/>
                <a:ea typeface="+mn-ea"/>
                <a:cs typeface="+mn-cs"/>
              </a:rPr>
              <a:t>Ofta är man två personer i rummet, och om en fortfarande har rena händer kan den personen förstås ta fram det som saknas. Är du ensam behöver du ta av dig handskarna, desinfektera händerna, ta fram det som behövs, sedan desinfektera händerna igen innan nya handskar tas på. </a:t>
            </a:r>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9</a:t>
            </a:fld>
            <a:endParaRPr lang="sv-SE"/>
          </a:p>
        </p:txBody>
      </p:sp>
    </p:spTree>
    <p:extLst>
      <p:ext uri="{BB962C8B-B14F-4D97-AF65-F5344CB8AC3E}">
        <p14:creationId xmlns:p14="http://schemas.microsoft.com/office/powerpoint/2010/main" val="27662036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5E5611F1-19BA-4E4F-B72D-8F6831441759}" type="slidenum">
              <a:rPr lang="sv-SE" smtClean="0"/>
              <a:t>10</a:t>
            </a:fld>
            <a:endParaRPr lang="sv-SE"/>
          </a:p>
        </p:txBody>
      </p:sp>
    </p:spTree>
    <p:extLst>
      <p:ext uri="{BB962C8B-B14F-4D97-AF65-F5344CB8AC3E}">
        <p14:creationId xmlns:p14="http://schemas.microsoft.com/office/powerpoint/2010/main" val="1519531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7700963"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3201936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delar">
    <p:spTree>
      <p:nvGrpSpPr>
        <p:cNvPr id="1" name=""/>
        <p:cNvGrpSpPr/>
        <p:nvPr/>
      </p:nvGrpSpPr>
      <p:grpSpPr>
        <a:xfrm>
          <a:off x="0" y="0"/>
          <a:ext cx="0" cy="0"/>
          <a:chOff x="0" y="0"/>
          <a:chExt cx="0" cy="0"/>
        </a:xfrm>
      </p:grpSpPr>
      <p:sp>
        <p:nvSpPr>
          <p:cNvPr id="2" name="Rubrik 1"/>
          <p:cNvSpPr>
            <a:spLocks noGrp="1"/>
          </p:cNvSpPr>
          <p:nvPr>
            <p:ph type="title"/>
          </p:nvPr>
        </p:nvSpPr>
        <p:spPr>
          <a:xfrm>
            <a:off x="720000" y="1080000"/>
            <a:ext cx="7700963" cy="836613"/>
          </a:xfrm>
          <a:prstGeom prst="rect">
            <a:avLst/>
          </a:prstGeom>
        </p:spPr>
        <p:txBody>
          <a:bodyPr/>
          <a:lstStyle>
            <a:lvl1pPr>
              <a:lnSpc>
                <a:spcPct val="100000"/>
              </a:lnSpc>
              <a:defRPr b="0">
                <a:solidFill>
                  <a:schemeClr val="accent4"/>
                </a:solidFill>
              </a:defRPr>
            </a:lvl1pPr>
          </a:lstStyle>
          <a:p>
            <a:r>
              <a:rPr lang="sv-SE"/>
              <a:t>Klicka här för att ändra mall för rubrikformat</a:t>
            </a:r>
            <a:endParaRPr lang="en-GB" dirty="0"/>
          </a:p>
        </p:txBody>
      </p:sp>
      <p:sp>
        <p:nvSpPr>
          <p:cNvPr id="6" name="Platshållare för innehåll 2"/>
          <p:cNvSpPr>
            <a:spLocks noGrp="1"/>
          </p:cNvSpPr>
          <p:nvPr>
            <p:ph idx="1"/>
          </p:nvPr>
        </p:nvSpPr>
        <p:spPr>
          <a:xfrm>
            <a:off x="720000" y="2159999"/>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
        <p:nvSpPr>
          <p:cNvPr id="7" name="Rectangle 5">
            <a:extLst>
              <a:ext uri="{FF2B5EF4-FFF2-40B4-BE49-F238E27FC236}">
                <a16:creationId xmlns:a16="http://schemas.microsoft.com/office/drawing/2014/main" id="{32356E6F-63B9-4900-B702-AF38629379E2}"/>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CB0015B6-1A42-4BCC-B214-DD09B43E63CB}"/>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8972479F-031D-4A7C-B099-209E6D42820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0" name="Platshållare för innehåll 2">
            <a:extLst>
              <a:ext uri="{FF2B5EF4-FFF2-40B4-BE49-F238E27FC236}">
                <a16:creationId xmlns:a16="http://schemas.microsoft.com/office/drawing/2014/main" id="{24229687-9537-45E1-8825-DC692AD2B80E}"/>
              </a:ext>
            </a:extLst>
          </p:cNvPr>
          <p:cNvSpPr>
            <a:spLocks noGrp="1"/>
          </p:cNvSpPr>
          <p:nvPr>
            <p:ph idx="10"/>
          </p:nvPr>
        </p:nvSpPr>
        <p:spPr>
          <a:xfrm>
            <a:off x="4639725" y="2160000"/>
            <a:ext cx="3780000" cy="3938400"/>
          </a:xfrm>
          <a:prstGeom prst="rect">
            <a:avLst/>
          </a:prstGeom>
        </p:spPr>
        <p:txBody>
          <a:bodyPr/>
          <a:lstStyle>
            <a:lvl1pPr marL="342900" indent="-342900" algn="l" rtl="0" eaLnBrk="1" fontAlgn="base" hangingPunct="1">
              <a:lnSpc>
                <a:spcPct val="130000"/>
              </a:lnSpc>
              <a:spcBef>
                <a:spcPts val="500"/>
              </a:spcBef>
              <a:spcAft>
                <a:spcPts val="200"/>
              </a:spcAft>
              <a:buFont typeface="Wingdings" pitchFamily="2" charset="2"/>
              <a:buChar char="§"/>
              <a:defRPr lang="sv-SE" sz="2200" baseline="0" dirty="0">
                <a:solidFill>
                  <a:schemeClr val="tx1"/>
                </a:solidFill>
                <a:latin typeface="+mn-lt"/>
                <a:ea typeface="+mn-ea"/>
                <a:cs typeface="+mn-cs"/>
              </a:defRPr>
            </a:lvl1pPr>
            <a:lvl2pPr marL="742950" indent="-285750" algn="l" rtl="0" eaLnBrk="1" fontAlgn="base" hangingPunct="1">
              <a:lnSpc>
                <a:spcPct val="120000"/>
              </a:lnSpc>
              <a:spcBef>
                <a:spcPts val="400"/>
              </a:spcBef>
              <a:spcAft>
                <a:spcPts val="100"/>
              </a:spcAft>
              <a:buChar char="–"/>
              <a:defRPr lang="sv-SE" sz="2000" baseline="0" dirty="0">
                <a:solidFill>
                  <a:schemeClr val="tx1"/>
                </a:solidFill>
                <a:latin typeface="+mn-lt"/>
                <a:ea typeface="+mn-ea"/>
              </a:defRPr>
            </a:lvl2pPr>
            <a:lvl3pPr marL="1143000" indent="-209550" algn="l" rtl="0" eaLnBrk="1" fontAlgn="base" hangingPunct="1">
              <a:lnSpc>
                <a:spcPct val="120000"/>
              </a:lnSpc>
              <a:spcBef>
                <a:spcPts val="400"/>
              </a:spcBef>
              <a:spcAft>
                <a:spcPts val="100"/>
              </a:spcAft>
              <a:buFont typeface="Wingdings" pitchFamily="2" charset="2"/>
              <a:buChar char="§"/>
              <a:defRPr lang="sv-SE" sz="1600" baseline="0" dirty="0">
                <a:solidFill>
                  <a:schemeClr val="tx1"/>
                </a:solidFill>
                <a:latin typeface="+mn-lt"/>
                <a:ea typeface="+mn-ea"/>
              </a:defRPr>
            </a:lvl3pPr>
            <a:lvl4pPr marL="16002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4pPr>
            <a:lvl5pPr marL="2057400" indent="-228600" algn="l" rtl="0" eaLnBrk="1" fontAlgn="base" hangingPunct="1">
              <a:lnSpc>
                <a:spcPct val="120000"/>
              </a:lnSpc>
              <a:spcBef>
                <a:spcPts val="400"/>
              </a:spcBef>
              <a:spcAft>
                <a:spcPts val="100"/>
              </a:spcAft>
              <a:buChar char="»"/>
              <a:defRPr lang="sv-SE" sz="1800" baseline="0" dirty="0">
                <a:solidFill>
                  <a:schemeClr val="tx1"/>
                </a:solidFill>
                <a:latin typeface="+mn-lt"/>
                <a:ea typeface="+mn-ea"/>
              </a:defRPr>
            </a:lvl5pPr>
          </a:lstStyle>
          <a:p>
            <a:pPr marL="342900" lvl="0" indent="-342900" algn="l" rtl="0" eaLnBrk="1" fontAlgn="base" hangingPunct="1">
              <a:lnSpc>
                <a:spcPct val="130000"/>
              </a:lnSpc>
              <a:spcBef>
                <a:spcPts val="500"/>
              </a:spcBef>
              <a:spcAft>
                <a:spcPts val="200"/>
              </a:spcAft>
              <a:buFont typeface="Wingdings" pitchFamily="2" charset="2"/>
              <a:buChar char="§"/>
            </a:pPr>
            <a:r>
              <a:rPr lang="sv-SE"/>
              <a:t>Redigera format för bakgrundstext</a:t>
            </a:r>
          </a:p>
          <a:p>
            <a:pPr marL="342900" lvl="1" indent="-342900" algn="l" rtl="0" eaLnBrk="1" fontAlgn="base" hangingPunct="1">
              <a:lnSpc>
                <a:spcPct val="130000"/>
              </a:lnSpc>
              <a:spcBef>
                <a:spcPts val="500"/>
              </a:spcBef>
              <a:spcAft>
                <a:spcPts val="200"/>
              </a:spcAft>
              <a:buFont typeface="Wingdings" pitchFamily="2" charset="2"/>
              <a:buChar char="§"/>
            </a:pPr>
            <a:r>
              <a:rPr lang="sv-SE"/>
              <a:t>Nivå två</a:t>
            </a:r>
          </a:p>
          <a:p>
            <a:pPr marL="342900" lvl="2" indent="-342900" algn="l" rtl="0" eaLnBrk="1" fontAlgn="base" hangingPunct="1">
              <a:lnSpc>
                <a:spcPct val="130000"/>
              </a:lnSpc>
              <a:spcBef>
                <a:spcPts val="500"/>
              </a:spcBef>
              <a:spcAft>
                <a:spcPts val="200"/>
              </a:spcAft>
              <a:buFont typeface="Wingdings" pitchFamily="2" charset="2"/>
              <a:buChar char="§"/>
            </a:pPr>
            <a:r>
              <a:rPr lang="sv-SE"/>
              <a:t>Nivå tre</a:t>
            </a:r>
          </a:p>
          <a:p>
            <a:pPr marL="342900" lvl="3" indent="-342900" algn="l" rtl="0" eaLnBrk="1" fontAlgn="base" hangingPunct="1">
              <a:lnSpc>
                <a:spcPct val="130000"/>
              </a:lnSpc>
              <a:spcBef>
                <a:spcPts val="500"/>
              </a:spcBef>
              <a:spcAft>
                <a:spcPts val="200"/>
              </a:spcAft>
              <a:buFont typeface="Wingdings" pitchFamily="2" charset="2"/>
              <a:buChar char="§"/>
            </a:pPr>
            <a:r>
              <a:rPr lang="sv-SE"/>
              <a:t>Nivå fyra</a:t>
            </a:r>
          </a:p>
          <a:p>
            <a:pPr marL="342900" lvl="4" indent="-342900" algn="l" rtl="0" eaLnBrk="1" fontAlgn="base" hangingPunct="1">
              <a:lnSpc>
                <a:spcPct val="130000"/>
              </a:lnSpc>
              <a:spcBef>
                <a:spcPts val="500"/>
              </a:spcBef>
              <a:spcAft>
                <a:spcPts val="200"/>
              </a:spcAft>
              <a:buFont typeface="Wingdings" pitchFamily="2" charset="2"/>
              <a:buChar char="§"/>
            </a:pPr>
            <a:r>
              <a:rPr lang="sv-SE"/>
              <a:t>Nivå fem</a:t>
            </a:r>
            <a:endParaRPr lang="sv-SE" dirty="0"/>
          </a:p>
        </p:txBody>
      </p:sp>
    </p:spTree>
    <p:extLst>
      <p:ext uri="{BB962C8B-B14F-4D97-AF65-F5344CB8AC3E}">
        <p14:creationId xmlns:p14="http://schemas.microsoft.com/office/powerpoint/2010/main" val="1215562932"/>
      </p:ext>
    </p:extLst>
  </p:cSld>
  <p:clrMapOvr>
    <a:masterClrMapping/>
  </p:clrMapOvr>
  <p:extLst>
    <p:ext uri="{DCECCB84-F9BA-43D5-87BE-67443E8EF086}">
      <p15:sldGuideLst xmlns:p15="http://schemas.microsoft.com/office/powerpoint/2012/main">
        <p15:guide id="1" orient="horz" pos="2160">
          <p15:clr>
            <a:srgbClr val="FBAE40"/>
          </p15:clr>
        </p15:guide>
        <p15:guide id="2" pos="5307">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Endast rubrik">
    <p:spTree>
      <p:nvGrpSpPr>
        <p:cNvPr id="1" name=""/>
        <p:cNvGrpSpPr/>
        <p:nvPr/>
      </p:nvGrpSpPr>
      <p:grpSpPr>
        <a:xfrm>
          <a:off x="0" y="0"/>
          <a:ext cx="0" cy="0"/>
          <a:chOff x="0" y="0"/>
          <a:chExt cx="0" cy="0"/>
        </a:xfrm>
      </p:grpSpPr>
      <p:sp>
        <p:nvSpPr>
          <p:cNvPr id="6" name="Rubrik 1"/>
          <p:cNvSpPr>
            <a:spLocks noGrp="1"/>
          </p:cNvSpPr>
          <p:nvPr>
            <p:ph type="title"/>
          </p:nvPr>
        </p:nvSpPr>
        <p:spPr>
          <a:xfrm>
            <a:off x="720000" y="1080000"/>
            <a:ext cx="7700963" cy="836613"/>
          </a:xfrm>
          <a:prstGeom prst="rect">
            <a:avLst/>
          </a:prstGeom>
        </p:spPr>
        <p:txBody>
          <a:bodyPr/>
          <a:lstStyle/>
          <a:p>
            <a:r>
              <a:rPr lang="sv-SE"/>
              <a:t>Klicka här för att ändra mall för rubrikformat</a:t>
            </a:r>
            <a:endParaRPr lang="en-GB" dirty="0"/>
          </a:p>
        </p:txBody>
      </p:sp>
      <p:sp>
        <p:nvSpPr>
          <p:cNvPr id="7" name="Rectangle 5">
            <a:extLst>
              <a:ext uri="{FF2B5EF4-FFF2-40B4-BE49-F238E27FC236}">
                <a16:creationId xmlns:a16="http://schemas.microsoft.com/office/drawing/2014/main" id="{80CD3AFE-22EF-4B44-9E4D-C6241CD67235}"/>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8" name="Rectangle 6">
            <a:extLst>
              <a:ext uri="{FF2B5EF4-FFF2-40B4-BE49-F238E27FC236}">
                <a16:creationId xmlns:a16="http://schemas.microsoft.com/office/drawing/2014/main" id="{67B51F11-BD18-4396-B003-835FA3DC3476}"/>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9" name="Rectangle 7">
            <a:extLst>
              <a:ext uri="{FF2B5EF4-FFF2-40B4-BE49-F238E27FC236}">
                <a16:creationId xmlns:a16="http://schemas.microsoft.com/office/drawing/2014/main" id="{51A85739-9C20-49BC-A0C1-0E31C71B2C3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9825728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5" name="Rectangle 5">
            <a:extLst>
              <a:ext uri="{FF2B5EF4-FFF2-40B4-BE49-F238E27FC236}">
                <a16:creationId xmlns:a16="http://schemas.microsoft.com/office/drawing/2014/main" id="{35A52380-26A4-409C-AEB6-B05329E5D548}"/>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6" name="Rectangle 6">
            <a:extLst>
              <a:ext uri="{FF2B5EF4-FFF2-40B4-BE49-F238E27FC236}">
                <a16:creationId xmlns:a16="http://schemas.microsoft.com/office/drawing/2014/main" id="{F946C93F-4F62-42F8-8475-3ADF3E6914CF}"/>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7" name="Rectangle 7">
            <a:extLst>
              <a:ext uri="{FF2B5EF4-FFF2-40B4-BE49-F238E27FC236}">
                <a16:creationId xmlns:a16="http://schemas.microsoft.com/office/drawing/2014/main" id="{5E16703E-B783-45FF-AB3A-961FFFD7362C}"/>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Tree>
    <p:extLst>
      <p:ext uri="{BB962C8B-B14F-4D97-AF65-F5344CB8AC3E}">
        <p14:creationId xmlns:p14="http://schemas.microsoft.com/office/powerpoint/2010/main" val="5177768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8" name="Rectangle 27">
            <a:extLst>
              <a:ext uri="{FF2B5EF4-FFF2-40B4-BE49-F238E27FC236}">
                <a16:creationId xmlns:a16="http://schemas.microsoft.com/office/drawing/2014/main" id="{C1AC64F7-A033-4B34-B379-CE9403A204C6}"/>
              </a:ext>
            </a:extLst>
          </p:cNvPr>
          <p:cNvSpPr>
            <a:spLocks noChangeArrowheads="1"/>
          </p:cNvSpPr>
          <p:nvPr/>
        </p:nvSpPr>
        <p:spPr bwMode="auto">
          <a:xfrm>
            <a:off x="0" y="0"/>
            <a:ext cx="9144000" cy="971550"/>
          </a:xfrm>
          <a:prstGeom prst="rect">
            <a:avLst/>
          </a:prstGeom>
          <a:solidFill>
            <a:srgbClr val="E9E3DC"/>
          </a:solidFill>
          <a:ln>
            <a:noFill/>
          </a:ln>
          <a:effectLst/>
          <a:extLst>
            <a:ext uri="{91240B29-F687-4F45-9708-019B960494DF}">
              <a14:hiddenLine xmlns:a14="http://schemas.microsoft.com/office/drawing/2010/main" w="3175">
                <a:solidFill>
                  <a:srgbClr val="E9E3DC"/>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sv-SE"/>
          </a:p>
        </p:txBody>
      </p:sp>
      <p:sp>
        <p:nvSpPr>
          <p:cNvPr id="39" name="Rectangle 30">
            <a:extLst>
              <a:ext uri="{FF2B5EF4-FFF2-40B4-BE49-F238E27FC236}">
                <a16:creationId xmlns:a16="http://schemas.microsoft.com/office/drawing/2014/main" id="{EE146585-A5D4-4826-B3CA-CF758423F753}"/>
              </a:ext>
            </a:extLst>
          </p:cNvPr>
          <p:cNvSpPr>
            <a:spLocks noChangeAspect="1" noChangeArrowheads="1"/>
          </p:cNvSpPr>
          <p:nvPr/>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40" name="Rectangle 31">
            <a:extLst>
              <a:ext uri="{FF2B5EF4-FFF2-40B4-BE49-F238E27FC236}">
                <a16:creationId xmlns:a16="http://schemas.microsoft.com/office/drawing/2014/main" id="{BF389CC9-A0B4-4599-A69D-72EDD0C49E70}"/>
              </a:ext>
            </a:extLst>
          </p:cNvPr>
          <p:cNvSpPr>
            <a:spLocks noChangeAspect="1" noChangeArrowheads="1"/>
          </p:cNvSpPr>
          <p:nvPr/>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41" name="Rectangle 32">
            <a:extLst>
              <a:ext uri="{FF2B5EF4-FFF2-40B4-BE49-F238E27FC236}">
                <a16:creationId xmlns:a16="http://schemas.microsoft.com/office/drawing/2014/main" id="{4441B04B-BC48-43F3-BE91-22158ABCCD49}"/>
              </a:ext>
            </a:extLst>
          </p:cNvPr>
          <p:cNvSpPr>
            <a:spLocks noChangeAspect="1" noChangeArrowheads="1"/>
          </p:cNvSpPr>
          <p:nvPr/>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42" name="Rectangle 33">
            <a:extLst>
              <a:ext uri="{FF2B5EF4-FFF2-40B4-BE49-F238E27FC236}">
                <a16:creationId xmlns:a16="http://schemas.microsoft.com/office/drawing/2014/main" id="{1A989712-6387-4E27-9ED8-DC0AE7122DE8}"/>
              </a:ext>
            </a:extLst>
          </p:cNvPr>
          <p:cNvSpPr>
            <a:spLocks noChangeAspect="1" noChangeArrowheads="1"/>
          </p:cNvSpPr>
          <p:nvPr/>
        </p:nvSpPr>
        <p:spPr bwMode="auto">
          <a:xfrm>
            <a:off x="8999538" y="647700"/>
            <a:ext cx="144463" cy="144463"/>
          </a:xfrm>
          <a:prstGeom prst="rect">
            <a:avLst/>
          </a:prstGeom>
          <a:solidFill>
            <a:schemeClr val="accent2"/>
          </a:solidFill>
          <a:ln>
            <a:noFill/>
          </a:ln>
          <a:effectLst/>
        </p:spPr>
        <p:txBody>
          <a:bodyPr anchor="ctr">
            <a:spAutoFit/>
          </a:bodyPr>
          <a:lstStyle/>
          <a:p>
            <a:endParaRPr lang="sv-SE"/>
          </a:p>
        </p:txBody>
      </p:sp>
      <p:sp>
        <p:nvSpPr>
          <p:cNvPr id="47" name="Rectangle 3">
            <a:extLst>
              <a:ext uri="{FF2B5EF4-FFF2-40B4-BE49-F238E27FC236}">
                <a16:creationId xmlns:a16="http://schemas.microsoft.com/office/drawing/2014/main" id="{28B34E47-8EDE-42B4-9CC4-1CB6159B8A3C}"/>
              </a:ext>
            </a:extLst>
          </p:cNvPr>
          <p:cNvSpPr>
            <a:spLocks noGrp="1" noChangeArrowheads="1"/>
          </p:cNvSpPr>
          <p:nvPr>
            <p:ph type="title"/>
          </p:nvPr>
        </p:nvSpPr>
        <p:spPr bwMode="auto">
          <a:xfrm>
            <a:off x="719138" y="1079500"/>
            <a:ext cx="7700962" cy="83661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b" anchorCtr="0" compatLnSpc="1">
            <a:prstTxWarp prst="textNoShape">
              <a:avLst/>
            </a:prstTxWarp>
          </a:bodyPr>
          <a:lstStyle/>
          <a:p>
            <a:pPr lvl="0"/>
            <a:r>
              <a:rPr lang="sv-SE" dirty="0"/>
              <a:t>Klicka här för att ändra format</a:t>
            </a:r>
          </a:p>
        </p:txBody>
      </p:sp>
      <p:sp>
        <p:nvSpPr>
          <p:cNvPr id="49" name="Rectangle 4">
            <a:extLst>
              <a:ext uri="{FF2B5EF4-FFF2-40B4-BE49-F238E27FC236}">
                <a16:creationId xmlns:a16="http://schemas.microsoft.com/office/drawing/2014/main" id="{740B4499-8A77-4154-AF89-08F781DA3D3D}"/>
              </a:ext>
            </a:extLst>
          </p:cNvPr>
          <p:cNvSpPr>
            <a:spLocks noGrp="1" noChangeArrowheads="1"/>
          </p:cNvSpPr>
          <p:nvPr>
            <p:ph type="body" idx="1"/>
          </p:nvPr>
        </p:nvSpPr>
        <p:spPr bwMode="auto">
          <a:xfrm>
            <a:off x="719138" y="2159000"/>
            <a:ext cx="7700962"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0" tIns="0" rIns="0" bIns="0" numCol="1" anchor="t" anchorCtr="0" compatLnSpc="1">
            <a:prstTxWarp prst="textNoShape">
              <a:avLst/>
            </a:prstTxWarp>
          </a:bodyPr>
          <a:lstStyle/>
          <a:p>
            <a:pPr marL="342900" lvl="0" indent="-342900" algn="l" rtl="0" eaLnBrk="1" fontAlgn="base" hangingPunct="1">
              <a:lnSpc>
                <a:spcPct val="130000"/>
              </a:lnSpc>
              <a:spcBef>
                <a:spcPts val="500"/>
              </a:spcBef>
              <a:spcAft>
                <a:spcPts val="200"/>
              </a:spcAft>
              <a:buFont typeface="Wingdings" pitchFamily="2" charset="2"/>
              <a:buChar char="§"/>
            </a:pPr>
            <a:r>
              <a:rPr lang="sv-SE" dirty="0"/>
              <a:t>Klicka här för att ändra format på bakgrundstexten</a:t>
            </a:r>
          </a:p>
          <a:p>
            <a:pPr marL="742950" lvl="1" indent="-285750" algn="l" rtl="0" eaLnBrk="1" fontAlgn="base" hangingPunct="1">
              <a:lnSpc>
                <a:spcPct val="120000"/>
              </a:lnSpc>
              <a:spcBef>
                <a:spcPts val="400"/>
              </a:spcBef>
              <a:spcAft>
                <a:spcPts val="100"/>
              </a:spcAft>
              <a:buChar char="–"/>
            </a:pPr>
            <a:r>
              <a:rPr lang="sv-SE" dirty="0"/>
              <a:t>Nivå två</a:t>
            </a:r>
          </a:p>
          <a:p>
            <a:pPr marL="1143000" lvl="2" indent="-209550" algn="l" rtl="0" eaLnBrk="1" fontAlgn="base" hangingPunct="1">
              <a:lnSpc>
                <a:spcPct val="120000"/>
              </a:lnSpc>
              <a:spcBef>
                <a:spcPts val="400"/>
              </a:spcBef>
              <a:spcAft>
                <a:spcPts val="100"/>
              </a:spcAft>
              <a:buFont typeface="Wingdings" pitchFamily="2" charset="2"/>
              <a:buChar char="§"/>
            </a:pPr>
            <a:r>
              <a:rPr lang="sv-SE" dirty="0"/>
              <a:t>Nivå tre</a:t>
            </a:r>
          </a:p>
          <a:p>
            <a:pPr marL="1600200" lvl="3" indent="-228600" algn="l" rtl="0" eaLnBrk="1" fontAlgn="base" hangingPunct="1">
              <a:lnSpc>
                <a:spcPct val="120000"/>
              </a:lnSpc>
              <a:spcBef>
                <a:spcPts val="400"/>
              </a:spcBef>
              <a:spcAft>
                <a:spcPts val="100"/>
              </a:spcAft>
              <a:buChar char="–"/>
            </a:pPr>
            <a:r>
              <a:rPr lang="sv-SE" dirty="0"/>
              <a:t>Nivå fyra</a:t>
            </a:r>
          </a:p>
          <a:p>
            <a:pPr marL="2057400" lvl="4" indent="-228600" algn="l" rtl="0" eaLnBrk="1" fontAlgn="base" hangingPunct="1">
              <a:lnSpc>
                <a:spcPct val="120000"/>
              </a:lnSpc>
              <a:spcBef>
                <a:spcPts val="400"/>
              </a:spcBef>
              <a:spcAft>
                <a:spcPts val="100"/>
              </a:spcAft>
              <a:buChar char="»"/>
            </a:pPr>
            <a:r>
              <a:rPr lang="sv-SE" dirty="0"/>
              <a:t>Nivå fem</a:t>
            </a:r>
          </a:p>
        </p:txBody>
      </p:sp>
      <p:sp>
        <p:nvSpPr>
          <p:cNvPr id="16" name="Rectangle 5">
            <a:extLst>
              <a:ext uri="{FF2B5EF4-FFF2-40B4-BE49-F238E27FC236}">
                <a16:creationId xmlns:a16="http://schemas.microsoft.com/office/drawing/2014/main" id="{9EB7F093-273E-4686-8E25-F75784805A99}"/>
              </a:ext>
            </a:extLst>
          </p:cNvPr>
          <p:cNvSpPr>
            <a:spLocks noGrp="1" noChangeArrowheads="1"/>
          </p:cNvSpPr>
          <p:nvPr>
            <p:ph type="dt" sz="half" idx="2"/>
          </p:nvPr>
        </p:nvSpPr>
        <p:spPr bwMode="auto">
          <a:xfrm>
            <a:off x="6400800" y="222250"/>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7" name="Rectangle 6">
            <a:extLst>
              <a:ext uri="{FF2B5EF4-FFF2-40B4-BE49-F238E27FC236}">
                <a16:creationId xmlns:a16="http://schemas.microsoft.com/office/drawing/2014/main" id="{209FB3F8-E2CE-4691-87F2-B7DBB6E5AD33}"/>
              </a:ext>
            </a:extLst>
          </p:cNvPr>
          <p:cNvSpPr>
            <a:spLocks noGrp="1" noChangeArrowheads="1"/>
          </p:cNvSpPr>
          <p:nvPr>
            <p:ph type="ftr" sz="quarter" idx="3"/>
          </p:nvPr>
        </p:nvSpPr>
        <p:spPr bwMode="auto">
          <a:xfrm>
            <a:off x="6400800" y="657225"/>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endParaRPr lang="sv-SE"/>
          </a:p>
        </p:txBody>
      </p:sp>
      <p:sp>
        <p:nvSpPr>
          <p:cNvPr id="18" name="Rectangle 7">
            <a:extLst>
              <a:ext uri="{FF2B5EF4-FFF2-40B4-BE49-F238E27FC236}">
                <a16:creationId xmlns:a16="http://schemas.microsoft.com/office/drawing/2014/main" id="{761C4F3E-6A93-470B-81FA-28516647D270}"/>
              </a:ext>
            </a:extLst>
          </p:cNvPr>
          <p:cNvSpPr>
            <a:spLocks noGrp="1" noChangeArrowheads="1"/>
          </p:cNvSpPr>
          <p:nvPr>
            <p:ph type="sldNum" sz="quarter" idx="4"/>
          </p:nvPr>
        </p:nvSpPr>
        <p:spPr bwMode="auto">
          <a:xfrm>
            <a:off x="6400800" y="439738"/>
            <a:ext cx="2519363" cy="130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0" tIns="0" rIns="0" bIns="0" numCol="1" anchor="t" anchorCtr="0" compatLnSpc="1">
            <a:prstTxWarp prst="textNoShape">
              <a:avLst/>
            </a:prstTxWarp>
          </a:bodyPr>
          <a:lstStyle>
            <a:lvl1pPr algn="r">
              <a:spcBef>
                <a:spcPct val="0"/>
              </a:spcBef>
              <a:defRPr sz="900">
                <a:solidFill>
                  <a:schemeClr val="tx1"/>
                </a:solidFill>
              </a:defRPr>
            </a:lvl1pPr>
          </a:lstStyle>
          <a:p>
            <a:fld id="{1F692563-4797-4F42-B9C9-958D7B6B6611}" type="slidenum">
              <a:rPr lang="sv-SE" smtClean="0"/>
              <a:pPr/>
              <a:t>‹#›</a:t>
            </a:fld>
            <a:endParaRPr lang="sv-SE"/>
          </a:p>
        </p:txBody>
      </p:sp>
      <p:sp>
        <p:nvSpPr>
          <p:cNvPr id="14" name="Rectangle 30">
            <a:extLst>
              <a:ext uri="{FF2B5EF4-FFF2-40B4-BE49-F238E27FC236}">
                <a16:creationId xmlns:a16="http://schemas.microsoft.com/office/drawing/2014/main" id="{92161DEF-80C7-4393-888F-FBD7356FBD62}"/>
              </a:ext>
            </a:extLst>
          </p:cNvPr>
          <p:cNvSpPr>
            <a:spLocks noChangeAspect="1" noChangeArrowheads="1"/>
          </p:cNvSpPr>
          <p:nvPr userDrawn="1"/>
        </p:nvSpPr>
        <p:spPr bwMode="auto">
          <a:xfrm>
            <a:off x="8999538" y="3175"/>
            <a:ext cx="144463" cy="144463"/>
          </a:xfrm>
          <a:prstGeom prst="rect">
            <a:avLst/>
          </a:prstGeom>
          <a:solidFill>
            <a:schemeClr val="accent4"/>
          </a:solidFill>
          <a:ln>
            <a:noFill/>
          </a:ln>
          <a:effectLst/>
        </p:spPr>
        <p:txBody>
          <a:bodyPr anchor="ctr">
            <a:spAutoFit/>
          </a:bodyPr>
          <a:lstStyle/>
          <a:p>
            <a:endParaRPr lang="sv-SE"/>
          </a:p>
        </p:txBody>
      </p:sp>
      <p:sp>
        <p:nvSpPr>
          <p:cNvPr id="15" name="Rectangle 31">
            <a:extLst>
              <a:ext uri="{FF2B5EF4-FFF2-40B4-BE49-F238E27FC236}">
                <a16:creationId xmlns:a16="http://schemas.microsoft.com/office/drawing/2014/main" id="{CB1AD2F0-A047-4EFC-9C0E-40EBA79549FA}"/>
              </a:ext>
            </a:extLst>
          </p:cNvPr>
          <p:cNvSpPr>
            <a:spLocks noChangeAspect="1" noChangeArrowheads="1"/>
          </p:cNvSpPr>
          <p:nvPr userDrawn="1"/>
        </p:nvSpPr>
        <p:spPr bwMode="auto">
          <a:xfrm>
            <a:off x="8999538" y="222250"/>
            <a:ext cx="144463" cy="144463"/>
          </a:xfrm>
          <a:prstGeom prst="rect">
            <a:avLst/>
          </a:prstGeom>
          <a:solidFill>
            <a:schemeClr val="accent4"/>
          </a:solidFill>
          <a:ln>
            <a:noFill/>
          </a:ln>
          <a:effectLst/>
        </p:spPr>
        <p:txBody>
          <a:bodyPr anchor="ctr">
            <a:spAutoFit/>
          </a:bodyPr>
          <a:lstStyle/>
          <a:p>
            <a:endParaRPr lang="sv-SE"/>
          </a:p>
        </p:txBody>
      </p:sp>
      <p:sp>
        <p:nvSpPr>
          <p:cNvPr id="19" name="Rectangle 32">
            <a:extLst>
              <a:ext uri="{FF2B5EF4-FFF2-40B4-BE49-F238E27FC236}">
                <a16:creationId xmlns:a16="http://schemas.microsoft.com/office/drawing/2014/main" id="{3CCE11CF-9CC9-422F-B81B-3FFD516D03C1}"/>
              </a:ext>
            </a:extLst>
          </p:cNvPr>
          <p:cNvSpPr>
            <a:spLocks noChangeAspect="1" noChangeArrowheads="1"/>
          </p:cNvSpPr>
          <p:nvPr userDrawn="1"/>
        </p:nvSpPr>
        <p:spPr bwMode="auto">
          <a:xfrm>
            <a:off x="8999538" y="434975"/>
            <a:ext cx="144463" cy="144463"/>
          </a:xfrm>
          <a:prstGeom prst="rect">
            <a:avLst/>
          </a:prstGeom>
          <a:solidFill>
            <a:schemeClr val="accent4"/>
          </a:solidFill>
          <a:ln>
            <a:noFill/>
          </a:ln>
          <a:effectLst/>
        </p:spPr>
        <p:txBody>
          <a:bodyPr anchor="ctr">
            <a:spAutoFit/>
          </a:bodyPr>
          <a:lstStyle/>
          <a:p>
            <a:endParaRPr lang="sv-SE"/>
          </a:p>
        </p:txBody>
      </p:sp>
      <p:sp>
        <p:nvSpPr>
          <p:cNvPr id="20" name="Rectangle 33">
            <a:extLst>
              <a:ext uri="{FF2B5EF4-FFF2-40B4-BE49-F238E27FC236}">
                <a16:creationId xmlns:a16="http://schemas.microsoft.com/office/drawing/2014/main" id="{EEC04E89-0210-40D8-902E-EE2F1166BCB6}"/>
              </a:ext>
            </a:extLst>
          </p:cNvPr>
          <p:cNvSpPr>
            <a:spLocks noChangeAspect="1" noChangeArrowheads="1"/>
          </p:cNvSpPr>
          <p:nvPr userDrawn="1"/>
        </p:nvSpPr>
        <p:spPr bwMode="auto">
          <a:xfrm>
            <a:off x="8999538" y="647700"/>
            <a:ext cx="144463" cy="144463"/>
          </a:xfrm>
          <a:prstGeom prst="rect">
            <a:avLst/>
          </a:prstGeom>
          <a:solidFill>
            <a:schemeClr val="accent3"/>
          </a:solidFill>
          <a:ln>
            <a:noFill/>
          </a:ln>
          <a:effectLst/>
        </p:spPr>
        <p:txBody>
          <a:bodyPr anchor="ctr">
            <a:spAutoFit/>
          </a:bodyPr>
          <a:lstStyle/>
          <a:p>
            <a:endParaRPr lang="sv-SE"/>
          </a:p>
        </p:txBody>
      </p:sp>
      <p:pic>
        <p:nvPicPr>
          <p:cNvPr id="22" name="Bildobjekt 21">
            <a:extLst>
              <a:ext uri="{FF2B5EF4-FFF2-40B4-BE49-F238E27FC236}">
                <a16:creationId xmlns:a16="http://schemas.microsoft.com/office/drawing/2014/main" id="{B5EC8BE4-2E84-4CC1-837F-6ACAA5F6F229}"/>
              </a:ext>
            </a:extLst>
          </p:cNvPr>
          <p:cNvPicPr>
            <a:picLocks noChangeAspect="1"/>
          </p:cNvPicPr>
          <p:nvPr userDrawn="1"/>
        </p:nvPicPr>
        <p:blipFill>
          <a:blip r:embed="rId6"/>
          <a:stretch>
            <a:fillRect/>
          </a:stretch>
        </p:blipFill>
        <p:spPr>
          <a:xfrm>
            <a:off x="322445" y="288990"/>
            <a:ext cx="2020828" cy="359665"/>
          </a:xfrm>
          <a:prstGeom prst="rect">
            <a:avLst/>
          </a:prstGeom>
        </p:spPr>
      </p:pic>
      <p:pic>
        <p:nvPicPr>
          <p:cNvPr id="6" name="Bildobjekt 5">
            <a:extLst>
              <a:ext uri="{FF2B5EF4-FFF2-40B4-BE49-F238E27FC236}">
                <a16:creationId xmlns:a16="http://schemas.microsoft.com/office/drawing/2014/main" id="{7E99E312-F3D5-45AA-B833-6AF99D39F8C6}"/>
              </a:ext>
            </a:extLst>
          </p:cNvPr>
          <p:cNvPicPr>
            <a:picLocks noChangeAspect="1"/>
          </p:cNvPicPr>
          <p:nvPr userDrawn="1"/>
        </p:nvPicPr>
        <p:blipFill>
          <a:blip r:embed="rId7"/>
          <a:stretch>
            <a:fillRect/>
          </a:stretch>
        </p:blipFill>
        <p:spPr>
          <a:xfrm>
            <a:off x="7111945" y="6099348"/>
            <a:ext cx="1670601" cy="623215"/>
          </a:xfrm>
          <a:prstGeom prst="rect">
            <a:avLst/>
          </a:prstGeom>
        </p:spPr>
      </p:pic>
      <p:cxnSp>
        <p:nvCxnSpPr>
          <p:cNvPr id="3" name="Rak koppling 2">
            <a:extLst>
              <a:ext uri="{FF2B5EF4-FFF2-40B4-BE49-F238E27FC236}">
                <a16:creationId xmlns:a16="http://schemas.microsoft.com/office/drawing/2014/main" id="{53941592-402F-4B04-921D-382B3F455222}"/>
              </a:ext>
            </a:extLst>
          </p:cNvPr>
          <p:cNvCxnSpPr/>
          <p:nvPr userDrawn="1"/>
        </p:nvCxnSpPr>
        <p:spPr bwMode="auto">
          <a:xfrm>
            <a:off x="325925" y="6382695"/>
            <a:ext cx="6536602" cy="0"/>
          </a:xfrm>
          <a:prstGeom prst="line">
            <a:avLst/>
          </a:prstGeom>
          <a:noFill/>
          <a:ln w="12700" cap="flat" cmpd="sng" algn="ctr">
            <a:solidFill>
              <a:schemeClr val="tx1"/>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423231123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Lst>
  <p:hf sldNum="0" hdr="0" dt="0"/>
  <p:txStyles>
    <p:titleStyle>
      <a:lvl1pPr algn="l" rtl="0" eaLnBrk="1" fontAlgn="base" hangingPunct="1">
        <a:lnSpc>
          <a:spcPts val="3000"/>
        </a:lnSpc>
        <a:spcBef>
          <a:spcPct val="0"/>
        </a:spcBef>
        <a:spcAft>
          <a:spcPct val="0"/>
        </a:spcAft>
        <a:defRPr sz="3000" b="0">
          <a:solidFill>
            <a:schemeClr val="accent4"/>
          </a:solidFill>
          <a:latin typeface="+mj-lt"/>
          <a:ea typeface="+mj-ea"/>
          <a:cs typeface="+mj-cs"/>
        </a:defRPr>
      </a:lvl1pPr>
      <a:lvl2pPr algn="l" rtl="0" eaLnBrk="1" fontAlgn="base" hangingPunct="1">
        <a:spcBef>
          <a:spcPct val="0"/>
        </a:spcBef>
        <a:spcAft>
          <a:spcPct val="0"/>
        </a:spcAft>
        <a:defRPr sz="3000">
          <a:solidFill>
            <a:schemeClr val="tx2"/>
          </a:solidFill>
          <a:latin typeface="Verdana" pitchFamily="34" charset="0"/>
          <a:ea typeface="Geneva" pitchFamily="1" charset="-128"/>
        </a:defRPr>
      </a:lvl2pPr>
      <a:lvl3pPr algn="l" rtl="0" eaLnBrk="1" fontAlgn="base" hangingPunct="1">
        <a:spcBef>
          <a:spcPct val="0"/>
        </a:spcBef>
        <a:spcAft>
          <a:spcPct val="0"/>
        </a:spcAft>
        <a:defRPr sz="3000">
          <a:solidFill>
            <a:schemeClr val="tx2"/>
          </a:solidFill>
          <a:latin typeface="Verdana" pitchFamily="34" charset="0"/>
          <a:ea typeface="Geneva" pitchFamily="1" charset="-128"/>
        </a:defRPr>
      </a:lvl3pPr>
      <a:lvl4pPr algn="l" rtl="0" eaLnBrk="1" fontAlgn="base" hangingPunct="1">
        <a:spcBef>
          <a:spcPct val="0"/>
        </a:spcBef>
        <a:spcAft>
          <a:spcPct val="0"/>
        </a:spcAft>
        <a:defRPr sz="3000">
          <a:solidFill>
            <a:schemeClr val="tx2"/>
          </a:solidFill>
          <a:latin typeface="Verdana" pitchFamily="34" charset="0"/>
          <a:ea typeface="Geneva" pitchFamily="1" charset="-128"/>
        </a:defRPr>
      </a:lvl4pPr>
      <a:lvl5pPr algn="l" rtl="0" eaLnBrk="1" fontAlgn="base" hangingPunct="1">
        <a:spcBef>
          <a:spcPct val="0"/>
        </a:spcBef>
        <a:spcAft>
          <a:spcPct val="0"/>
        </a:spcAft>
        <a:defRPr sz="3000">
          <a:solidFill>
            <a:schemeClr val="tx2"/>
          </a:solidFill>
          <a:latin typeface="Verdana" pitchFamily="34" charset="0"/>
          <a:ea typeface="Geneva" pitchFamily="1" charset="-128"/>
        </a:defRPr>
      </a:lvl5pPr>
      <a:lvl6pPr marL="457178" algn="l" rtl="0" eaLnBrk="1" fontAlgn="base" hangingPunct="1">
        <a:spcBef>
          <a:spcPct val="0"/>
        </a:spcBef>
        <a:spcAft>
          <a:spcPct val="0"/>
        </a:spcAft>
        <a:defRPr sz="3000">
          <a:solidFill>
            <a:schemeClr val="tx2"/>
          </a:solidFill>
          <a:latin typeface="Verdana" pitchFamily="34" charset="0"/>
          <a:ea typeface="Geneva" pitchFamily="1" charset="-128"/>
        </a:defRPr>
      </a:lvl6pPr>
      <a:lvl7pPr marL="914354" algn="l" rtl="0" eaLnBrk="1" fontAlgn="base" hangingPunct="1">
        <a:spcBef>
          <a:spcPct val="0"/>
        </a:spcBef>
        <a:spcAft>
          <a:spcPct val="0"/>
        </a:spcAft>
        <a:defRPr sz="3000">
          <a:solidFill>
            <a:schemeClr val="tx2"/>
          </a:solidFill>
          <a:latin typeface="Verdana" pitchFamily="34" charset="0"/>
          <a:ea typeface="Geneva" pitchFamily="1" charset="-128"/>
        </a:defRPr>
      </a:lvl7pPr>
      <a:lvl8pPr marL="1371532" algn="l" rtl="0" eaLnBrk="1" fontAlgn="base" hangingPunct="1">
        <a:spcBef>
          <a:spcPct val="0"/>
        </a:spcBef>
        <a:spcAft>
          <a:spcPct val="0"/>
        </a:spcAft>
        <a:defRPr sz="3000">
          <a:solidFill>
            <a:schemeClr val="tx2"/>
          </a:solidFill>
          <a:latin typeface="Verdana" pitchFamily="34" charset="0"/>
          <a:ea typeface="Geneva" pitchFamily="1" charset="-128"/>
        </a:defRPr>
      </a:lvl8pPr>
      <a:lvl9pPr marL="1828709" algn="l" rtl="0" eaLnBrk="1" fontAlgn="base" hangingPunct="1">
        <a:spcBef>
          <a:spcPct val="0"/>
        </a:spcBef>
        <a:spcAft>
          <a:spcPct val="0"/>
        </a:spcAft>
        <a:defRPr sz="3000">
          <a:solidFill>
            <a:schemeClr val="tx2"/>
          </a:solidFill>
          <a:latin typeface="Verdana" pitchFamily="34" charset="0"/>
          <a:ea typeface="Geneva" pitchFamily="1" charset="-128"/>
        </a:defRPr>
      </a:lvl9pPr>
    </p:titleStyle>
    <p:bodyStyle>
      <a:lvl1pPr marL="182554" indent="-182554" algn="l" rtl="0" eaLnBrk="1" fontAlgn="base" hangingPunct="1">
        <a:lnSpc>
          <a:spcPts val="2400"/>
        </a:lnSpc>
        <a:spcBef>
          <a:spcPts val="500"/>
        </a:spcBef>
        <a:spcAft>
          <a:spcPts val="0"/>
        </a:spcAft>
        <a:buSzPct val="124000"/>
        <a:buFont typeface="Arial" panose="020B0604020202020204" pitchFamily="34" charset="0"/>
        <a:buChar char="•"/>
        <a:defRPr lang="sv-SE" sz="2200" baseline="0" dirty="0">
          <a:solidFill>
            <a:schemeClr val="tx1"/>
          </a:solidFill>
          <a:latin typeface="+mn-lt"/>
          <a:ea typeface="+mn-ea"/>
          <a:cs typeface="+mn-cs"/>
        </a:defRPr>
      </a:lvl1pPr>
      <a:lvl2pPr marL="357170" indent="-174617" algn="l" rtl="0" eaLnBrk="1" fontAlgn="base" hangingPunct="1">
        <a:lnSpc>
          <a:spcPct val="100000"/>
        </a:lnSpc>
        <a:spcBef>
          <a:spcPts val="0"/>
        </a:spcBef>
        <a:spcAft>
          <a:spcPts val="0"/>
        </a:spcAft>
        <a:buFont typeface="Verdana" panose="020B0604030504040204" pitchFamily="34" charset="0"/>
        <a:buChar char="–"/>
        <a:defRPr lang="sv-SE" sz="2000" baseline="0" dirty="0">
          <a:solidFill>
            <a:schemeClr val="tx1"/>
          </a:solidFill>
          <a:latin typeface="+mn-lt"/>
          <a:ea typeface="+mn-ea"/>
        </a:defRPr>
      </a:lvl2pPr>
      <a:lvl3pPr marL="1219200" indent="-285750" algn="l" rtl="0" eaLnBrk="1" fontAlgn="base" hangingPunct="1">
        <a:lnSpc>
          <a:spcPct val="100000"/>
        </a:lnSpc>
        <a:spcBef>
          <a:spcPts val="0"/>
        </a:spcBef>
        <a:spcAft>
          <a:spcPts val="0"/>
        </a:spcAft>
        <a:buFont typeface="Verdana" panose="020B0604030504040204" pitchFamily="34" charset="0"/>
        <a:buChar char="–"/>
        <a:defRPr lang="sv-SE" sz="1600" baseline="0" dirty="0">
          <a:solidFill>
            <a:schemeClr val="tx1"/>
          </a:solidFill>
          <a:latin typeface="+mn-lt"/>
          <a:ea typeface="+mn-ea"/>
        </a:defRPr>
      </a:lvl3pPr>
      <a:lvl4pPr marL="16573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4pPr>
      <a:lvl5pPr marL="2114550" indent="-285750" algn="l" rtl="0" eaLnBrk="1" fontAlgn="base" hangingPunct="1">
        <a:lnSpc>
          <a:spcPct val="100000"/>
        </a:lnSpc>
        <a:spcBef>
          <a:spcPts val="0"/>
        </a:spcBef>
        <a:spcAft>
          <a:spcPts val="0"/>
        </a:spcAft>
        <a:buFont typeface="Verdana" panose="020B0604030504040204" pitchFamily="34" charset="0"/>
        <a:buChar char="–"/>
        <a:defRPr lang="sv-SE" sz="1800" baseline="0" dirty="0">
          <a:solidFill>
            <a:schemeClr val="tx1"/>
          </a:solidFill>
          <a:latin typeface="+mn-lt"/>
          <a:ea typeface="+mn-ea"/>
        </a:defRPr>
      </a:lvl5pPr>
      <a:lvl6pPr marL="2514474" indent="-228589" algn="l" rtl="0" eaLnBrk="1" fontAlgn="base" hangingPunct="1">
        <a:lnSpc>
          <a:spcPct val="120000"/>
        </a:lnSpc>
        <a:spcBef>
          <a:spcPts val="400"/>
        </a:spcBef>
        <a:spcAft>
          <a:spcPts val="100"/>
        </a:spcAft>
        <a:buChar char="»"/>
        <a:defRPr>
          <a:solidFill>
            <a:schemeClr val="tx1"/>
          </a:solidFill>
          <a:latin typeface="+mn-lt"/>
          <a:ea typeface="+mn-ea"/>
        </a:defRPr>
      </a:lvl6pPr>
      <a:lvl7pPr marL="2971652" indent="-228589" algn="l" rtl="0" eaLnBrk="1" fontAlgn="base" hangingPunct="1">
        <a:lnSpc>
          <a:spcPct val="120000"/>
        </a:lnSpc>
        <a:spcBef>
          <a:spcPts val="400"/>
        </a:spcBef>
        <a:spcAft>
          <a:spcPts val="100"/>
        </a:spcAft>
        <a:buChar char="»"/>
        <a:defRPr>
          <a:solidFill>
            <a:schemeClr val="tx1"/>
          </a:solidFill>
          <a:latin typeface="+mn-lt"/>
          <a:ea typeface="+mn-ea"/>
        </a:defRPr>
      </a:lvl7pPr>
      <a:lvl8pPr marL="3428829" indent="-228589" algn="l" rtl="0" eaLnBrk="1" fontAlgn="base" hangingPunct="1">
        <a:lnSpc>
          <a:spcPct val="120000"/>
        </a:lnSpc>
        <a:spcBef>
          <a:spcPts val="400"/>
        </a:spcBef>
        <a:spcAft>
          <a:spcPts val="100"/>
        </a:spcAft>
        <a:buChar char="»"/>
        <a:defRPr>
          <a:solidFill>
            <a:schemeClr val="tx1"/>
          </a:solidFill>
          <a:latin typeface="+mn-lt"/>
          <a:ea typeface="+mn-ea"/>
        </a:defRPr>
      </a:lvl8pPr>
      <a:lvl9pPr marL="3886006" indent="-228589" algn="l" rtl="0" eaLnBrk="1" fontAlgn="base" hangingPunct="1">
        <a:lnSpc>
          <a:spcPct val="120000"/>
        </a:lnSpc>
        <a:spcBef>
          <a:spcPts val="400"/>
        </a:spcBef>
        <a:spcAft>
          <a:spcPts val="100"/>
        </a:spcAft>
        <a:buChar char="»"/>
        <a:defRPr>
          <a:solidFill>
            <a:schemeClr val="tx1"/>
          </a:solidFill>
          <a:latin typeface="+mn-lt"/>
          <a:ea typeface="+mn-ea"/>
        </a:defRPr>
      </a:lvl9pPr>
    </p:bodyStyle>
    <p:otherStyle>
      <a:defPPr>
        <a:defRPr lang="sv-SE"/>
      </a:defPPr>
      <a:lvl1pPr marL="0" algn="l" defTabSz="914354" rtl="0" eaLnBrk="1" latinLnBrk="0" hangingPunct="1">
        <a:defRPr sz="1800" kern="1200">
          <a:solidFill>
            <a:schemeClr val="tx1"/>
          </a:solidFill>
          <a:latin typeface="+mn-lt"/>
          <a:ea typeface="+mn-ea"/>
          <a:cs typeface="+mn-cs"/>
        </a:defRPr>
      </a:lvl1pPr>
      <a:lvl2pPr marL="457178" algn="l" defTabSz="914354" rtl="0" eaLnBrk="1" latinLnBrk="0" hangingPunct="1">
        <a:defRPr sz="1800" kern="1200">
          <a:solidFill>
            <a:schemeClr val="tx1"/>
          </a:solidFill>
          <a:latin typeface="+mn-lt"/>
          <a:ea typeface="+mn-ea"/>
          <a:cs typeface="+mn-cs"/>
        </a:defRPr>
      </a:lvl2pPr>
      <a:lvl3pPr marL="914354" algn="l" defTabSz="914354" rtl="0" eaLnBrk="1" latinLnBrk="0" hangingPunct="1">
        <a:defRPr sz="1800" kern="1200">
          <a:solidFill>
            <a:schemeClr val="tx1"/>
          </a:solidFill>
          <a:latin typeface="+mn-lt"/>
          <a:ea typeface="+mn-ea"/>
          <a:cs typeface="+mn-cs"/>
        </a:defRPr>
      </a:lvl3pPr>
      <a:lvl4pPr marL="1371532" algn="l" defTabSz="914354" rtl="0" eaLnBrk="1" latinLnBrk="0" hangingPunct="1">
        <a:defRPr sz="1800" kern="1200">
          <a:solidFill>
            <a:schemeClr val="tx1"/>
          </a:solidFill>
          <a:latin typeface="+mn-lt"/>
          <a:ea typeface="+mn-ea"/>
          <a:cs typeface="+mn-cs"/>
        </a:defRPr>
      </a:lvl4pPr>
      <a:lvl5pPr marL="1828709" algn="l" defTabSz="914354" rtl="0" eaLnBrk="1" latinLnBrk="0" hangingPunct="1">
        <a:defRPr sz="1800" kern="1200">
          <a:solidFill>
            <a:schemeClr val="tx1"/>
          </a:solidFill>
          <a:latin typeface="+mn-lt"/>
          <a:ea typeface="+mn-ea"/>
          <a:cs typeface="+mn-cs"/>
        </a:defRPr>
      </a:lvl5pPr>
      <a:lvl6pPr marL="2285886" algn="l" defTabSz="914354" rtl="0" eaLnBrk="1" latinLnBrk="0" hangingPunct="1">
        <a:defRPr sz="1800" kern="1200">
          <a:solidFill>
            <a:schemeClr val="tx1"/>
          </a:solidFill>
          <a:latin typeface="+mn-lt"/>
          <a:ea typeface="+mn-ea"/>
          <a:cs typeface="+mn-cs"/>
        </a:defRPr>
      </a:lvl6pPr>
      <a:lvl7pPr marL="2743062" algn="l" defTabSz="914354" rtl="0" eaLnBrk="1" latinLnBrk="0" hangingPunct="1">
        <a:defRPr sz="1800" kern="1200">
          <a:solidFill>
            <a:schemeClr val="tx1"/>
          </a:solidFill>
          <a:latin typeface="+mn-lt"/>
          <a:ea typeface="+mn-ea"/>
          <a:cs typeface="+mn-cs"/>
        </a:defRPr>
      </a:lvl7pPr>
      <a:lvl8pPr marL="3200240" algn="l" defTabSz="914354" rtl="0" eaLnBrk="1" latinLnBrk="0" hangingPunct="1">
        <a:defRPr sz="1800" kern="1200">
          <a:solidFill>
            <a:schemeClr val="tx1"/>
          </a:solidFill>
          <a:latin typeface="+mn-lt"/>
          <a:ea typeface="+mn-ea"/>
          <a:cs typeface="+mn-cs"/>
        </a:defRPr>
      </a:lvl8pPr>
      <a:lvl9pPr marL="3657418" algn="l" defTabSz="91435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BA0584E2-C853-45BD-8ECE-A4B16F6BA5E8}"/>
              </a:ext>
            </a:extLst>
          </p:cNvPr>
          <p:cNvSpPr>
            <a:spLocks noGrp="1"/>
          </p:cNvSpPr>
          <p:nvPr>
            <p:ph type="title"/>
          </p:nvPr>
        </p:nvSpPr>
        <p:spPr>
          <a:xfrm>
            <a:off x="720000" y="806473"/>
            <a:ext cx="7700963" cy="836613"/>
          </a:xfrm>
        </p:spPr>
        <p:txBody>
          <a:bodyPr/>
          <a:lstStyle/>
          <a:p>
            <a:pPr algn="ctr"/>
            <a:r>
              <a:rPr lang="sv-SE" dirty="0"/>
              <a:t>Vårdhygien</a:t>
            </a:r>
          </a:p>
        </p:txBody>
      </p:sp>
      <p:sp>
        <p:nvSpPr>
          <p:cNvPr id="7" name="Platshållare för innehåll 6">
            <a:extLst>
              <a:ext uri="{FF2B5EF4-FFF2-40B4-BE49-F238E27FC236}">
                <a16:creationId xmlns:a16="http://schemas.microsoft.com/office/drawing/2014/main" id="{8826DFFA-14B8-4B17-9DF9-744E44EF8A93}"/>
              </a:ext>
            </a:extLst>
          </p:cNvPr>
          <p:cNvSpPr>
            <a:spLocks noGrp="1"/>
          </p:cNvSpPr>
          <p:nvPr>
            <p:ph idx="1"/>
          </p:nvPr>
        </p:nvSpPr>
        <p:spPr>
          <a:xfrm>
            <a:off x="720000" y="1662159"/>
            <a:ext cx="7700963" cy="3938400"/>
          </a:xfrm>
        </p:spPr>
        <p:txBody>
          <a:bodyPr/>
          <a:lstStyle/>
          <a:p>
            <a:pPr marL="0" indent="0">
              <a:buNone/>
            </a:pPr>
            <a:r>
              <a:rPr lang="sv-SE" dirty="0"/>
              <a:t>Det är en vanlig dag på vårdcentralen när 8-årige Gabriel kommer akut med sin pappa. Gabriel var målvakt när han och kompisarna spelade fotboll på skolgården för en stund sedan. För att rädda ett skott slängde han sig bakåt och slog då bakhuvudet i målstolpen så att det blev ett jack. Ni är en läkare och en sjuksköterska som ska ta hand och Gabriel och ni bedömer att såret behöver sys. Gabriel är för övrigt frisk och har inga kända allergier. Anamnes och status inger ingen misstanke om någon mer skada än sårskadan i bakhuvudet. </a:t>
            </a:r>
          </a:p>
        </p:txBody>
      </p:sp>
      <p:sp>
        <p:nvSpPr>
          <p:cNvPr id="4" name="Platshållare för sidfot 3">
            <a:extLst>
              <a:ext uri="{FF2B5EF4-FFF2-40B4-BE49-F238E27FC236}">
                <a16:creationId xmlns:a16="http://schemas.microsoft.com/office/drawing/2014/main" id="{811DCE7A-2F1B-4CAE-8E49-BE059648BDD6}"/>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2924027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74807DE-93AB-4545-B5CF-06BE29E16890}"/>
              </a:ext>
            </a:extLst>
          </p:cNvPr>
          <p:cNvSpPr>
            <a:spLocks noGrp="1"/>
          </p:cNvSpPr>
          <p:nvPr>
            <p:ph type="title"/>
          </p:nvPr>
        </p:nvSpPr>
        <p:spPr>
          <a:xfrm>
            <a:off x="719999" y="2185535"/>
            <a:ext cx="7700963" cy="836613"/>
          </a:xfrm>
        </p:spPr>
        <p:txBody>
          <a:bodyPr/>
          <a:lstStyle/>
          <a:p>
            <a:r>
              <a:rPr lang="sv-SE" dirty="0"/>
              <a:t>8. I förrådet på vårdcentralen finns produkter med en överstruken tvåa på förpackningen. Vad betyder den symbolen?</a:t>
            </a:r>
          </a:p>
        </p:txBody>
      </p:sp>
      <p:sp>
        <p:nvSpPr>
          <p:cNvPr id="7" name="Platshållare för innehåll 6">
            <a:extLst>
              <a:ext uri="{FF2B5EF4-FFF2-40B4-BE49-F238E27FC236}">
                <a16:creationId xmlns:a16="http://schemas.microsoft.com/office/drawing/2014/main" id="{03FC0805-D538-4F7B-A7B4-D18EF7C128D7}"/>
              </a:ext>
            </a:extLst>
          </p:cNvPr>
          <p:cNvSpPr>
            <a:spLocks noGrp="1"/>
          </p:cNvSpPr>
          <p:nvPr>
            <p:ph idx="1"/>
          </p:nvPr>
        </p:nvSpPr>
        <p:spPr>
          <a:xfrm>
            <a:off x="720000" y="3429000"/>
            <a:ext cx="7700963" cy="2669398"/>
          </a:xfrm>
        </p:spPr>
        <p:txBody>
          <a:bodyPr/>
          <a:lstStyle/>
          <a:p>
            <a:r>
              <a:rPr lang="sv-SE" dirty="0"/>
              <a:t>En överstruken tvåa betyder att det rör sig om engångsmaterial. </a:t>
            </a:r>
          </a:p>
          <a:p>
            <a:r>
              <a:rPr lang="sv-SE" dirty="0"/>
              <a:t>Det får bara användas en enda gång, inte ens två gånger till samma patient alltså. </a:t>
            </a:r>
          </a:p>
        </p:txBody>
      </p:sp>
      <p:sp>
        <p:nvSpPr>
          <p:cNvPr id="4" name="Platshållare för sidfot 3">
            <a:extLst>
              <a:ext uri="{FF2B5EF4-FFF2-40B4-BE49-F238E27FC236}">
                <a16:creationId xmlns:a16="http://schemas.microsoft.com/office/drawing/2014/main" id="{E0AEB80B-B21C-4F8F-8153-0C14C9E81C7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1001637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2D7FDFFA-82C2-47F3-B84C-AF1F161EC853}"/>
              </a:ext>
            </a:extLst>
          </p:cNvPr>
          <p:cNvSpPr>
            <a:spLocks noGrp="1"/>
          </p:cNvSpPr>
          <p:nvPr>
            <p:ph type="title"/>
          </p:nvPr>
        </p:nvSpPr>
        <p:spPr>
          <a:xfrm>
            <a:off x="721518" y="2137774"/>
            <a:ext cx="7700963" cy="836613"/>
          </a:xfrm>
        </p:spPr>
        <p:txBody>
          <a:bodyPr/>
          <a:lstStyle/>
          <a:p>
            <a:r>
              <a:rPr lang="sv-SE" dirty="0"/>
              <a:t>9. Om det hade varit en patient med känd MRSA som kommit med en sårskada, hur hade ni då hanterat situationen?</a:t>
            </a:r>
          </a:p>
        </p:txBody>
      </p:sp>
      <p:sp>
        <p:nvSpPr>
          <p:cNvPr id="7" name="Platshållare för innehåll 6">
            <a:extLst>
              <a:ext uri="{FF2B5EF4-FFF2-40B4-BE49-F238E27FC236}">
                <a16:creationId xmlns:a16="http://schemas.microsoft.com/office/drawing/2014/main" id="{DA6A3C4B-1435-427E-BE1E-45C1E8F91673}"/>
              </a:ext>
            </a:extLst>
          </p:cNvPr>
          <p:cNvSpPr>
            <a:spLocks noGrp="1"/>
          </p:cNvSpPr>
          <p:nvPr>
            <p:ph idx="1"/>
          </p:nvPr>
        </p:nvSpPr>
        <p:spPr>
          <a:xfrm>
            <a:off x="720000" y="3312160"/>
            <a:ext cx="7700963" cy="2633838"/>
          </a:xfrm>
        </p:spPr>
        <p:txBody>
          <a:bodyPr/>
          <a:lstStyle/>
          <a:p>
            <a:r>
              <a:rPr lang="sv-SE" dirty="0"/>
              <a:t>Ingen skillnad alls </a:t>
            </a:r>
          </a:p>
          <a:p>
            <a:endParaRPr lang="sv-SE" dirty="0"/>
          </a:p>
          <a:p>
            <a:r>
              <a:rPr lang="sv-SE" dirty="0"/>
              <a:t>Våra rutiner ska vara tillräckligt bra för att smitta inte ska spridas!</a:t>
            </a:r>
          </a:p>
        </p:txBody>
      </p:sp>
      <p:sp>
        <p:nvSpPr>
          <p:cNvPr id="4" name="Platshållare för sidfot 3">
            <a:extLst>
              <a:ext uri="{FF2B5EF4-FFF2-40B4-BE49-F238E27FC236}">
                <a16:creationId xmlns:a16="http://schemas.microsoft.com/office/drawing/2014/main" id="{A3192913-9A44-440C-BE88-0CF499BE852D}"/>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13894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D145349-0AB4-41A2-950D-8377037F091E}"/>
              </a:ext>
            </a:extLst>
          </p:cNvPr>
          <p:cNvSpPr>
            <a:spLocks noGrp="1"/>
          </p:cNvSpPr>
          <p:nvPr>
            <p:ph type="title"/>
          </p:nvPr>
        </p:nvSpPr>
        <p:spPr>
          <a:xfrm>
            <a:off x="720000" y="1794826"/>
            <a:ext cx="7700963" cy="836613"/>
          </a:xfrm>
        </p:spPr>
        <p:txBody>
          <a:bodyPr/>
          <a:lstStyle/>
          <a:p>
            <a:r>
              <a:rPr lang="sv-SE" dirty="0"/>
              <a:t>10. Vad innebär basala hygienrutiner när man arbetar på en vårdcentral?</a:t>
            </a:r>
            <a:br>
              <a:rPr lang="sv-SE" dirty="0"/>
            </a:br>
            <a:endParaRPr lang="sv-SE" dirty="0"/>
          </a:p>
        </p:txBody>
      </p:sp>
      <p:sp>
        <p:nvSpPr>
          <p:cNvPr id="7" name="Platshållare för innehåll 6">
            <a:extLst>
              <a:ext uri="{FF2B5EF4-FFF2-40B4-BE49-F238E27FC236}">
                <a16:creationId xmlns:a16="http://schemas.microsoft.com/office/drawing/2014/main" id="{45A50C13-D48E-49F3-8E24-5E1618C72C62}"/>
              </a:ext>
            </a:extLst>
          </p:cNvPr>
          <p:cNvSpPr>
            <a:spLocks noGrp="1"/>
          </p:cNvSpPr>
          <p:nvPr>
            <p:ph idx="1"/>
          </p:nvPr>
        </p:nvSpPr>
        <p:spPr>
          <a:xfrm>
            <a:off x="720000" y="2631439"/>
            <a:ext cx="7700963" cy="3466959"/>
          </a:xfrm>
        </p:spPr>
        <p:txBody>
          <a:bodyPr/>
          <a:lstStyle/>
          <a:p>
            <a:r>
              <a:rPr lang="sv-SE" dirty="0"/>
              <a:t>Förhindra smitta mellan patienter och mellan personal och patienter. </a:t>
            </a:r>
          </a:p>
          <a:p>
            <a:r>
              <a:rPr lang="sv-SE" dirty="0"/>
              <a:t>Basala hygienrutiner ska tillämpas vid all vård som innebär fysisk kontakt med patienten. </a:t>
            </a:r>
            <a:br>
              <a:rPr lang="sv-SE" dirty="0"/>
            </a:br>
            <a:endParaRPr lang="sv-SE" dirty="0"/>
          </a:p>
        </p:txBody>
      </p:sp>
      <p:sp>
        <p:nvSpPr>
          <p:cNvPr id="4" name="Platshållare för sidfot 3">
            <a:extLst>
              <a:ext uri="{FF2B5EF4-FFF2-40B4-BE49-F238E27FC236}">
                <a16:creationId xmlns:a16="http://schemas.microsoft.com/office/drawing/2014/main" id="{09B8C63A-361A-4B02-8F1F-42D0A7571248}"/>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403371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1A909C4E-BA9E-4123-A7EC-080D7F63C31B}"/>
              </a:ext>
            </a:extLst>
          </p:cNvPr>
          <p:cNvSpPr>
            <a:spLocks noGrp="1"/>
          </p:cNvSpPr>
          <p:nvPr>
            <p:ph type="title"/>
          </p:nvPr>
        </p:nvSpPr>
        <p:spPr/>
        <p:txBody>
          <a:bodyPr/>
          <a:lstStyle/>
          <a:p>
            <a:r>
              <a:rPr lang="sv-SE" dirty="0"/>
              <a:t>Forts.</a:t>
            </a:r>
          </a:p>
        </p:txBody>
      </p:sp>
      <p:sp>
        <p:nvSpPr>
          <p:cNvPr id="7" name="Platshållare för innehåll 6">
            <a:extLst>
              <a:ext uri="{FF2B5EF4-FFF2-40B4-BE49-F238E27FC236}">
                <a16:creationId xmlns:a16="http://schemas.microsoft.com/office/drawing/2014/main" id="{F04AD6FB-B2F7-4E40-B137-FA5F13B42814}"/>
              </a:ext>
            </a:extLst>
          </p:cNvPr>
          <p:cNvSpPr>
            <a:spLocks noGrp="1"/>
          </p:cNvSpPr>
          <p:nvPr>
            <p:ph idx="1"/>
          </p:nvPr>
        </p:nvSpPr>
        <p:spPr/>
        <p:txBody>
          <a:bodyPr/>
          <a:lstStyle/>
          <a:p>
            <a:r>
              <a:rPr lang="sv-SE" dirty="0"/>
              <a:t>Kortärmad arbetsdräkt </a:t>
            </a:r>
          </a:p>
          <a:p>
            <a:r>
              <a:rPr lang="sv-SE" dirty="0"/>
              <a:t>Inte ha på dig armbandsur, armband, ringar eller liknande </a:t>
            </a:r>
          </a:p>
          <a:p>
            <a:r>
              <a:rPr lang="sv-SE" dirty="0"/>
              <a:t>Naglarna måste vara korta och fria från nagellack</a:t>
            </a:r>
          </a:p>
          <a:p>
            <a:r>
              <a:rPr lang="sv-SE" dirty="0"/>
              <a:t>Långt hår ska vara uppfäst </a:t>
            </a:r>
          </a:p>
          <a:p>
            <a:r>
              <a:rPr lang="sv-SE" dirty="0"/>
              <a:t>Handdesinfektion görs före och efter varje vårdmoment samt före och efter handskanvändning. </a:t>
            </a:r>
            <a:br>
              <a:rPr lang="sv-SE" dirty="0"/>
            </a:br>
            <a:endParaRPr lang="sv-SE" dirty="0"/>
          </a:p>
        </p:txBody>
      </p:sp>
      <p:sp>
        <p:nvSpPr>
          <p:cNvPr id="4" name="Platshållare för sidfot 3">
            <a:extLst>
              <a:ext uri="{FF2B5EF4-FFF2-40B4-BE49-F238E27FC236}">
                <a16:creationId xmlns:a16="http://schemas.microsoft.com/office/drawing/2014/main" id="{0DC68246-E317-4C4C-BCE5-9AFC141FCF1A}"/>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5984905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35CBEC4-0F98-4207-BBD6-73B631993345}"/>
              </a:ext>
            </a:extLst>
          </p:cNvPr>
          <p:cNvSpPr>
            <a:spLocks noGrp="1"/>
          </p:cNvSpPr>
          <p:nvPr>
            <p:ph type="title"/>
          </p:nvPr>
        </p:nvSpPr>
        <p:spPr>
          <a:xfrm>
            <a:off x="720000" y="1080000"/>
            <a:ext cx="7700963" cy="989024"/>
          </a:xfrm>
        </p:spPr>
        <p:txBody>
          <a:bodyPr/>
          <a:lstStyle/>
          <a:p>
            <a:r>
              <a:rPr lang="sv-SE" dirty="0"/>
              <a:t>En ren hand är renare än handskar</a:t>
            </a:r>
          </a:p>
        </p:txBody>
      </p:sp>
      <p:sp>
        <p:nvSpPr>
          <p:cNvPr id="7" name="Platshållare för innehåll 6">
            <a:extLst>
              <a:ext uri="{FF2B5EF4-FFF2-40B4-BE49-F238E27FC236}">
                <a16:creationId xmlns:a16="http://schemas.microsoft.com/office/drawing/2014/main" id="{B022CD95-1131-4973-811A-B232F59F9599}"/>
              </a:ext>
            </a:extLst>
          </p:cNvPr>
          <p:cNvSpPr>
            <a:spLocks noGrp="1"/>
          </p:cNvSpPr>
          <p:nvPr>
            <p:ph idx="1"/>
          </p:nvPr>
        </p:nvSpPr>
        <p:spPr>
          <a:xfrm>
            <a:off x="720000" y="2541721"/>
            <a:ext cx="7700963" cy="3556677"/>
          </a:xfrm>
        </p:spPr>
        <p:txBody>
          <a:bodyPr/>
          <a:lstStyle/>
          <a:p>
            <a:r>
              <a:rPr lang="sv-SE" dirty="0"/>
              <a:t>Tänk på att en ren hand oftast är renare än handskar! </a:t>
            </a:r>
          </a:p>
          <a:p>
            <a:pPr marL="0" indent="0">
              <a:buNone/>
            </a:pPr>
            <a:endParaRPr lang="sv-SE" dirty="0"/>
          </a:p>
          <a:p>
            <a:r>
              <a:rPr lang="sv-SE" dirty="0"/>
              <a:t>Glöm inte att sprita händerna innan du tar handskar ur paketet! </a:t>
            </a:r>
          </a:p>
          <a:p>
            <a:pPr marL="0" lvl="0" indent="0">
              <a:buNone/>
            </a:pPr>
            <a:br>
              <a:rPr lang="sv-SE" dirty="0"/>
            </a:br>
            <a:endParaRPr lang="sv-SE" dirty="0"/>
          </a:p>
        </p:txBody>
      </p:sp>
      <p:sp>
        <p:nvSpPr>
          <p:cNvPr id="4" name="Platshållare för sidfot 3">
            <a:extLst>
              <a:ext uri="{FF2B5EF4-FFF2-40B4-BE49-F238E27FC236}">
                <a16:creationId xmlns:a16="http://schemas.microsoft.com/office/drawing/2014/main" id="{6F9CA20F-8E8B-4DDC-9899-7F4E016037BC}"/>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7406061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6088C2FD-5FDC-4EE7-97BF-BEC40B8C3066}"/>
              </a:ext>
            </a:extLst>
          </p:cNvPr>
          <p:cNvSpPr>
            <a:spLocks noGrp="1"/>
          </p:cNvSpPr>
          <p:nvPr>
            <p:ph type="title"/>
          </p:nvPr>
        </p:nvSpPr>
        <p:spPr>
          <a:xfrm>
            <a:off x="720000" y="2431280"/>
            <a:ext cx="7700963" cy="836613"/>
          </a:xfrm>
        </p:spPr>
        <p:txBody>
          <a:bodyPr/>
          <a:lstStyle/>
          <a:p>
            <a:r>
              <a:rPr lang="sv-SE" dirty="0"/>
              <a:t>1. Hur ska såret och området omkring det tvättas och förberedas inför suturering?</a:t>
            </a:r>
            <a:br>
              <a:rPr lang="sv-SE" dirty="0"/>
            </a:br>
            <a:br>
              <a:rPr lang="sv-SE" dirty="0"/>
            </a:br>
            <a:endParaRPr lang="sv-SE" dirty="0"/>
          </a:p>
        </p:txBody>
      </p:sp>
      <p:sp>
        <p:nvSpPr>
          <p:cNvPr id="7" name="Platshållare för innehåll 6">
            <a:extLst>
              <a:ext uri="{FF2B5EF4-FFF2-40B4-BE49-F238E27FC236}">
                <a16:creationId xmlns:a16="http://schemas.microsoft.com/office/drawing/2014/main" id="{F24070F7-7D91-4274-AF2D-8E84C620D333}"/>
              </a:ext>
            </a:extLst>
          </p:cNvPr>
          <p:cNvSpPr>
            <a:spLocks noGrp="1"/>
          </p:cNvSpPr>
          <p:nvPr>
            <p:ph idx="1"/>
          </p:nvPr>
        </p:nvSpPr>
        <p:spPr>
          <a:xfrm>
            <a:off x="720000" y="2573520"/>
            <a:ext cx="7700963" cy="3938400"/>
          </a:xfrm>
        </p:spPr>
        <p:txBody>
          <a:bodyPr/>
          <a:lstStyle/>
          <a:p>
            <a:r>
              <a:rPr lang="sv-SE" dirty="0"/>
              <a:t>Traumatiskt sår tvättas med fördel med kroppsvarmt kranvatten och mild tvål. </a:t>
            </a:r>
          </a:p>
          <a:p>
            <a:endParaRPr lang="sv-SE" dirty="0"/>
          </a:p>
          <a:p>
            <a:r>
              <a:rPr lang="sv-SE" dirty="0"/>
              <a:t>Finns tillgång till dusch är det bra att använda den.</a:t>
            </a:r>
          </a:p>
          <a:p>
            <a:endParaRPr lang="sv-SE" dirty="0"/>
          </a:p>
          <a:p>
            <a:r>
              <a:rPr lang="sv-SE" dirty="0"/>
              <a:t>Hår tas helst bort med sax. </a:t>
            </a:r>
          </a:p>
        </p:txBody>
      </p:sp>
      <p:sp>
        <p:nvSpPr>
          <p:cNvPr id="4" name="Platshållare för sidfot 3">
            <a:extLst>
              <a:ext uri="{FF2B5EF4-FFF2-40B4-BE49-F238E27FC236}">
                <a16:creationId xmlns:a16="http://schemas.microsoft.com/office/drawing/2014/main" id="{04DD74E9-B605-4D01-A5B8-7A91164D6DF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41611746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AEB370D7-206B-44F0-B9DE-38DACABDC5E3}"/>
              </a:ext>
            </a:extLst>
          </p:cNvPr>
          <p:cNvSpPr>
            <a:spLocks noGrp="1"/>
          </p:cNvSpPr>
          <p:nvPr>
            <p:ph type="title"/>
          </p:nvPr>
        </p:nvSpPr>
        <p:spPr>
          <a:xfrm>
            <a:off x="719999" y="1537200"/>
            <a:ext cx="7700963" cy="836613"/>
          </a:xfrm>
        </p:spPr>
        <p:txBody>
          <a:bodyPr/>
          <a:lstStyle/>
          <a:p>
            <a:r>
              <a:rPr lang="sv-SE" dirty="0"/>
              <a:t>2. Vilken skyddsutrustning behövs? Vad ska man tänka på när man tar på sig handskar?</a:t>
            </a:r>
          </a:p>
        </p:txBody>
      </p:sp>
      <p:sp>
        <p:nvSpPr>
          <p:cNvPr id="7" name="Platshållare för innehåll 6">
            <a:extLst>
              <a:ext uri="{FF2B5EF4-FFF2-40B4-BE49-F238E27FC236}">
                <a16:creationId xmlns:a16="http://schemas.microsoft.com/office/drawing/2014/main" id="{0AF5AF6D-275A-4CE9-B6AB-F2F43D37A83A}"/>
              </a:ext>
            </a:extLst>
          </p:cNvPr>
          <p:cNvSpPr>
            <a:spLocks noGrp="1"/>
          </p:cNvSpPr>
          <p:nvPr>
            <p:ph idx="1"/>
          </p:nvPr>
        </p:nvSpPr>
        <p:spPr>
          <a:xfrm>
            <a:off x="719999" y="2514988"/>
            <a:ext cx="7700963" cy="3938400"/>
          </a:xfrm>
        </p:spPr>
        <p:txBody>
          <a:bodyPr/>
          <a:lstStyle/>
          <a:p>
            <a:r>
              <a:rPr lang="sv-SE" dirty="0"/>
              <a:t>Rena handskar </a:t>
            </a:r>
          </a:p>
          <a:p>
            <a:pPr marL="0" indent="0">
              <a:buNone/>
            </a:pPr>
            <a:endParaRPr lang="sv-SE" dirty="0"/>
          </a:p>
          <a:p>
            <a:r>
              <a:rPr lang="sv-SE" dirty="0"/>
              <a:t>Händerna måste desinfekteras innan man tar handskarna ur förpackningen.</a:t>
            </a:r>
            <a:br>
              <a:rPr lang="sv-SE" dirty="0"/>
            </a:br>
            <a:endParaRPr lang="sv-SE" dirty="0"/>
          </a:p>
          <a:p>
            <a:r>
              <a:rPr lang="sv-SE" dirty="0"/>
              <a:t>Plastförkläde är lämpligt. </a:t>
            </a:r>
          </a:p>
        </p:txBody>
      </p:sp>
      <p:sp>
        <p:nvSpPr>
          <p:cNvPr id="4" name="Platshållare för sidfot 3">
            <a:extLst>
              <a:ext uri="{FF2B5EF4-FFF2-40B4-BE49-F238E27FC236}">
                <a16:creationId xmlns:a16="http://schemas.microsoft.com/office/drawing/2014/main" id="{95CE98DB-55CF-4BCD-99BE-44EDE9880AB0}"/>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87973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E5A5D1F-7175-4989-8F74-0EB9286BFFCB}"/>
              </a:ext>
            </a:extLst>
          </p:cNvPr>
          <p:cNvSpPr>
            <a:spLocks noGrp="1"/>
          </p:cNvSpPr>
          <p:nvPr>
            <p:ph type="title"/>
          </p:nvPr>
        </p:nvSpPr>
        <p:spPr>
          <a:xfrm>
            <a:off x="719999" y="1516880"/>
            <a:ext cx="7700963" cy="836613"/>
          </a:xfrm>
        </p:spPr>
        <p:txBody>
          <a:bodyPr/>
          <a:lstStyle/>
          <a:p>
            <a:r>
              <a:rPr lang="sv-SE" dirty="0"/>
              <a:t>3. Vilken renhetsgrad (ren eller steril) rekommenderas vanligtvis vid akuta traumatiska sår? </a:t>
            </a:r>
          </a:p>
        </p:txBody>
      </p:sp>
      <p:sp>
        <p:nvSpPr>
          <p:cNvPr id="7" name="Platshållare för innehåll 6">
            <a:extLst>
              <a:ext uri="{FF2B5EF4-FFF2-40B4-BE49-F238E27FC236}">
                <a16:creationId xmlns:a16="http://schemas.microsoft.com/office/drawing/2014/main" id="{FA48D1B9-6DCC-4BB6-8995-02241DD2CAE2}"/>
              </a:ext>
            </a:extLst>
          </p:cNvPr>
          <p:cNvSpPr>
            <a:spLocks noGrp="1"/>
          </p:cNvSpPr>
          <p:nvPr>
            <p:ph idx="1"/>
          </p:nvPr>
        </p:nvSpPr>
        <p:spPr>
          <a:xfrm>
            <a:off x="720000" y="2425485"/>
            <a:ext cx="7700963" cy="3672914"/>
          </a:xfrm>
        </p:spPr>
        <p:txBody>
          <a:bodyPr/>
          <a:lstStyle/>
          <a:p>
            <a:r>
              <a:rPr lang="sv-SE" dirty="0"/>
              <a:t>I de flesta fall räcker ren rutin. </a:t>
            </a:r>
          </a:p>
          <a:p>
            <a:pPr marL="0" indent="0">
              <a:buNone/>
            </a:pPr>
            <a:endParaRPr lang="sv-SE" dirty="0"/>
          </a:p>
          <a:p>
            <a:r>
              <a:rPr lang="sv-SE" dirty="0"/>
              <a:t>Vid ren rutin används höggradigt rena produkter. </a:t>
            </a:r>
          </a:p>
          <a:p>
            <a:pPr marL="0" indent="0">
              <a:buNone/>
            </a:pPr>
            <a:endParaRPr lang="sv-SE" dirty="0"/>
          </a:p>
          <a:p>
            <a:r>
              <a:rPr lang="sv-SE" dirty="0"/>
              <a:t>De ska hanteras så att renhetsgraden bevaras hela vägen.</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D565576A-152F-429E-AC86-88FA2C2A93B7}"/>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080283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372D29BF-26B0-45F1-BC7E-3A5A2F91298C}"/>
              </a:ext>
            </a:extLst>
          </p:cNvPr>
          <p:cNvSpPr>
            <a:spLocks noGrp="1"/>
          </p:cNvSpPr>
          <p:nvPr>
            <p:ph type="title"/>
          </p:nvPr>
        </p:nvSpPr>
        <p:spPr>
          <a:xfrm>
            <a:off x="720000" y="1557520"/>
            <a:ext cx="7700963" cy="836613"/>
          </a:xfrm>
        </p:spPr>
        <p:txBody>
          <a:bodyPr/>
          <a:lstStyle/>
          <a:p>
            <a:r>
              <a:rPr lang="sv-SE" dirty="0"/>
              <a:t>4. Hur förbereder ni behandlingen av Gabriel så att renhetsgraden bevaras?</a:t>
            </a:r>
            <a:br>
              <a:rPr lang="sv-SE" dirty="0"/>
            </a:br>
            <a:endParaRPr lang="sv-SE" dirty="0"/>
          </a:p>
        </p:txBody>
      </p:sp>
      <p:sp>
        <p:nvSpPr>
          <p:cNvPr id="7" name="Platshållare för innehåll 6">
            <a:extLst>
              <a:ext uri="{FF2B5EF4-FFF2-40B4-BE49-F238E27FC236}">
                <a16:creationId xmlns:a16="http://schemas.microsoft.com/office/drawing/2014/main" id="{585074F7-D0CB-414C-B41E-2D6CC1DA878F}"/>
              </a:ext>
            </a:extLst>
          </p:cNvPr>
          <p:cNvSpPr>
            <a:spLocks noGrp="1"/>
          </p:cNvSpPr>
          <p:nvPr>
            <p:ph idx="1"/>
          </p:nvPr>
        </p:nvSpPr>
        <p:spPr/>
        <p:txBody>
          <a:bodyPr/>
          <a:lstStyle/>
          <a:p>
            <a:pPr marL="0" lvl="0" indent="0">
              <a:buNone/>
            </a:pPr>
            <a:r>
              <a:rPr lang="sv-SE" dirty="0"/>
              <a:t>1. Handdesinfektion innan handskar tas på. Sedan </a:t>
            </a:r>
            <a:r>
              <a:rPr lang="sv-SE" dirty="0" err="1"/>
              <a:t>ytdesinfektion</a:t>
            </a:r>
            <a:r>
              <a:rPr lang="sv-SE" dirty="0"/>
              <a:t> av ytan som materialet ska ligga på. </a:t>
            </a:r>
          </a:p>
          <a:p>
            <a:pPr marL="0" lvl="0" indent="0">
              <a:buNone/>
            </a:pPr>
            <a:r>
              <a:rPr lang="sv-SE" dirty="0"/>
              <a:t>2. Avtagning av handskar</a:t>
            </a:r>
          </a:p>
          <a:p>
            <a:pPr marL="0" lvl="0" indent="0">
              <a:buNone/>
            </a:pPr>
            <a:r>
              <a:rPr lang="sv-SE" dirty="0"/>
              <a:t>3. Desinfektion av händer innan man börjar plocka material</a:t>
            </a:r>
          </a:p>
          <a:p>
            <a:pPr marL="0" lvl="0" indent="0">
              <a:buNone/>
            </a:pPr>
            <a:r>
              <a:rPr lang="sv-SE" dirty="0"/>
              <a:t>4. Plocka ihop omläggningsmaterial</a:t>
            </a:r>
            <a:br>
              <a:rPr lang="sv-SE" dirty="0"/>
            </a:br>
            <a:r>
              <a:rPr lang="sv-SE" dirty="0"/>
              <a:t>5. Desinfektion av händer innan påtagning av handskar och förkläde</a:t>
            </a:r>
          </a:p>
          <a:p>
            <a:pPr marL="0" lvl="0" indent="0">
              <a:buNone/>
            </a:pPr>
            <a:br>
              <a:rPr lang="sv-SE" dirty="0"/>
            </a:br>
            <a:endParaRPr lang="sv-SE" dirty="0"/>
          </a:p>
        </p:txBody>
      </p:sp>
      <p:sp>
        <p:nvSpPr>
          <p:cNvPr id="4" name="Platshållare för sidfot 3">
            <a:extLst>
              <a:ext uri="{FF2B5EF4-FFF2-40B4-BE49-F238E27FC236}">
                <a16:creationId xmlns:a16="http://schemas.microsoft.com/office/drawing/2014/main" id="{5B699366-EEAE-4F95-8F7A-3F57C5B27CE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708534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EB62EEE-AD8D-4F54-825F-5D370A6476AD}"/>
              </a:ext>
            </a:extLst>
          </p:cNvPr>
          <p:cNvSpPr>
            <a:spLocks noGrp="1"/>
          </p:cNvSpPr>
          <p:nvPr>
            <p:ph type="title"/>
          </p:nvPr>
        </p:nvSpPr>
        <p:spPr>
          <a:xfrm>
            <a:off x="720000" y="722312"/>
            <a:ext cx="7700963" cy="836613"/>
          </a:xfrm>
        </p:spPr>
        <p:txBody>
          <a:bodyPr/>
          <a:lstStyle/>
          <a:p>
            <a:r>
              <a:rPr lang="sv-SE" dirty="0"/>
              <a:t>Forts.</a:t>
            </a:r>
          </a:p>
        </p:txBody>
      </p:sp>
      <p:sp>
        <p:nvSpPr>
          <p:cNvPr id="7" name="Platshållare för innehåll 6">
            <a:extLst>
              <a:ext uri="{FF2B5EF4-FFF2-40B4-BE49-F238E27FC236}">
                <a16:creationId xmlns:a16="http://schemas.microsoft.com/office/drawing/2014/main" id="{2F167445-74F7-4FBE-8368-079FDAF7ACF8}"/>
              </a:ext>
            </a:extLst>
          </p:cNvPr>
          <p:cNvSpPr>
            <a:spLocks noGrp="1"/>
          </p:cNvSpPr>
          <p:nvPr>
            <p:ph idx="1"/>
          </p:nvPr>
        </p:nvSpPr>
        <p:spPr>
          <a:xfrm>
            <a:off x="720000" y="1751308"/>
            <a:ext cx="7700963" cy="3811104"/>
          </a:xfrm>
        </p:spPr>
        <p:txBody>
          <a:bodyPr/>
          <a:lstStyle/>
          <a:p>
            <a:pPr marL="0" lvl="0" indent="0">
              <a:buNone/>
            </a:pPr>
            <a:br>
              <a:rPr lang="sv-SE" dirty="0"/>
            </a:br>
            <a:r>
              <a:rPr lang="sv-SE" dirty="0"/>
              <a:t>6. Genomför själva behandlingen</a:t>
            </a:r>
            <a:br>
              <a:rPr lang="sv-SE" dirty="0"/>
            </a:br>
            <a:r>
              <a:rPr lang="sv-SE" dirty="0"/>
              <a:t>7. Ta av förkläde och handskar, sedan desinfektion av händer</a:t>
            </a:r>
            <a:br>
              <a:rPr lang="sv-SE" dirty="0"/>
            </a:br>
            <a:r>
              <a:rPr lang="sv-SE" dirty="0"/>
              <a:t>8. Nya handskar, sedan desinfektion av ytan materialet låg på</a:t>
            </a:r>
          </a:p>
          <a:p>
            <a:pPr marL="0" indent="0">
              <a:buNone/>
            </a:pPr>
            <a:r>
              <a:rPr lang="sv-SE" dirty="0"/>
              <a:t>9. Ta av handskar och desinfektera sedan händerna</a:t>
            </a:r>
            <a:br>
              <a:rPr lang="sv-SE" dirty="0"/>
            </a:br>
            <a:br>
              <a:rPr lang="sv-SE" dirty="0"/>
            </a:br>
            <a:endParaRPr lang="sv-SE" dirty="0"/>
          </a:p>
        </p:txBody>
      </p:sp>
      <p:sp>
        <p:nvSpPr>
          <p:cNvPr id="4" name="Platshållare för sidfot 3">
            <a:extLst>
              <a:ext uri="{FF2B5EF4-FFF2-40B4-BE49-F238E27FC236}">
                <a16:creationId xmlns:a16="http://schemas.microsoft.com/office/drawing/2014/main" id="{1124CA94-14F4-484C-AED8-9201D5CC420F}"/>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22441557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FBF49630-C07C-48DC-9D2E-B8F132EC229F}"/>
              </a:ext>
            </a:extLst>
          </p:cNvPr>
          <p:cNvSpPr>
            <a:spLocks noGrp="1"/>
          </p:cNvSpPr>
          <p:nvPr>
            <p:ph type="title"/>
          </p:nvPr>
        </p:nvSpPr>
        <p:spPr>
          <a:xfrm>
            <a:off x="720000" y="1053886"/>
            <a:ext cx="7700963" cy="2539128"/>
          </a:xfrm>
        </p:spPr>
        <p:txBody>
          <a:bodyPr/>
          <a:lstStyle/>
          <a:p>
            <a:pPr lvl="0"/>
            <a:r>
              <a:rPr lang="sv-SE" sz="2400" dirty="0"/>
              <a:t>5. Ni vill ge Gabriel lokalbedövning och hittar en påbörjad flaska </a:t>
            </a:r>
            <a:r>
              <a:rPr lang="sv-SE" sz="2400" dirty="0" err="1"/>
              <a:t>Xylocain</a:t>
            </a:r>
            <a:r>
              <a:rPr lang="sv-SE" sz="2400" dirty="0"/>
              <a:t>® adrenalin i skåpet. Färdig att använda med uppdragningskanyl och allt. Smidigt!</a:t>
            </a:r>
            <a:br>
              <a:rPr lang="sv-SE" sz="2400" dirty="0"/>
            </a:br>
            <a:r>
              <a:rPr lang="sv-SE" sz="2400" dirty="0"/>
              <a:t>Hur gör ni med flaskan med bedövningsmedel? Kan man använda en flaska flera gånger? Hur länge håller den?</a:t>
            </a:r>
          </a:p>
        </p:txBody>
      </p:sp>
      <p:sp>
        <p:nvSpPr>
          <p:cNvPr id="7" name="Platshållare för innehåll 6">
            <a:extLst>
              <a:ext uri="{FF2B5EF4-FFF2-40B4-BE49-F238E27FC236}">
                <a16:creationId xmlns:a16="http://schemas.microsoft.com/office/drawing/2014/main" id="{192CFDB8-2937-4DE4-88AF-B5D7DFB7E7EA}"/>
              </a:ext>
            </a:extLst>
          </p:cNvPr>
          <p:cNvSpPr>
            <a:spLocks noGrp="1"/>
          </p:cNvSpPr>
          <p:nvPr>
            <p:ph idx="1"/>
          </p:nvPr>
        </p:nvSpPr>
        <p:spPr>
          <a:xfrm>
            <a:off x="720000" y="3673098"/>
            <a:ext cx="7700963" cy="2425301"/>
          </a:xfrm>
        </p:spPr>
        <p:txBody>
          <a:bodyPr/>
          <a:lstStyle/>
          <a:p>
            <a:pPr marL="0" indent="0">
              <a:buNone/>
            </a:pPr>
            <a:br>
              <a:rPr lang="sv-SE" dirty="0"/>
            </a:br>
            <a:endParaRPr lang="sv-SE" dirty="0"/>
          </a:p>
        </p:txBody>
      </p:sp>
      <p:sp>
        <p:nvSpPr>
          <p:cNvPr id="4" name="Platshållare för sidfot 3">
            <a:extLst>
              <a:ext uri="{FF2B5EF4-FFF2-40B4-BE49-F238E27FC236}">
                <a16:creationId xmlns:a16="http://schemas.microsoft.com/office/drawing/2014/main" id="{66AA2E13-81B3-4BAE-A7C7-85B1E15EA053}"/>
              </a:ext>
            </a:extLst>
          </p:cNvPr>
          <p:cNvSpPr>
            <a:spLocks noGrp="1"/>
          </p:cNvSpPr>
          <p:nvPr>
            <p:ph type="ftr" sz="quarter" idx="3"/>
          </p:nvPr>
        </p:nvSpPr>
        <p:spPr/>
        <p:txBody>
          <a:bodyPr/>
          <a:lstStyle/>
          <a:p>
            <a:endParaRPr lang="sv-SE"/>
          </a:p>
        </p:txBody>
      </p:sp>
      <p:sp>
        <p:nvSpPr>
          <p:cNvPr id="2" name="Rektangel 1">
            <a:extLst>
              <a:ext uri="{FF2B5EF4-FFF2-40B4-BE49-F238E27FC236}">
                <a16:creationId xmlns:a16="http://schemas.microsoft.com/office/drawing/2014/main" id="{2A062238-0910-44EC-A61A-FEF76C5DDC50}"/>
              </a:ext>
            </a:extLst>
          </p:cNvPr>
          <p:cNvSpPr/>
          <p:nvPr/>
        </p:nvSpPr>
        <p:spPr>
          <a:xfrm>
            <a:off x="612182" y="3593012"/>
            <a:ext cx="8012297" cy="2308324"/>
          </a:xfrm>
          <a:prstGeom prst="rect">
            <a:avLst/>
          </a:prstGeom>
        </p:spPr>
        <p:txBody>
          <a:bodyPr wrap="square">
            <a:spAutoFit/>
          </a:bodyPr>
          <a:lstStyle/>
          <a:p>
            <a:pPr marL="342900" indent="-342900">
              <a:buFont typeface="Arial" panose="020B0604020202020204" pitchFamily="34" charset="0"/>
              <a:buChar char="•"/>
            </a:pPr>
            <a:endParaRPr lang="sv-SE" sz="2400" dirty="0">
              <a:latin typeface="Calibri" panose="020F0502020204030204" pitchFamily="34" charset="0"/>
              <a:ea typeface="Calibri" panose="020F0502020204030204" pitchFamily="34" charset="0"/>
              <a:cs typeface="Times New Roman" panose="02020603050405020304" pitchFamily="18" charset="0"/>
            </a:endParaRPr>
          </a:p>
          <a:p>
            <a:pPr marL="342900" indent="-342900">
              <a:buFont typeface="Wingdings" panose="05000000000000000000" pitchFamily="2" charset="2"/>
              <a:buChar char="§"/>
            </a:pPr>
            <a:r>
              <a:rPr lang="sv-SE" sz="2400" dirty="0">
                <a:latin typeface="Calibri" panose="020F0502020204030204" pitchFamily="34" charset="0"/>
                <a:ea typeface="Calibri" panose="020F0502020204030204" pitchFamily="34" charset="0"/>
                <a:cs typeface="Times New Roman" panose="02020603050405020304" pitchFamily="18" charset="0"/>
              </a:rPr>
              <a:t>Flaskor med lokalbedövningsmedel är ofta avsedda för flergångsbruk. </a:t>
            </a:r>
          </a:p>
          <a:p>
            <a:pPr marL="342900" indent="-342900">
              <a:buFont typeface="Wingdings" panose="05000000000000000000" pitchFamily="2" charset="2"/>
              <a:buChar char="§"/>
            </a:pPr>
            <a:r>
              <a:rPr lang="sv-SE" sz="2400" dirty="0">
                <a:latin typeface="Calibri" panose="020F0502020204030204" pitchFamily="34" charset="0"/>
                <a:ea typeface="Calibri" panose="020F0502020204030204" pitchFamily="34" charset="0"/>
                <a:cs typeface="Times New Roman" panose="02020603050405020304" pitchFamily="18" charset="0"/>
              </a:rPr>
              <a:t>En öppnad förpackning har begränsad hållbarhet</a:t>
            </a:r>
          </a:p>
          <a:p>
            <a:pPr marL="342900" indent="-342900">
              <a:buFont typeface="Wingdings" panose="05000000000000000000" pitchFamily="2" charset="2"/>
              <a:buChar char="§"/>
            </a:pPr>
            <a:r>
              <a:rPr lang="sv-SE" sz="2400" dirty="0">
                <a:latin typeface="Calibri" panose="020F0502020204030204" pitchFamily="34" charset="0"/>
                <a:ea typeface="Calibri" panose="020F0502020204030204" pitchFamily="34" charset="0"/>
                <a:cs typeface="Times New Roman" panose="02020603050405020304" pitchFamily="18" charset="0"/>
              </a:rPr>
              <a:t>Det är inte lämpligt att låta en uppdragningskanyl stå kvar i flaskan efter användandet. </a:t>
            </a:r>
            <a:endParaRPr lang="sv-SE" sz="2400" dirty="0"/>
          </a:p>
        </p:txBody>
      </p:sp>
    </p:spTree>
    <p:extLst>
      <p:ext uri="{BB962C8B-B14F-4D97-AF65-F5344CB8AC3E}">
        <p14:creationId xmlns:p14="http://schemas.microsoft.com/office/powerpoint/2010/main" val="4095193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84EB8CF1-9245-4727-B075-922117893CEA}"/>
              </a:ext>
            </a:extLst>
          </p:cNvPr>
          <p:cNvSpPr>
            <a:spLocks noGrp="1"/>
          </p:cNvSpPr>
          <p:nvPr>
            <p:ph type="title"/>
          </p:nvPr>
        </p:nvSpPr>
        <p:spPr>
          <a:xfrm>
            <a:off x="720000" y="2085840"/>
            <a:ext cx="7700963" cy="836613"/>
          </a:xfrm>
        </p:spPr>
        <p:txBody>
          <a:bodyPr/>
          <a:lstStyle/>
          <a:p>
            <a:r>
              <a:rPr lang="sv-SE" dirty="0"/>
              <a:t>6. När någon milliliter av bedövningsmedlet injicerats kring såret inser ni att ni tagit för lite och behöver dra upp mer. Hur gör ni nu?</a:t>
            </a:r>
          </a:p>
        </p:txBody>
      </p:sp>
      <p:sp>
        <p:nvSpPr>
          <p:cNvPr id="7" name="Platshållare för innehåll 6">
            <a:extLst>
              <a:ext uri="{FF2B5EF4-FFF2-40B4-BE49-F238E27FC236}">
                <a16:creationId xmlns:a16="http://schemas.microsoft.com/office/drawing/2014/main" id="{E8908495-4FFC-4539-A8B6-1BC9EB949792}"/>
              </a:ext>
            </a:extLst>
          </p:cNvPr>
          <p:cNvSpPr>
            <a:spLocks noGrp="1"/>
          </p:cNvSpPr>
          <p:nvPr>
            <p:ph idx="1"/>
          </p:nvPr>
        </p:nvSpPr>
        <p:spPr>
          <a:xfrm>
            <a:off x="721518" y="3541759"/>
            <a:ext cx="7700963" cy="1775549"/>
          </a:xfrm>
        </p:spPr>
        <p:txBody>
          <a:bodyPr/>
          <a:lstStyle/>
          <a:p>
            <a:pPr marL="0" indent="0">
              <a:buNone/>
            </a:pPr>
            <a:r>
              <a:rPr lang="sv-SE" dirty="0"/>
              <a:t>Om ni tänker att flaskan med bedövningsmedel ska kunna användas till fler patienter behöver ni ta en ny plastspruta när ni drar upp läkemedel en andra gång. </a:t>
            </a:r>
          </a:p>
        </p:txBody>
      </p:sp>
      <p:sp>
        <p:nvSpPr>
          <p:cNvPr id="4" name="Platshållare för sidfot 3">
            <a:extLst>
              <a:ext uri="{FF2B5EF4-FFF2-40B4-BE49-F238E27FC236}">
                <a16:creationId xmlns:a16="http://schemas.microsoft.com/office/drawing/2014/main" id="{9737CE19-ED23-43D6-AB80-CF2A6ED5546B}"/>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36391452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a:extLst>
              <a:ext uri="{FF2B5EF4-FFF2-40B4-BE49-F238E27FC236}">
                <a16:creationId xmlns:a16="http://schemas.microsoft.com/office/drawing/2014/main" id="{915928D6-781A-472F-9ACD-7DF75317E7FA}"/>
              </a:ext>
            </a:extLst>
          </p:cNvPr>
          <p:cNvSpPr>
            <a:spLocks noGrp="1"/>
          </p:cNvSpPr>
          <p:nvPr>
            <p:ph type="title"/>
          </p:nvPr>
        </p:nvSpPr>
        <p:spPr>
          <a:xfrm>
            <a:off x="720000" y="2461760"/>
            <a:ext cx="7700963" cy="836613"/>
          </a:xfrm>
        </p:spPr>
        <p:txBody>
          <a:bodyPr/>
          <a:lstStyle/>
          <a:p>
            <a:r>
              <a:rPr lang="sv-SE" dirty="0"/>
              <a:t>7. Nu är såret äntligen bedövat och ni ska börja </a:t>
            </a:r>
            <a:r>
              <a:rPr lang="sv-SE" dirty="0" err="1"/>
              <a:t>sy.</a:t>
            </a:r>
            <a:r>
              <a:rPr lang="sv-SE" dirty="0"/>
              <a:t> Dessvärre upptäcker ni att ni tagit fram fel sorts tråd och behöver ta en ny i skåpet. Hur gör ni nu?</a:t>
            </a:r>
          </a:p>
        </p:txBody>
      </p:sp>
      <p:sp>
        <p:nvSpPr>
          <p:cNvPr id="7" name="Platshållare för innehåll 6">
            <a:extLst>
              <a:ext uri="{FF2B5EF4-FFF2-40B4-BE49-F238E27FC236}">
                <a16:creationId xmlns:a16="http://schemas.microsoft.com/office/drawing/2014/main" id="{5771E088-028E-4EE7-A4C4-2456B36CB2A2}"/>
              </a:ext>
            </a:extLst>
          </p:cNvPr>
          <p:cNvSpPr>
            <a:spLocks noGrp="1"/>
          </p:cNvSpPr>
          <p:nvPr>
            <p:ph idx="1"/>
          </p:nvPr>
        </p:nvSpPr>
        <p:spPr>
          <a:xfrm>
            <a:off x="719999" y="2576559"/>
            <a:ext cx="7700963" cy="3938400"/>
          </a:xfrm>
        </p:spPr>
        <p:txBody>
          <a:bodyPr/>
          <a:lstStyle/>
          <a:p>
            <a:pPr marL="0" indent="0">
              <a:buNone/>
            </a:pPr>
            <a:endParaRPr lang="sv-SE" dirty="0"/>
          </a:p>
          <a:p>
            <a:endParaRPr lang="sv-SE" dirty="0"/>
          </a:p>
          <a:p>
            <a:r>
              <a:rPr lang="sv-SE" dirty="0"/>
              <a:t>Om man är två personer i rummet kan den personen med rena händer ta fram det som saknas.</a:t>
            </a:r>
          </a:p>
          <a:p>
            <a:r>
              <a:rPr lang="sv-SE" dirty="0"/>
              <a:t>Om du är ensam behöver du ta av dig handskarna, desinfektera händerna, ta fram det som behövs, sedan desinfektera händerna igen innan nya handskar tas på. </a:t>
            </a:r>
          </a:p>
        </p:txBody>
      </p:sp>
      <p:sp>
        <p:nvSpPr>
          <p:cNvPr id="4" name="Platshållare för sidfot 3">
            <a:extLst>
              <a:ext uri="{FF2B5EF4-FFF2-40B4-BE49-F238E27FC236}">
                <a16:creationId xmlns:a16="http://schemas.microsoft.com/office/drawing/2014/main" id="{4D11FE6A-1264-45BF-A71A-ED761F1A94B9}"/>
              </a:ext>
            </a:extLst>
          </p:cNvPr>
          <p:cNvSpPr>
            <a:spLocks noGrp="1"/>
          </p:cNvSpPr>
          <p:nvPr>
            <p:ph type="ftr" sz="quarter" idx="3"/>
          </p:nvPr>
        </p:nvSpPr>
        <p:spPr/>
        <p:txBody>
          <a:bodyPr/>
          <a:lstStyle/>
          <a:p>
            <a:endParaRPr lang="sv-SE"/>
          </a:p>
        </p:txBody>
      </p:sp>
    </p:spTree>
    <p:extLst>
      <p:ext uri="{BB962C8B-B14F-4D97-AF65-F5344CB8AC3E}">
        <p14:creationId xmlns:p14="http://schemas.microsoft.com/office/powerpoint/2010/main" val="574168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tandardformgivning">
  <a:themeElements>
    <a:clrScheme name="SLL">
      <a:dk1>
        <a:srgbClr val="000000"/>
      </a:dk1>
      <a:lt1>
        <a:srgbClr val="FFFFFF"/>
      </a:lt1>
      <a:dk2>
        <a:srgbClr val="A79D96"/>
      </a:dk2>
      <a:lt2>
        <a:srgbClr val="E0DED9"/>
      </a:lt2>
      <a:accent1>
        <a:srgbClr val="002D5A"/>
      </a:accent1>
      <a:accent2>
        <a:srgbClr val="00AEEF"/>
      </a:accent2>
      <a:accent3>
        <a:srgbClr val="9A0932"/>
      </a:accent3>
      <a:accent4>
        <a:srgbClr val="FF056D"/>
      </a:accent4>
      <a:accent5>
        <a:srgbClr val="406618"/>
      </a:accent5>
      <a:accent6>
        <a:srgbClr val="78BE00"/>
      </a:accent6>
      <a:hlink>
        <a:srgbClr val="00AEEF"/>
      </a:hlink>
      <a:folHlink>
        <a:srgbClr val="EB9100"/>
      </a:folHlink>
    </a:clrScheme>
    <a:fontScheme name="Standardformgivning">
      <a:majorFont>
        <a:latin typeface="Verdana"/>
        <a:ea typeface="Geneva"/>
        <a:cs typeface=""/>
      </a:majorFont>
      <a:minorFont>
        <a:latin typeface="Verdana"/>
        <a:ea typeface="Geneva"/>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spDef>
    <a:lnDef>
      <a:spPr bwMode="auto">
        <a:xfrm>
          <a:off x="0" y="0"/>
          <a:ext cx="1" cy="1"/>
        </a:xfrm>
        <a:custGeom>
          <a:avLst/>
          <a:gdLst/>
          <a:ahLst/>
          <a:cxnLst/>
          <a:rect l="0" t="0" r="0" b="0"/>
          <a:pathLst/>
        </a:custGeom>
        <a:noFill/>
        <a:ln w="9525" cap="flat" cmpd="sng" algn="ctr">
          <a:solidFill>
            <a:srgbClr val="003468"/>
          </a:solidFill>
          <a:prstDash val="solid"/>
          <a:round/>
          <a:headEnd type="none" w="med" len="med"/>
          <a:tailEnd type="none" w="med" len="med"/>
        </a:ln>
        <a:effectLst/>
        <a:extLst>
          <a:ext uri="{909E8E84-426E-40DD-AFC4-6F175D3DCCD1}">
            <a14:hiddenFill xmlns:a14="http://schemas.microsoft.com/office/drawing/2010/main">
              <a:solidFill>
                <a:srgbClr val="00AEEF"/>
              </a:solid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spAutoFit/>
      </a:bodyPr>
      <a:lstStyle>
        <a:defPPr marL="0" marR="0" indent="0" algn="ctr" defTabSz="914400" rtl="0" eaLnBrk="0" fontAlgn="base" latinLnBrk="0" hangingPunct="0">
          <a:lnSpc>
            <a:spcPct val="100000"/>
          </a:lnSpc>
          <a:spcBef>
            <a:spcPct val="50000"/>
          </a:spcBef>
          <a:spcAft>
            <a:spcPct val="0"/>
          </a:spcAft>
          <a:buClrTx/>
          <a:buSzTx/>
          <a:buFontTx/>
          <a:buNone/>
          <a:tabLst/>
          <a:defRPr kumimoji="0" lang="sv-SE" sz="2200" b="0" i="0" u="none" strike="noStrike" cap="none" normalizeH="0" baseline="0" smtClean="0">
            <a:ln>
              <a:noFill/>
            </a:ln>
            <a:solidFill>
              <a:schemeClr val="tx1"/>
            </a:solidFill>
            <a:effectLst/>
            <a:latin typeface="Verdana" pitchFamily="34" charset="0"/>
            <a:ea typeface="Geneva" pitchFamily="1" charset="-128"/>
          </a:defRPr>
        </a:defPPr>
      </a:lstStyle>
    </a:lnDef>
  </a:objectDefaults>
  <a:extraClrSchemeLst>
    <a:extraClrScheme>
      <a:clrScheme name="Standardformgivning 1">
        <a:dk1>
          <a:srgbClr val="000000"/>
        </a:dk1>
        <a:lt1>
          <a:srgbClr val="FFFFFF"/>
        </a:lt1>
        <a:dk2>
          <a:srgbClr val="000000"/>
        </a:dk2>
        <a:lt2>
          <a:srgbClr val="BAB0B9"/>
        </a:lt2>
        <a:accent1>
          <a:srgbClr val="003468"/>
        </a:accent1>
        <a:accent2>
          <a:srgbClr val="00AEEF"/>
        </a:accent2>
        <a:accent3>
          <a:srgbClr val="FFFFFF"/>
        </a:accent3>
        <a:accent4>
          <a:srgbClr val="000000"/>
        </a:accent4>
        <a:accent5>
          <a:srgbClr val="AAAEB9"/>
        </a:accent5>
        <a:accent6>
          <a:srgbClr val="009DD9"/>
        </a:accent6>
        <a:hlink>
          <a:srgbClr val="B30538"/>
        </a:hlink>
        <a:folHlink>
          <a:srgbClr val="E2001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trama ppt mall_20190514.potx  -  Skrivskyddad" id="{729F4028-DEA7-43B0-9404-09B958EAF8C9}" vid="{ABF32C0A-CDBB-47D7-B47A-F66035BB090D}"/>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241</TotalTime>
  <Words>1278</Words>
  <Application>Microsoft Office PowerPoint</Application>
  <PresentationFormat>Bildspel på skärmen (4:3)</PresentationFormat>
  <Paragraphs>89</Paragraphs>
  <Slides>14</Slides>
  <Notes>13</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14</vt:i4>
      </vt:variant>
    </vt:vector>
  </HeadingPairs>
  <TitlesOfParts>
    <vt:vector size="19" baseType="lpstr">
      <vt:lpstr>Arial</vt:lpstr>
      <vt:lpstr>Calibri</vt:lpstr>
      <vt:lpstr>Verdana</vt:lpstr>
      <vt:lpstr>Wingdings</vt:lpstr>
      <vt:lpstr>Standardformgivning</vt:lpstr>
      <vt:lpstr>Vårdhygien</vt:lpstr>
      <vt:lpstr>1. Hur ska såret och området omkring det tvättas och förberedas inför suturering?  </vt:lpstr>
      <vt:lpstr>2. Vilken skyddsutrustning behövs? Vad ska man tänka på när man tar på sig handskar?</vt:lpstr>
      <vt:lpstr>3. Vilken renhetsgrad (ren eller steril) rekommenderas vanligtvis vid akuta traumatiska sår? </vt:lpstr>
      <vt:lpstr>4. Hur förbereder ni behandlingen av Gabriel så att renhetsgraden bevaras? </vt:lpstr>
      <vt:lpstr>Forts.</vt:lpstr>
      <vt:lpstr>5. Ni vill ge Gabriel lokalbedövning och hittar en påbörjad flaska Xylocain® adrenalin i skåpet. Färdig att använda med uppdragningskanyl och allt. Smidigt! Hur gör ni med flaskan med bedövningsmedel? Kan man använda en flaska flera gånger? Hur länge håller den?</vt:lpstr>
      <vt:lpstr>6. När någon milliliter av bedövningsmedlet injicerats kring såret inser ni att ni tagit för lite och behöver dra upp mer. Hur gör ni nu?</vt:lpstr>
      <vt:lpstr>7. Nu är såret äntligen bedövat och ni ska börja sy. Dessvärre upptäcker ni att ni tagit fram fel sorts tråd och behöver ta en ny i skåpet. Hur gör ni nu?</vt:lpstr>
      <vt:lpstr>8. I förrådet på vårdcentralen finns produkter med en överstruken tvåa på förpackningen. Vad betyder den symbolen?</vt:lpstr>
      <vt:lpstr>9. Om det hade varit en patient med känd MRSA som kommit med en sårskada, hur hade ni då hanterat situationen?</vt:lpstr>
      <vt:lpstr>10. Vad innebär basala hygienrutiner när man arbetar på en vårdcentral? </vt:lpstr>
      <vt:lpstr>Forts.</vt:lpstr>
      <vt:lpstr>En ren hand är renare än handskar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Bensår</dc:title>
  <dc:creator>Heléne Rödin</dc:creator>
  <cp:lastModifiedBy>Anna-Lena Fastén</cp:lastModifiedBy>
  <cp:revision>28</cp:revision>
  <dcterms:created xsi:type="dcterms:W3CDTF">2020-06-09T08:39:56Z</dcterms:created>
  <dcterms:modified xsi:type="dcterms:W3CDTF">2021-03-09T11:25:41Z</dcterms:modified>
</cp:coreProperties>
</file>