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3F9538-8637-41D5-8748-BC43902CAFDC}" type="datetimeFigureOut">
              <a:rPr lang="sv-SE" smtClean="0"/>
              <a:t>2021-04-01</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750B01-CD56-434E-8199-1910616A06DD}" type="slidenum">
              <a:rPr lang="sv-SE" smtClean="0"/>
              <a:t>‹#›</a:t>
            </a:fld>
            <a:endParaRPr lang="sv-SE"/>
          </a:p>
        </p:txBody>
      </p:sp>
    </p:spTree>
    <p:extLst>
      <p:ext uri="{BB962C8B-B14F-4D97-AF65-F5344CB8AC3E}">
        <p14:creationId xmlns:p14="http://schemas.microsoft.com/office/powerpoint/2010/main" val="350855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Många patienter med borrelia har dock inte noterat någon fästing, så om patienten inte känner till några bett utesluter inte det fästingburna sjukdomar.</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4</a:t>
            </a:fld>
            <a:endParaRPr lang="sv-SE"/>
          </a:p>
        </p:txBody>
      </p:sp>
    </p:spTree>
    <p:extLst>
      <p:ext uri="{BB962C8B-B14F-4D97-AF65-F5344CB8AC3E}">
        <p14:creationId xmlns:p14="http://schemas.microsoft.com/office/powerpoint/2010/main" val="1478008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Zoran har troligen ett </a:t>
            </a:r>
            <a:r>
              <a:rPr lang="sv-SE" sz="1200" kern="1200" dirty="0" err="1">
                <a:solidFill>
                  <a:schemeClr val="tx1"/>
                </a:solidFill>
                <a:effectLst/>
                <a:latin typeface="+mn-lt"/>
                <a:ea typeface="+mn-ea"/>
                <a:cs typeface="+mn-cs"/>
              </a:rPr>
              <a:t>erytema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migrans</a:t>
            </a:r>
            <a:r>
              <a:rPr lang="sv-SE" sz="1200" kern="1200" dirty="0">
                <a:solidFill>
                  <a:schemeClr val="tx1"/>
                </a:solidFill>
                <a:effectLst/>
                <a:latin typeface="+mn-lt"/>
                <a:ea typeface="+mn-ea"/>
                <a:cs typeface="+mn-cs"/>
              </a:rPr>
              <a:t> (EM) och Sara troligen ett </a:t>
            </a:r>
            <a:r>
              <a:rPr lang="sv-SE" sz="1200"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i örsnibben. Det är viktigt att särskilja ett EM från en lokal bettreaktion. En bettreaktion blir sällan större än 3 cm i diameter och försvinner oftast inom en vecka. Ett EM debuterar minst 4 dagar, oftast en vecka eller mer, efter bettet och är ≥ 5 cm i diameter. De flesta har inga övriga symtom men lättare klåda kan förekomma.</a:t>
            </a:r>
          </a:p>
          <a:p>
            <a:r>
              <a:rPr lang="sv-SE" sz="1200"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är en blåröd tumör, 1 - 5 cm, oftast på öronsnibb, bröstvårta eller </a:t>
            </a:r>
            <a:r>
              <a:rPr lang="sv-SE" sz="1200" kern="1200" dirty="0" err="1">
                <a:solidFill>
                  <a:schemeClr val="tx1"/>
                </a:solidFill>
                <a:effectLst/>
                <a:latin typeface="+mn-lt"/>
                <a:ea typeface="+mn-ea"/>
                <a:cs typeface="+mn-cs"/>
              </a:rPr>
              <a:t>skrotum</a:t>
            </a:r>
            <a:r>
              <a:rPr lang="sv-SE" sz="1200" kern="1200" dirty="0">
                <a:solidFill>
                  <a:schemeClr val="tx1"/>
                </a:solidFill>
                <a:effectLst/>
                <a:latin typeface="+mn-lt"/>
                <a:ea typeface="+mn-ea"/>
                <a:cs typeface="+mn-cs"/>
              </a:rPr>
              <a:t> och är vanligast hos barn men förekommer även hos vuxna. Lymfkörtlar i närområdet svullnar ofta. Ca 1/3 föregås av EM. Medianinkubationstiden för </a:t>
            </a:r>
            <a:r>
              <a:rPr lang="sv-SE" sz="1200"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är 3 veckor.</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5</a:t>
            </a:fld>
            <a:endParaRPr lang="sv-SE"/>
          </a:p>
        </p:txBody>
      </p:sp>
    </p:spTree>
    <p:extLst>
      <p:ext uri="{BB962C8B-B14F-4D97-AF65-F5344CB8AC3E}">
        <p14:creationId xmlns:p14="http://schemas.microsoft.com/office/powerpoint/2010/main" val="371512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Erytema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migrans</a:t>
            </a:r>
            <a:r>
              <a:rPr lang="sv-SE" sz="1200" kern="1200" dirty="0">
                <a:solidFill>
                  <a:schemeClr val="tx1"/>
                </a:solidFill>
                <a:effectLst/>
                <a:latin typeface="+mn-lt"/>
                <a:ea typeface="+mn-ea"/>
                <a:cs typeface="+mn-cs"/>
              </a:rPr>
              <a:t> är en klinisk diagnos. Där tillför serologi eller andra prover ingenting. Det är vanligt med negativ borreliaserologi vid EM. </a:t>
            </a:r>
          </a:p>
          <a:p>
            <a:r>
              <a:rPr lang="sv-SE" sz="1200" kern="1200" dirty="0">
                <a:solidFill>
                  <a:schemeClr val="tx1"/>
                </a:solidFill>
                <a:effectLst/>
                <a:latin typeface="+mn-lt"/>
                <a:ea typeface="+mn-ea"/>
                <a:cs typeface="+mn-cs"/>
              </a:rPr>
              <a:t>Klinisk diagnos är för det mesta tillräcklig när det gäller </a:t>
            </a:r>
            <a:r>
              <a:rPr lang="sv-SE" sz="1200"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men borreliaserologi är en viktig pusselbit. Den är ofta men inte alltid positiv vid </a:t>
            </a:r>
            <a:r>
              <a:rPr lang="sv-SE" sz="1200"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cirka 70% har </a:t>
            </a:r>
            <a:r>
              <a:rPr lang="sv-SE" sz="1200" kern="1200" dirty="0" err="1">
                <a:solidFill>
                  <a:schemeClr val="tx1"/>
                </a:solidFill>
                <a:effectLst/>
                <a:latin typeface="+mn-lt"/>
                <a:ea typeface="+mn-ea"/>
                <a:cs typeface="+mn-cs"/>
              </a:rPr>
              <a:t>IgG</a:t>
            </a:r>
            <a:r>
              <a:rPr lang="sv-SE" sz="1200" kern="1200" dirty="0">
                <a:solidFill>
                  <a:schemeClr val="tx1"/>
                </a:solidFill>
                <a:effectLst/>
                <a:latin typeface="+mn-lt"/>
                <a:ea typeface="+mn-ea"/>
                <a:cs typeface="+mn-cs"/>
              </a:rPr>
              <a:t>-antikroppar. </a:t>
            </a:r>
          </a:p>
          <a:p>
            <a:r>
              <a:rPr lang="sv-SE" sz="1200" kern="1200" dirty="0">
                <a:solidFill>
                  <a:schemeClr val="tx1"/>
                </a:solidFill>
                <a:effectLst/>
                <a:latin typeface="+mn-lt"/>
                <a:ea typeface="+mn-ea"/>
                <a:cs typeface="+mn-cs"/>
              </a:rPr>
              <a:t>Sitter </a:t>
            </a:r>
            <a:r>
              <a:rPr lang="sv-SE" sz="1200" kern="1200" dirty="0" err="1">
                <a:solidFill>
                  <a:schemeClr val="tx1"/>
                </a:solidFill>
                <a:effectLst/>
                <a:latin typeface="+mn-lt"/>
                <a:ea typeface="+mn-ea"/>
                <a:cs typeface="+mn-cs"/>
              </a:rPr>
              <a:t>lymfocytomet</a:t>
            </a:r>
            <a:r>
              <a:rPr lang="sv-SE" sz="1200" kern="1200" dirty="0">
                <a:solidFill>
                  <a:schemeClr val="tx1"/>
                </a:solidFill>
                <a:effectLst/>
                <a:latin typeface="+mn-lt"/>
                <a:ea typeface="+mn-ea"/>
                <a:cs typeface="+mn-cs"/>
              </a:rPr>
              <a:t> i bröstvårtan ska man ta en biopsi för att utesluta </a:t>
            </a:r>
            <a:r>
              <a:rPr lang="sv-SE" sz="1200" kern="1200" dirty="0" err="1">
                <a:solidFill>
                  <a:schemeClr val="tx1"/>
                </a:solidFill>
                <a:effectLst/>
                <a:latin typeface="+mn-lt"/>
                <a:ea typeface="+mn-ea"/>
                <a:cs typeface="+mn-cs"/>
              </a:rPr>
              <a:t>malignitet</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6</a:t>
            </a:fld>
            <a:endParaRPr lang="sv-SE"/>
          </a:p>
        </p:txBody>
      </p:sp>
    </p:spTree>
    <p:extLst>
      <p:ext uri="{BB962C8B-B14F-4D97-AF65-F5344CB8AC3E}">
        <p14:creationId xmlns:p14="http://schemas.microsoft.com/office/powerpoint/2010/main" val="192722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err="1">
                <a:solidFill>
                  <a:schemeClr val="tx1"/>
                </a:solidFill>
                <a:effectLst/>
                <a:latin typeface="+mn-lt"/>
                <a:ea typeface="+mn-ea"/>
                <a:cs typeface="+mn-cs"/>
              </a:rPr>
              <a:t>Erythema</a:t>
            </a:r>
            <a:r>
              <a:rPr lang="sv-SE" sz="1200" b="1" kern="1200" dirty="0">
                <a:solidFill>
                  <a:schemeClr val="tx1"/>
                </a:solidFill>
                <a:effectLst/>
                <a:latin typeface="+mn-lt"/>
                <a:ea typeface="+mn-ea"/>
                <a:cs typeface="+mn-cs"/>
              </a:rPr>
              <a:t> </a:t>
            </a:r>
            <a:r>
              <a:rPr lang="sv-SE" sz="1200" b="1" kern="1200" dirty="0" err="1">
                <a:solidFill>
                  <a:schemeClr val="tx1"/>
                </a:solidFill>
                <a:effectLst/>
                <a:latin typeface="+mn-lt"/>
                <a:ea typeface="+mn-ea"/>
                <a:cs typeface="+mn-cs"/>
              </a:rPr>
              <a:t>migrans</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Vid PC-allergi, multipla </a:t>
            </a:r>
            <a:r>
              <a:rPr lang="sv-SE" sz="1200" b="1" kern="1200" dirty="0" err="1">
                <a:solidFill>
                  <a:schemeClr val="tx1"/>
                </a:solidFill>
                <a:effectLst/>
                <a:latin typeface="+mn-lt"/>
                <a:ea typeface="+mn-ea"/>
                <a:cs typeface="+mn-cs"/>
              </a:rPr>
              <a:t>erytem</a:t>
            </a:r>
            <a:r>
              <a:rPr lang="sv-SE" sz="1200" b="1" kern="1200" dirty="0">
                <a:solidFill>
                  <a:schemeClr val="tx1"/>
                </a:solidFill>
                <a:effectLst/>
                <a:latin typeface="+mn-lt"/>
                <a:ea typeface="+mn-ea"/>
                <a:cs typeface="+mn-cs"/>
              </a:rPr>
              <a:t>, och </a:t>
            </a:r>
            <a:r>
              <a:rPr lang="sv-SE" sz="1200" b="1" kern="1200" dirty="0" err="1">
                <a:solidFill>
                  <a:schemeClr val="tx1"/>
                </a:solidFill>
                <a:effectLst/>
                <a:latin typeface="+mn-lt"/>
                <a:ea typeface="+mn-ea"/>
                <a:cs typeface="+mn-cs"/>
              </a:rPr>
              <a:t>erytem</a:t>
            </a:r>
            <a:r>
              <a:rPr lang="sv-SE" sz="1200" b="1" kern="1200" dirty="0">
                <a:solidFill>
                  <a:schemeClr val="tx1"/>
                </a:solidFill>
                <a:effectLst/>
                <a:latin typeface="+mn-lt"/>
                <a:ea typeface="+mn-ea"/>
                <a:cs typeface="+mn-cs"/>
              </a:rPr>
              <a:t> med feber</a:t>
            </a:r>
            <a:br>
              <a:rPr lang="sv-SE" sz="1200" b="1" kern="1200" dirty="0">
                <a:solidFill>
                  <a:schemeClr val="tx1"/>
                </a:solidFill>
                <a:effectLst/>
                <a:latin typeface="+mn-lt"/>
                <a:ea typeface="+mn-ea"/>
                <a:cs typeface="+mn-cs"/>
              </a:rPr>
            </a:br>
            <a:endParaRPr lang="sv-SE" sz="1200" kern="1200" dirty="0">
              <a:solidFill>
                <a:schemeClr val="tx1"/>
              </a:solidFill>
              <a:effectLst/>
              <a:latin typeface="+mn-lt"/>
              <a:ea typeface="+mn-ea"/>
              <a:cs typeface="+mn-cs"/>
            </a:endParaRPr>
          </a:p>
          <a:p>
            <a:r>
              <a:rPr lang="sv-SE" sz="1200" b="1" kern="1200" dirty="0" err="1">
                <a:solidFill>
                  <a:schemeClr val="tx1"/>
                </a:solidFill>
                <a:effectLst/>
                <a:latin typeface="+mn-lt"/>
                <a:ea typeface="+mn-ea"/>
                <a:cs typeface="+mn-cs"/>
              </a:rPr>
              <a:t>Fenoximetylpenicillin</a:t>
            </a:r>
            <a:r>
              <a:rPr lang="sv-SE" sz="1200" kern="1200" dirty="0">
                <a:solidFill>
                  <a:schemeClr val="tx1"/>
                </a:solidFill>
                <a:effectLst/>
                <a:latin typeface="+mn-lt"/>
                <a:ea typeface="+mn-ea"/>
                <a:cs typeface="+mn-cs"/>
              </a:rPr>
              <a:t> 1 g x 3 i 10 dygn.</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Vid graviditet: </a:t>
            </a:r>
            <a:r>
              <a:rPr lang="sv-SE" sz="1200" kern="1200" dirty="0">
                <a:solidFill>
                  <a:schemeClr val="tx1"/>
                </a:solidFill>
                <a:effectLst/>
                <a:latin typeface="+mn-lt"/>
                <a:ea typeface="+mn-ea"/>
                <a:cs typeface="+mn-cs"/>
              </a:rPr>
              <a:t>2 g x 3 i 10 dygn.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b="1"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(ej till gravida </a:t>
            </a:r>
            <a:r>
              <a:rPr lang="sv-SE" sz="1200" kern="1200" dirty="0" err="1">
                <a:solidFill>
                  <a:schemeClr val="tx1"/>
                </a:solidFill>
                <a:effectLst/>
                <a:latin typeface="+mn-lt"/>
                <a:ea typeface="+mn-ea"/>
                <a:cs typeface="+mn-cs"/>
              </a:rPr>
              <a:t>trimester</a:t>
            </a:r>
            <a:r>
              <a:rPr lang="sv-SE" sz="1200" kern="1200" dirty="0">
                <a:solidFill>
                  <a:schemeClr val="tx1"/>
                </a:solidFill>
                <a:effectLst/>
                <a:latin typeface="+mn-lt"/>
                <a:ea typeface="+mn-ea"/>
                <a:cs typeface="+mn-cs"/>
              </a:rPr>
              <a:t> 2+3) 100 mg x 2 i 10 dygn.</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Vid graviditet: </a:t>
            </a:r>
            <a:r>
              <a:rPr lang="sv-SE" sz="1200" b="1" kern="1200" dirty="0" err="1">
                <a:solidFill>
                  <a:schemeClr val="tx1"/>
                </a:solidFill>
                <a:effectLst/>
                <a:latin typeface="+mn-lt"/>
                <a:ea typeface="+mn-ea"/>
                <a:cs typeface="+mn-cs"/>
              </a:rPr>
              <a:t>Ceftriaxon</a:t>
            </a:r>
            <a:r>
              <a:rPr lang="sv-SE" sz="1200" kern="1200" dirty="0">
                <a:solidFill>
                  <a:schemeClr val="tx1"/>
                </a:solidFill>
                <a:effectLst/>
                <a:latin typeface="+mn-lt"/>
                <a:ea typeface="+mn-ea"/>
                <a:cs typeface="+mn-cs"/>
              </a:rPr>
              <a:t> 2 g x 1 intravenöst i 10 dygn.</a:t>
            </a:r>
          </a:p>
          <a:p>
            <a:r>
              <a:rPr lang="sv-SE" sz="1200" b="1" kern="1200" dirty="0">
                <a:solidFill>
                  <a:schemeClr val="tx1"/>
                </a:solidFill>
                <a:effectLst/>
                <a:latin typeface="+mn-lt"/>
                <a:ea typeface="+mn-ea"/>
                <a:cs typeface="+mn-cs"/>
              </a:rPr>
              <a:t>Borrelia </a:t>
            </a:r>
            <a:r>
              <a:rPr lang="sv-SE" sz="1200" b="1" kern="1200" dirty="0" err="1">
                <a:solidFill>
                  <a:schemeClr val="tx1"/>
                </a:solidFill>
                <a:effectLst/>
                <a:latin typeface="+mn-lt"/>
                <a:ea typeface="+mn-ea"/>
                <a:cs typeface="+mn-cs"/>
              </a:rPr>
              <a:t>lymfocytomFenoximetylpenicillin</a:t>
            </a:r>
            <a:r>
              <a:rPr lang="sv-SE" sz="1200" kern="1200" dirty="0">
                <a:solidFill>
                  <a:schemeClr val="tx1"/>
                </a:solidFill>
                <a:effectLst/>
                <a:latin typeface="+mn-lt"/>
                <a:ea typeface="+mn-ea"/>
                <a:cs typeface="+mn-cs"/>
              </a:rPr>
              <a:t> 1 g x 3 i 14 dagar.</a:t>
            </a:r>
            <a:br>
              <a:rPr lang="sv-SE" sz="1200" b="1" kern="1200" dirty="0">
                <a:solidFill>
                  <a:schemeClr val="tx1"/>
                </a:solidFill>
                <a:effectLst/>
                <a:latin typeface="+mn-lt"/>
                <a:ea typeface="+mn-ea"/>
                <a:cs typeface="+mn-cs"/>
              </a:rPr>
            </a:br>
            <a:br>
              <a:rPr lang="sv-SE" sz="1200" b="1" kern="1200" dirty="0">
                <a:solidFill>
                  <a:schemeClr val="tx1"/>
                </a:solidFill>
                <a:effectLst/>
                <a:latin typeface="+mn-lt"/>
                <a:ea typeface="+mn-ea"/>
                <a:cs typeface="+mn-cs"/>
              </a:rPr>
            </a:br>
            <a:r>
              <a:rPr lang="sv-SE" sz="1200" b="1"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(ej till gravida </a:t>
            </a:r>
            <a:r>
              <a:rPr lang="sv-SE" sz="1200" kern="1200" dirty="0" err="1">
                <a:solidFill>
                  <a:schemeClr val="tx1"/>
                </a:solidFill>
                <a:effectLst/>
                <a:latin typeface="+mn-lt"/>
                <a:ea typeface="+mn-ea"/>
                <a:cs typeface="+mn-cs"/>
              </a:rPr>
              <a:t>trimester</a:t>
            </a:r>
            <a:r>
              <a:rPr lang="sv-SE" sz="1200" kern="1200" dirty="0">
                <a:solidFill>
                  <a:schemeClr val="tx1"/>
                </a:solidFill>
                <a:effectLst/>
                <a:latin typeface="+mn-lt"/>
                <a:ea typeface="+mn-ea"/>
                <a:cs typeface="+mn-cs"/>
              </a:rPr>
              <a:t> 2+3) 100 mg x 2 i 14 dagar.</a:t>
            </a:r>
          </a:p>
          <a:p>
            <a:r>
              <a:rPr lang="sv-SE" sz="1200" b="1" kern="1200" dirty="0">
                <a:solidFill>
                  <a:schemeClr val="tx1"/>
                </a:solidFill>
                <a:effectLst/>
                <a:latin typeface="+mn-lt"/>
                <a:ea typeface="+mn-ea"/>
                <a:cs typeface="+mn-cs"/>
              </a:rPr>
              <a:t>Borrelia </a:t>
            </a:r>
            <a:r>
              <a:rPr lang="sv-SE" sz="1200" b="1" kern="1200" dirty="0" err="1">
                <a:solidFill>
                  <a:schemeClr val="tx1"/>
                </a:solidFill>
                <a:effectLst/>
                <a:latin typeface="+mn-lt"/>
                <a:ea typeface="+mn-ea"/>
                <a:cs typeface="+mn-cs"/>
              </a:rPr>
              <a:t>lymfocytomFenoximetylpenicillin</a:t>
            </a:r>
            <a:r>
              <a:rPr lang="sv-SE" sz="1200" kern="1200" dirty="0">
                <a:solidFill>
                  <a:schemeClr val="tx1"/>
                </a:solidFill>
                <a:effectLst/>
                <a:latin typeface="+mn-lt"/>
                <a:ea typeface="+mn-ea"/>
                <a:cs typeface="+mn-cs"/>
              </a:rPr>
              <a:t> 1 g x 3 i 14 dagar.</a:t>
            </a:r>
            <a:br>
              <a:rPr lang="sv-SE" sz="1200" b="1" kern="1200" dirty="0">
                <a:solidFill>
                  <a:schemeClr val="tx1"/>
                </a:solidFill>
                <a:effectLst/>
                <a:latin typeface="+mn-lt"/>
                <a:ea typeface="+mn-ea"/>
                <a:cs typeface="+mn-cs"/>
              </a:rPr>
            </a:br>
            <a:br>
              <a:rPr lang="sv-SE" sz="1200" b="1" kern="1200" dirty="0">
                <a:solidFill>
                  <a:schemeClr val="tx1"/>
                </a:solidFill>
                <a:effectLst/>
                <a:latin typeface="+mn-lt"/>
                <a:ea typeface="+mn-ea"/>
                <a:cs typeface="+mn-cs"/>
              </a:rPr>
            </a:br>
            <a:r>
              <a:rPr lang="sv-SE" sz="1200" b="1"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(ej till gravida </a:t>
            </a:r>
            <a:r>
              <a:rPr lang="sv-SE" sz="1200" kern="1200" dirty="0" err="1">
                <a:solidFill>
                  <a:schemeClr val="tx1"/>
                </a:solidFill>
                <a:effectLst/>
                <a:latin typeface="+mn-lt"/>
                <a:ea typeface="+mn-ea"/>
                <a:cs typeface="+mn-cs"/>
              </a:rPr>
              <a:t>trimester</a:t>
            </a:r>
            <a:r>
              <a:rPr lang="sv-SE" sz="1200" kern="1200" dirty="0">
                <a:solidFill>
                  <a:schemeClr val="tx1"/>
                </a:solidFill>
                <a:effectLst/>
                <a:latin typeface="+mn-lt"/>
                <a:ea typeface="+mn-ea"/>
                <a:cs typeface="+mn-cs"/>
              </a:rPr>
              <a:t> 2+3) 100 mg x 2 i 14 dagar.</a:t>
            </a:r>
            <a:r>
              <a:rPr lang="sv-SE" dirty="0">
                <a:effectLst/>
              </a:rPr>
              <a:t> </a:t>
            </a:r>
            <a:r>
              <a:rPr lang="sv-SE" sz="1200" b="1" kern="1200" dirty="0">
                <a:solidFill>
                  <a:schemeClr val="tx1"/>
                </a:solidFill>
                <a:effectLst/>
                <a:latin typeface="+mn-lt"/>
                <a:ea typeface="+mn-ea"/>
                <a:cs typeface="+mn-cs"/>
              </a:rPr>
              <a:t>Borrelia </a:t>
            </a:r>
            <a:r>
              <a:rPr lang="sv-SE" sz="1200" b="1" kern="1200" dirty="0" err="1">
                <a:solidFill>
                  <a:schemeClr val="tx1"/>
                </a:solidFill>
                <a:effectLst/>
                <a:latin typeface="+mn-lt"/>
                <a:ea typeface="+mn-ea"/>
                <a:cs typeface="+mn-cs"/>
              </a:rPr>
              <a:t>lymfocytomFenoximetylpenicillin</a:t>
            </a:r>
            <a:r>
              <a:rPr lang="sv-SE" sz="1200" kern="1200" dirty="0">
                <a:solidFill>
                  <a:schemeClr val="tx1"/>
                </a:solidFill>
                <a:effectLst/>
                <a:latin typeface="+mn-lt"/>
                <a:ea typeface="+mn-ea"/>
                <a:cs typeface="+mn-cs"/>
              </a:rPr>
              <a:t> 1 g x 3 i 14 dagar.</a:t>
            </a:r>
            <a:br>
              <a:rPr lang="sv-SE" sz="1200" b="1" kern="1200" dirty="0">
                <a:solidFill>
                  <a:schemeClr val="tx1"/>
                </a:solidFill>
                <a:effectLst/>
                <a:latin typeface="+mn-lt"/>
                <a:ea typeface="+mn-ea"/>
                <a:cs typeface="+mn-cs"/>
              </a:rPr>
            </a:br>
            <a:br>
              <a:rPr lang="sv-SE" sz="1200" b="1" kern="1200" dirty="0">
                <a:solidFill>
                  <a:schemeClr val="tx1"/>
                </a:solidFill>
                <a:effectLst/>
                <a:latin typeface="+mn-lt"/>
                <a:ea typeface="+mn-ea"/>
                <a:cs typeface="+mn-cs"/>
              </a:rPr>
            </a:br>
            <a:r>
              <a:rPr lang="sv-SE" sz="1200" b="1"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(ej till gravida </a:t>
            </a:r>
            <a:r>
              <a:rPr lang="sv-SE" sz="1200" kern="1200" dirty="0" err="1">
                <a:solidFill>
                  <a:schemeClr val="tx1"/>
                </a:solidFill>
                <a:effectLst/>
                <a:latin typeface="+mn-lt"/>
                <a:ea typeface="+mn-ea"/>
                <a:cs typeface="+mn-cs"/>
              </a:rPr>
              <a:t>trimester</a:t>
            </a:r>
            <a:r>
              <a:rPr lang="sv-SE" sz="1200" kern="1200" dirty="0">
                <a:solidFill>
                  <a:schemeClr val="tx1"/>
                </a:solidFill>
                <a:effectLst/>
                <a:latin typeface="+mn-lt"/>
                <a:ea typeface="+mn-ea"/>
                <a:cs typeface="+mn-cs"/>
              </a:rPr>
              <a:t> 2+3) 100 mg x 2 i 14 dagar.</a:t>
            </a:r>
            <a:r>
              <a:rPr lang="sv-SE" dirty="0">
                <a:effectLst/>
              </a:rPr>
              <a:t> </a:t>
            </a:r>
            <a:r>
              <a:rPr lang="sv-SE" sz="1200" b="1" kern="1200" dirty="0">
                <a:solidFill>
                  <a:schemeClr val="tx1"/>
                </a:solidFill>
                <a:effectLst/>
                <a:latin typeface="+mn-lt"/>
                <a:ea typeface="+mn-ea"/>
                <a:cs typeface="+mn-cs"/>
              </a:rPr>
              <a:t>Barn: Okomplicerad </a:t>
            </a:r>
            <a:r>
              <a:rPr lang="sv-SE" sz="1200" b="1" kern="1200" dirty="0" err="1">
                <a:solidFill>
                  <a:schemeClr val="tx1"/>
                </a:solidFill>
                <a:effectLst/>
                <a:latin typeface="+mn-lt"/>
                <a:ea typeface="+mn-ea"/>
                <a:cs typeface="+mn-cs"/>
              </a:rPr>
              <a:t>erythema</a:t>
            </a:r>
            <a:r>
              <a:rPr lang="sv-SE" sz="1200" b="1" kern="1200" dirty="0">
                <a:solidFill>
                  <a:schemeClr val="tx1"/>
                </a:solidFill>
                <a:effectLst/>
                <a:latin typeface="+mn-lt"/>
                <a:ea typeface="+mn-ea"/>
                <a:cs typeface="+mn-cs"/>
              </a:rPr>
              <a:t> </a:t>
            </a:r>
            <a:r>
              <a:rPr lang="sv-SE" sz="1200" b="1" kern="1200" dirty="0" err="1">
                <a:solidFill>
                  <a:schemeClr val="tx1"/>
                </a:solidFill>
                <a:effectLst/>
                <a:latin typeface="+mn-lt"/>
                <a:ea typeface="+mn-ea"/>
                <a:cs typeface="+mn-cs"/>
              </a:rPr>
              <a:t>migrans</a:t>
            </a:r>
            <a:r>
              <a:rPr lang="sv-SE" dirty="0">
                <a:effectLst/>
              </a:rPr>
              <a:t> </a:t>
            </a:r>
            <a:r>
              <a:rPr lang="sv-SE" sz="1200" kern="1200" dirty="0">
                <a:solidFill>
                  <a:schemeClr val="tx1"/>
                </a:solidFill>
                <a:effectLst/>
                <a:latin typeface="+mn-lt"/>
                <a:ea typeface="+mn-ea"/>
                <a:cs typeface="+mn-cs"/>
              </a:rPr>
              <a:t> </a:t>
            </a:r>
          </a:p>
          <a:p>
            <a:r>
              <a:rPr lang="sv-SE" sz="1200" b="1" kern="1200" dirty="0" err="1">
                <a:solidFill>
                  <a:schemeClr val="tx1"/>
                </a:solidFill>
                <a:effectLst/>
                <a:latin typeface="+mn-lt"/>
                <a:ea typeface="+mn-ea"/>
                <a:cs typeface="+mn-cs"/>
              </a:rPr>
              <a:t>Fenoximetylpenicillin</a:t>
            </a:r>
            <a:r>
              <a:rPr lang="sv-SE" sz="1200" kern="1200" dirty="0">
                <a:solidFill>
                  <a:schemeClr val="tx1"/>
                </a:solidFill>
                <a:effectLst/>
                <a:latin typeface="+mn-lt"/>
                <a:ea typeface="+mn-ea"/>
                <a:cs typeface="+mn-cs"/>
              </a:rPr>
              <a:t> 25 mg/kg x 3 i 10 dygn (max 1 g x 3).</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Borrelia </a:t>
            </a:r>
            <a:r>
              <a:rPr lang="sv-SE" sz="1200" b="1" kern="1200" dirty="0" err="1">
                <a:solidFill>
                  <a:schemeClr val="tx1"/>
                </a:solidFill>
                <a:effectLst/>
                <a:latin typeface="+mn-lt"/>
                <a:ea typeface="+mn-ea"/>
                <a:cs typeface="+mn-cs"/>
              </a:rPr>
              <a:t>lymfocytom</a:t>
            </a:r>
            <a:endParaRPr lang="sv-SE" sz="1200" kern="1200" dirty="0">
              <a:solidFill>
                <a:schemeClr val="tx1"/>
              </a:solidFill>
              <a:effectLst/>
              <a:latin typeface="+mn-lt"/>
              <a:ea typeface="+mn-ea"/>
              <a:cs typeface="+mn-cs"/>
            </a:endParaRPr>
          </a:p>
          <a:p>
            <a:r>
              <a:rPr lang="sv-SE" sz="1200" b="1" kern="1200" dirty="0" err="1">
                <a:solidFill>
                  <a:schemeClr val="tx1"/>
                </a:solidFill>
                <a:effectLst/>
                <a:latin typeface="+mn-lt"/>
                <a:ea typeface="+mn-ea"/>
                <a:cs typeface="+mn-cs"/>
              </a:rPr>
              <a:t>Fenoximetylpenicillin</a:t>
            </a:r>
            <a:r>
              <a:rPr lang="sv-SE" sz="1200" kern="1200" dirty="0">
                <a:solidFill>
                  <a:schemeClr val="tx1"/>
                </a:solidFill>
                <a:effectLst/>
                <a:latin typeface="+mn-lt"/>
                <a:ea typeface="+mn-ea"/>
                <a:cs typeface="+mn-cs"/>
              </a:rPr>
              <a:t> 1 g x 3 i 14 dygn.</a:t>
            </a:r>
            <a:br>
              <a:rPr lang="sv-SE" sz="1200" b="1" kern="1200" dirty="0">
                <a:solidFill>
                  <a:schemeClr val="tx1"/>
                </a:solidFill>
                <a:effectLst/>
                <a:latin typeface="+mn-lt"/>
                <a:ea typeface="+mn-ea"/>
                <a:cs typeface="+mn-cs"/>
              </a:rPr>
            </a:br>
            <a:br>
              <a:rPr lang="sv-SE" sz="1200" b="1" kern="1200" dirty="0">
                <a:solidFill>
                  <a:schemeClr val="tx1"/>
                </a:solidFill>
                <a:effectLst/>
                <a:latin typeface="+mn-lt"/>
                <a:ea typeface="+mn-ea"/>
                <a:cs typeface="+mn-cs"/>
              </a:rPr>
            </a:br>
            <a:r>
              <a:rPr lang="sv-SE" sz="1200" b="1"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(ej till gravida </a:t>
            </a:r>
            <a:r>
              <a:rPr lang="sv-SE" sz="1200" kern="1200" dirty="0" err="1">
                <a:solidFill>
                  <a:schemeClr val="tx1"/>
                </a:solidFill>
                <a:effectLst/>
                <a:latin typeface="+mn-lt"/>
                <a:ea typeface="+mn-ea"/>
                <a:cs typeface="+mn-cs"/>
              </a:rPr>
              <a:t>trimester</a:t>
            </a:r>
            <a:r>
              <a:rPr lang="sv-SE" sz="1200" kern="1200" dirty="0">
                <a:solidFill>
                  <a:schemeClr val="tx1"/>
                </a:solidFill>
                <a:effectLst/>
                <a:latin typeface="+mn-lt"/>
                <a:ea typeface="+mn-ea"/>
                <a:cs typeface="+mn-cs"/>
              </a:rPr>
              <a:t> 2+3) 100 mg x 2 i 14 dygn.</a:t>
            </a:r>
          </a:p>
          <a:p>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 </a:t>
            </a:r>
            <a:endParaRPr lang="sv-SE" sz="1200" kern="1200" dirty="0">
              <a:solidFill>
                <a:schemeClr val="tx1"/>
              </a:solidFill>
              <a:effectLst/>
              <a:latin typeface="+mn-lt"/>
              <a:ea typeface="+mn-ea"/>
              <a:cs typeface="+mn-cs"/>
            </a:endParaRPr>
          </a:p>
          <a:p>
            <a:r>
              <a:rPr lang="sv-SE" sz="1200" b="1" kern="1200" dirty="0">
                <a:solidFill>
                  <a:schemeClr val="tx1"/>
                </a:solidFill>
                <a:effectLst/>
                <a:latin typeface="+mn-lt"/>
                <a:ea typeface="+mn-ea"/>
                <a:cs typeface="+mn-cs"/>
              </a:rPr>
              <a:t>Barn: Borrelia </a:t>
            </a:r>
            <a:r>
              <a:rPr lang="sv-SE" sz="1200" b="1" kern="1200" dirty="0" err="1">
                <a:solidFill>
                  <a:schemeClr val="tx1"/>
                </a:solidFill>
                <a:effectLst/>
                <a:latin typeface="+mn-lt"/>
                <a:ea typeface="+mn-ea"/>
                <a:cs typeface="+mn-cs"/>
              </a:rPr>
              <a:t>lymfocytom</a:t>
            </a:r>
            <a:r>
              <a:rPr lang="sv-SE" sz="1200" kern="1200" dirty="0">
                <a:solidFill>
                  <a:schemeClr val="tx1"/>
                </a:solidFill>
                <a:effectLst/>
                <a:latin typeface="+mn-lt"/>
                <a:ea typeface="+mn-ea"/>
                <a:cs typeface="+mn-cs"/>
              </a:rPr>
              <a:t> </a:t>
            </a:r>
          </a:p>
          <a:p>
            <a:r>
              <a:rPr lang="sv-SE" sz="1200" b="1" kern="1200" dirty="0">
                <a:solidFill>
                  <a:schemeClr val="tx1"/>
                </a:solidFill>
                <a:effectLst/>
                <a:latin typeface="+mn-lt"/>
                <a:ea typeface="+mn-ea"/>
                <a:cs typeface="+mn-cs"/>
              </a:rPr>
              <a:t>&lt;8 år</a:t>
            </a:r>
            <a:endParaRPr lang="sv-SE" sz="1200" kern="1200" dirty="0">
              <a:solidFill>
                <a:schemeClr val="tx1"/>
              </a:solidFill>
              <a:effectLst/>
              <a:latin typeface="+mn-lt"/>
              <a:ea typeface="+mn-ea"/>
              <a:cs typeface="+mn-cs"/>
            </a:endParaRPr>
          </a:p>
          <a:p>
            <a:r>
              <a:rPr lang="sv-SE" sz="1200" b="1" kern="1200" dirty="0" err="1">
                <a:solidFill>
                  <a:schemeClr val="tx1"/>
                </a:solidFill>
                <a:effectLst/>
                <a:latin typeface="+mn-lt"/>
                <a:ea typeface="+mn-ea"/>
                <a:cs typeface="+mn-cs"/>
              </a:rPr>
              <a:t>Amoxicillin</a:t>
            </a:r>
            <a:r>
              <a:rPr lang="sv-SE" sz="1200" kern="1200" dirty="0">
                <a:solidFill>
                  <a:schemeClr val="tx1"/>
                </a:solidFill>
                <a:effectLst/>
                <a:latin typeface="+mn-lt"/>
                <a:ea typeface="+mn-ea"/>
                <a:cs typeface="+mn-cs"/>
              </a:rPr>
              <a:t> peroralt 15 mg/kg x 3 i 14 dygn.</a:t>
            </a:r>
          </a:p>
          <a:p>
            <a:r>
              <a:rPr lang="sv-SE" sz="1200" b="1" u="sng" kern="1200" dirty="0">
                <a:solidFill>
                  <a:schemeClr val="tx1"/>
                </a:solidFill>
                <a:effectLst/>
                <a:latin typeface="+mn-lt"/>
                <a:ea typeface="+mn-ea"/>
                <a:cs typeface="+mn-cs"/>
              </a:rPr>
              <a:t>&gt;</a:t>
            </a:r>
            <a:r>
              <a:rPr lang="sv-SE" sz="1200" b="1" kern="1200" dirty="0">
                <a:solidFill>
                  <a:schemeClr val="tx1"/>
                </a:solidFill>
                <a:effectLst/>
                <a:latin typeface="+mn-lt"/>
                <a:ea typeface="+mn-ea"/>
                <a:cs typeface="+mn-cs"/>
              </a:rPr>
              <a:t>8 år</a:t>
            </a:r>
            <a:endParaRPr lang="sv-SE" sz="1200" kern="1200" dirty="0">
              <a:solidFill>
                <a:schemeClr val="tx1"/>
              </a:solidFill>
              <a:effectLst/>
              <a:latin typeface="+mn-lt"/>
              <a:ea typeface="+mn-ea"/>
              <a:cs typeface="+mn-cs"/>
            </a:endParaRPr>
          </a:p>
          <a:p>
            <a:r>
              <a:rPr lang="sv-SE" sz="1200" b="1" kern="1200" dirty="0" err="1">
                <a:solidFill>
                  <a:schemeClr val="tx1"/>
                </a:solidFill>
                <a:effectLst/>
                <a:latin typeface="+mn-lt"/>
                <a:ea typeface="+mn-ea"/>
                <a:cs typeface="+mn-cs"/>
              </a:rPr>
              <a:t>Doxycyklin</a:t>
            </a:r>
            <a:r>
              <a:rPr lang="sv-SE" sz="1200" b="1" kern="120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peroralt 4 mg/kg x 1 i 14 dygn.</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7</a:t>
            </a:fld>
            <a:endParaRPr lang="sv-SE"/>
          </a:p>
        </p:txBody>
      </p:sp>
    </p:spTree>
    <p:extLst>
      <p:ext uri="{BB962C8B-B14F-4D97-AF65-F5344CB8AC3E}">
        <p14:creationId xmlns:p14="http://schemas.microsoft.com/office/powerpoint/2010/main" val="69737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Nej. Antikropparna kan kvarstå i åratal efter asymtomatisk infektion och efter behandlad symtomatisk infektion, vilket medför att behandlingseffekten inte kan följas med serologi. </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9</a:t>
            </a:fld>
            <a:endParaRPr lang="sv-SE"/>
          </a:p>
        </p:txBody>
      </p:sp>
    </p:spTree>
    <p:extLst>
      <p:ext uri="{BB962C8B-B14F-4D97-AF65-F5344CB8AC3E}">
        <p14:creationId xmlns:p14="http://schemas.microsoft.com/office/powerpoint/2010/main" val="2048685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Nej. Diffusa symtom som yrsel, kronisk värk i kroppen, kronisk trötthet, generaliserad led- och muskelvärk och </a:t>
            </a:r>
            <a:r>
              <a:rPr lang="sv-SE" sz="1200" kern="1200" dirty="0" err="1">
                <a:solidFill>
                  <a:schemeClr val="tx1"/>
                </a:solidFill>
                <a:effectLst/>
                <a:latin typeface="+mn-lt"/>
                <a:ea typeface="+mn-ea"/>
                <a:cs typeface="+mn-cs"/>
              </a:rPr>
              <a:t>polyneuropati</a:t>
            </a:r>
            <a:r>
              <a:rPr lang="sv-SE" sz="1200" kern="1200" dirty="0">
                <a:solidFill>
                  <a:schemeClr val="tx1"/>
                </a:solidFill>
                <a:effectLst/>
                <a:latin typeface="+mn-lt"/>
                <a:ea typeface="+mn-ea"/>
                <a:cs typeface="+mn-cs"/>
              </a:rPr>
              <a:t> är inte </a:t>
            </a:r>
            <a:r>
              <a:rPr lang="sv-SE" sz="1200" kern="1200" dirty="0" err="1">
                <a:solidFill>
                  <a:schemeClr val="tx1"/>
                </a:solidFill>
                <a:effectLst/>
                <a:latin typeface="+mn-lt"/>
                <a:ea typeface="+mn-ea"/>
                <a:cs typeface="+mn-cs"/>
              </a:rPr>
              <a:t>neuroborrelios</a:t>
            </a:r>
            <a:r>
              <a:rPr lang="sv-SE" sz="1200" kern="1200" dirty="0">
                <a:solidFill>
                  <a:schemeClr val="tx1"/>
                </a:solidFill>
                <a:effectLst/>
                <a:latin typeface="+mn-lt"/>
                <a:ea typeface="+mn-ea"/>
                <a:cs typeface="+mn-cs"/>
              </a:rPr>
              <a:t>! Borreliabakterien kan spridas från fästing till kroppens nervsystem utan hudinfektion 1 - 2 veckor efter bettet men inte efter månader till år. Bakterien kan också spridas via hudinfektionen </a:t>
            </a:r>
            <a:r>
              <a:rPr lang="sv-SE" sz="1200" kern="1200" dirty="0" err="1">
                <a:solidFill>
                  <a:schemeClr val="tx1"/>
                </a:solidFill>
                <a:effectLst/>
                <a:latin typeface="+mn-lt"/>
                <a:ea typeface="+mn-ea"/>
                <a:cs typeface="+mn-cs"/>
              </a:rPr>
              <a:t>erytema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migrans</a:t>
            </a:r>
            <a:r>
              <a:rPr lang="sv-SE" sz="1200" kern="1200" dirty="0">
                <a:solidFill>
                  <a:schemeClr val="tx1"/>
                </a:solidFill>
                <a:effectLst/>
                <a:latin typeface="+mn-lt"/>
                <a:ea typeface="+mn-ea"/>
                <a:cs typeface="+mn-cs"/>
              </a:rPr>
              <a:t>. Tiden mellan bett och neurologiska symtom kan då förlängas men inte heller då så lång tid som flera år.</a:t>
            </a:r>
          </a:p>
          <a:p>
            <a:r>
              <a:rPr lang="sv-SE" sz="1200" kern="1200" dirty="0">
                <a:solidFill>
                  <a:schemeClr val="tx1"/>
                </a:solidFill>
                <a:effectLst/>
                <a:latin typeface="+mn-lt"/>
                <a:ea typeface="+mn-ea"/>
                <a:cs typeface="+mn-cs"/>
              </a:rPr>
              <a:t>De symtom som Zoran uppvisar är mer typiska för en </a:t>
            </a:r>
            <a:r>
              <a:rPr lang="sv-SE" sz="1200" kern="1200" dirty="0" err="1">
                <a:solidFill>
                  <a:schemeClr val="tx1"/>
                </a:solidFill>
                <a:effectLst/>
                <a:latin typeface="+mn-lt"/>
                <a:ea typeface="+mn-ea"/>
                <a:cs typeface="+mn-cs"/>
              </a:rPr>
              <a:t>polymyalgia</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reumatika</a:t>
            </a:r>
            <a:r>
              <a:rPr lang="sv-SE" sz="1200" kern="1200" dirty="0">
                <a:solidFill>
                  <a:schemeClr val="tx1"/>
                </a:solidFill>
                <a:effectLst/>
                <a:latin typeface="+mn-lt"/>
                <a:ea typeface="+mn-ea"/>
                <a:cs typeface="+mn-cs"/>
              </a:rPr>
              <a:t> (PMR), mer vanligt hos äldre patienter men förekommer även i hans ålder.</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11</a:t>
            </a:fld>
            <a:endParaRPr lang="sv-SE"/>
          </a:p>
        </p:txBody>
      </p:sp>
    </p:spTree>
    <p:extLst>
      <p:ext uri="{BB962C8B-B14F-4D97-AF65-F5344CB8AC3E}">
        <p14:creationId xmlns:p14="http://schemas.microsoft.com/office/powerpoint/2010/main" val="1936313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Typiska symtom för </a:t>
            </a:r>
            <a:r>
              <a:rPr lang="sv-SE" sz="1200" kern="1200" dirty="0" err="1">
                <a:solidFill>
                  <a:schemeClr val="tx1"/>
                </a:solidFill>
                <a:effectLst/>
                <a:latin typeface="+mn-lt"/>
                <a:ea typeface="+mn-ea"/>
                <a:cs typeface="+mn-cs"/>
              </a:rPr>
              <a:t>neuroborrelios</a:t>
            </a:r>
            <a:r>
              <a:rPr lang="sv-SE" sz="1200" kern="1200" dirty="0">
                <a:solidFill>
                  <a:schemeClr val="tx1"/>
                </a:solidFill>
                <a:effectLst/>
                <a:latin typeface="+mn-lt"/>
                <a:ea typeface="+mn-ea"/>
                <a:cs typeface="+mn-cs"/>
              </a:rPr>
              <a:t> (NB) är neuralgisk smärta där vanliga analgetika har bristande effekt och som förvärras nattetid. NB kan uppstå utan en föregående hudinfektion. </a:t>
            </a:r>
            <a:r>
              <a:rPr lang="sv-SE" sz="1200" kern="1200" dirty="0" err="1">
                <a:solidFill>
                  <a:schemeClr val="tx1"/>
                </a:solidFill>
                <a:effectLst/>
                <a:latin typeface="+mn-lt"/>
                <a:ea typeface="+mn-ea"/>
                <a:cs typeface="+mn-cs"/>
              </a:rPr>
              <a:t>Radikulitsymtom</a:t>
            </a:r>
            <a:r>
              <a:rPr lang="sv-SE" sz="1200" kern="1200" dirty="0">
                <a:solidFill>
                  <a:schemeClr val="tx1"/>
                </a:solidFill>
                <a:effectLst/>
                <a:latin typeface="+mn-lt"/>
                <a:ea typeface="+mn-ea"/>
                <a:cs typeface="+mn-cs"/>
              </a:rPr>
              <a:t> och meningitsymtom kan förekomma samtidigt eller var för sig. Meningitsymtomen yttrar sig som huvudvärk, nackvärk, trötthet, aptitlöshet och ibland kräkningar. </a:t>
            </a:r>
            <a:r>
              <a:rPr lang="sv-SE" sz="1200" kern="1200" dirty="0" err="1">
                <a:solidFill>
                  <a:schemeClr val="tx1"/>
                </a:solidFill>
                <a:effectLst/>
                <a:latin typeface="+mn-lt"/>
                <a:ea typeface="+mn-ea"/>
                <a:cs typeface="+mn-cs"/>
              </a:rPr>
              <a:t>Radikulitsymtomen</a:t>
            </a:r>
            <a:r>
              <a:rPr lang="sv-SE" sz="1200" kern="1200" dirty="0">
                <a:solidFill>
                  <a:schemeClr val="tx1"/>
                </a:solidFill>
                <a:effectLst/>
                <a:latin typeface="+mn-lt"/>
                <a:ea typeface="+mn-ea"/>
                <a:cs typeface="+mn-cs"/>
              </a:rPr>
              <a:t> kan vara både sensoriska och motoriska. Alla nervsegment kan drabbas, men kranialnerverna och speciellt </a:t>
            </a:r>
            <a:r>
              <a:rPr lang="sv-SE" sz="1200" kern="1200" dirty="0" err="1">
                <a:solidFill>
                  <a:schemeClr val="tx1"/>
                </a:solidFill>
                <a:effectLst/>
                <a:latin typeface="+mn-lt"/>
                <a:ea typeface="+mn-ea"/>
                <a:cs typeface="+mn-cs"/>
              </a:rPr>
              <a:t>facialisnerven</a:t>
            </a:r>
            <a:r>
              <a:rPr lang="sv-SE" sz="1200" kern="1200" dirty="0">
                <a:solidFill>
                  <a:schemeClr val="tx1"/>
                </a:solidFill>
                <a:effectLst/>
                <a:latin typeface="+mn-lt"/>
                <a:ea typeface="+mn-ea"/>
                <a:cs typeface="+mn-cs"/>
              </a:rPr>
              <a:t> är typisk lokalisation för </a:t>
            </a:r>
            <a:r>
              <a:rPr lang="sv-SE" sz="1200" kern="1200" dirty="0" err="1">
                <a:solidFill>
                  <a:schemeClr val="tx1"/>
                </a:solidFill>
                <a:effectLst/>
                <a:latin typeface="+mn-lt"/>
                <a:ea typeface="+mn-ea"/>
                <a:cs typeface="+mn-cs"/>
              </a:rPr>
              <a:t>radikulit</a:t>
            </a:r>
            <a:r>
              <a:rPr lang="sv-SE" sz="1200" kern="1200" dirty="0">
                <a:solidFill>
                  <a:schemeClr val="tx1"/>
                </a:solidFill>
                <a:effectLst/>
                <a:latin typeface="+mn-lt"/>
                <a:ea typeface="+mn-ea"/>
                <a:cs typeface="+mn-cs"/>
              </a:rPr>
              <a:t>. Ensidig </a:t>
            </a:r>
            <a:r>
              <a:rPr lang="sv-SE" sz="1200" kern="1200" dirty="0" err="1">
                <a:solidFill>
                  <a:schemeClr val="tx1"/>
                </a:solidFill>
                <a:effectLst/>
                <a:latin typeface="+mn-lt"/>
                <a:ea typeface="+mn-ea"/>
                <a:cs typeface="+mn-cs"/>
              </a:rPr>
              <a:t>facialispares</a:t>
            </a:r>
            <a:r>
              <a:rPr lang="sv-SE" sz="1200" kern="1200" dirty="0">
                <a:solidFill>
                  <a:schemeClr val="tx1"/>
                </a:solidFill>
                <a:effectLst/>
                <a:latin typeface="+mn-lt"/>
                <a:ea typeface="+mn-ea"/>
                <a:cs typeface="+mn-cs"/>
              </a:rPr>
              <a:t> är vanligast bland de motoriska symtomen.</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12</a:t>
            </a:fld>
            <a:endParaRPr lang="sv-SE"/>
          </a:p>
        </p:txBody>
      </p:sp>
    </p:spTree>
    <p:extLst>
      <p:ext uri="{BB962C8B-B14F-4D97-AF65-F5344CB8AC3E}">
        <p14:creationId xmlns:p14="http://schemas.microsoft.com/office/powerpoint/2010/main" val="3138257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err="1">
                <a:solidFill>
                  <a:schemeClr val="tx1"/>
                </a:solidFill>
                <a:effectLst/>
                <a:latin typeface="+mn-lt"/>
                <a:ea typeface="+mn-ea"/>
                <a:cs typeface="+mn-cs"/>
              </a:rPr>
              <a:t>Neuroborrelios</a:t>
            </a:r>
            <a:r>
              <a:rPr lang="sv-SE" sz="1200" kern="1200" dirty="0">
                <a:solidFill>
                  <a:schemeClr val="tx1"/>
                </a:solidFill>
                <a:effectLst/>
                <a:latin typeface="+mn-lt"/>
                <a:ea typeface="+mn-ea"/>
                <a:cs typeface="+mn-cs"/>
              </a:rPr>
              <a:t> ska inte utredas i detta fall då Zorans symtom inte stämmer med den diagnosen. Om man misstänker NB ska patienten remitteras till infektionsmottagning för lumbalpunktion. Man ska inte </a:t>
            </a:r>
            <a:r>
              <a:rPr lang="sv-SE" sz="1200" kern="1200" dirty="0" err="1">
                <a:solidFill>
                  <a:schemeClr val="tx1"/>
                </a:solidFill>
                <a:effectLst/>
                <a:latin typeface="+mn-lt"/>
                <a:ea typeface="+mn-ea"/>
                <a:cs typeface="+mn-cs"/>
              </a:rPr>
              <a:t>provbehandla</a:t>
            </a:r>
            <a:r>
              <a:rPr lang="sv-SE" sz="1200" kern="1200" dirty="0">
                <a:solidFill>
                  <a:schemeClr val="tx1"/>
                </a:solidFill>
                <a:effectLst/>
                <a:latin typeface="+mn-lt"/>
                <a:ea typeface="+mn-ea"/>
                <a:cs typeface="+mn-cs"/>
              </a:rPr>
              <a:t> utan diagnos, man vet då inte vad man behandlar och kan förstöra för senare utredning. En serologi räcker inte som diagnostik vid misstänkt NB, </a:t>
            </a:r>
            <a:r>
              <a:rPr lang="sv-SE" sz="1200" kern="1200" dirty="0" err="1">
                <a:solidFill>
                  <a:schemeClr val="tx1"/>
                </a:solidFill>
                <a:effectLst/>
                <a:latin typeface="+mn-lt"/>
                <a:ea typeface="+mn-ea"/>
                <a:cs typeface="+mn-cs"/>
              </a:rPr>
              <a:t>seroprevalensen</a:t>
            </a:r>
            <a:r>
              <a:rPr lang="sv-SE" sz="1200" kern="1200" dirty="0">
                <a:solidFill>
                  <a:schemeClr val="tx1"/>
                </a:solidFill>
                <a:effectLst/>
                <a:latin typeface="+mn-lt"/>
                <a:ea typeface="+mn-ea"/>
                <a:cs typeface="+mn-cs"/>
              </a:rPr>
              <a:t> för borrelia är upp mot 25% i utsatta områden som t ex i Stockholms skärgård.</a:t>
            </a:r>
          </a:p>
          <a:p>
            <a:r>
              <a:rPr lang="sv-SE" sz="1200" kern="1200" dirty="0">
                <a:solidFill>
                  <a:schemeClr val="tx1"/>
                </a:solidFill>
                <a:effectLst/>
                <a:latin typeface="+mn-lt"/>
                <a:ea typeface="+mn-ea"/>
                <a:cs typeface="+mn-cs"/>
              </a:rPr>
              <a:t>Utveckling av antikroppar i både blod och lumbalvätska kan ta upp till 6 veckor. Frånvaro av antikroppar (i blod och </a:t>
            </a:r>
            <a:r>
              <a:rPr lang="sv-SE" sz="1200" kern="1200" dirty="0" err="1">
                <a:solidFill>
                  <a:schemeClr val="tx1"/>
                </a:solidFill>
                <a:effectLst/>
                <a:latin typeface="+mn-lt"/>
                <a:ea typeface="+mn-ea"/>
                <a:cs typeface="+mn-cs"/>
              </a:rPr>
              <a:t>likvor</a:t>
            </a:r>
            <a:r>
              <a:rPr lang="sv-SE" sz="1200" kern="1200" dirty="0">
                <a:solidFill>
                  <a:schemeClr val="tx1"/>
                </a:solidFill>
                <a:effectLst/>
                <a:latin typeface="+mn-lt"/>
                <a:ea typeface="+mn-ea"/>
                <a:cs typeface="+mn-cs"/>
              </a:rPr>
              <a:t>) i tidigt skede utesluter alltså inte borreliainfektion. Avsaknad av borreliaantikroppar i blod i senare skede (&gt;8v) talar emot aktuell NB, men lumbalpunktion krävs för säker diagnos. </a:t>
            </a:r>
          </a:p>
          <a:p>
            <a:r>
              <a:rPr lang="sv-SE" sz="1200" kern="1200" dirty="0">
                <a:solidFill>
                  <a:schemeClr val="tx1"/>
                </a:solidFill>
                <a:effectLst/>
                <a:latin typeface="+mn-lt"/>
                <a:ea typeface="+mn-ea"/>
                <a:cs typeface="+mn-cs"/>
              </a:rPr>
              <a:t>Konstaterad NB behandlas med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peroralt eller </a:t>
            </a:r>
            <a:r>
              <a:rPr lang="sv-SE" sz="1200" kern="1200" dirty="0" err="1">
                <a:solidFill>
                  <a:schemeClr val="tx1"/>
                </a:solidFill>
                <a:effectLst/>
                <a:latin typeface="+mn-lt"/>
                <a:ea typeface="+mn-ea"/>
                <a:cs typeface="+mn-cs"/>
              </a:rPr>
              <a:t>ceftriaxon</a:t>
            </a:r>
            <a:r>
              <a:rPr lang="sv-SE" sz="1200" kern="1200" dirty="0">
                <a:solidFill>
                  <a:schemeClr val="tx1"/>
                </a:solidFill>
                <a:effectLst/>
                <a:latin typeface="+mn-lt"/>
                <a:ea typeface="+mn-ea"/>
                <a:cs typeface="+mn-cs"/>
              </a:rPr>
              <a:t> intravenöst. Återhämtningen kan ta lång tid och </a:t>
            </a:r>
            <a:r>
              <a:rPr lang="sv-SE" sz="1200" kern="1200" dirty="0" err="1">
                <a:solidFill>
                  <a:schemeClr val="tx1"/>
                </a:solidFill>
                <a:effectLst/>
                <a:latin typeface="+mn-lt"/>
                <a:ea typeface="+mn-ea"/>
                <a:cs typeface="+mn-cs"/>
              </a:rPr>
              <a:t>flukturera</a:t>
            </a:r>
            <a:r>
              <a:rPr lang="sv-SE" sz="1200" kern="1200" dirty="0">
                <a:solidFill>
                  <a:schemeClr val="tx1"/>
                </a:solidFill>
                <a:effectLst/>
                <a:latin typeface="+mn-lt"/>
                <a:ea typeface="+mn-ea"/>
                <a:cs typeface="+mn-cs"/>
              </a:rPr>
              <a:t>, den påskyndas inte av ytterligare antibiotikakurer.</a:t>
            </a:r>
          </a:p>
          <a:p>
            <a:r>
              <a:rPr lang="sv-SE" sz="1200" kern="1200" dirty="0">
                <a:solidFill>
                  <a:schemeClr val="tx1"/>
                </a:solidFill>
                <a:effectLst/>
                <a:latin typeface="+mn-lt"/>
                <a:ea typeface="+mn-ea"/>
                <a:cs typeface="+mn-cs"/>
              </a:rPr>
              <a:t>Zorans misstänkta PMR ska förstås utredas och behandlas!</a:t>
            </a:r>
          </a:p>
          <a:p>
            <a:endParaRPr lang="sv-SE" dirty="0"/>
          </a:p>
        </p:txBody>
      </p:sp>
      <p:sp>
        <p:nvSpPr>
          <p:cNvPr id="4" name="Platshållare för bildnummer 3"/>
          <p:cNvSpPr>
            <a:spLocks noGrp="1"/>
          </p:cNvSpPr>
          <p:nvPr>
            <p:ph type="sldNum" sz="quarter" idx="5"/>
          </p:nvPr>
        </p:nvSpPr>
        <p:spPr/>
        <p:txBody>
          <a:bodyPr/>
          <a:lstStyle/>
          <a:p>
            <a:fld id="{0F750B01-CD56-434E-8199-1910616A06DD}" type="slidenum">
              <a:rPr lang="sv-SE" smtClean="0"/>
              <a:t>13</a:t>
            </a:fld>
            <a:endParaRPr lang="sv-SE"/>
          </a:p>
        </p:txBody>
      </p:sp>
    </p:spTree>
    <p:extLst>
      <p:ext uri="{BB962C8B-B14F-4D97-AF65-F5344CB8AC3E}">
        <p14:creationId xmlns:p14="http://schemas.microsoft.com/office/powerpoint/2010/main" val="2988212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67942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662001958"/>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1957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51851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580166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D66ED0-DD08-4409-B3DE-0417C003487D}"/>
              </a:ext>
            </a:extLst>
          </p:cNvPr>
          <p:cNvSpPr>
            <a:spLocks noGrp="1"/>
          </p:cNvSpPr>
          <p:nvPr>
            <p:ph type="title"/>
          </p:nvPr>
        </p:nvSpPr>
        <p:spPr>
          <a:xfrm>
            <a:off x="720000" y="1080000"/>
            <a:ext cx="7700963" cy="652935"/>
          </a:xfrm>
        </p:spPr>
        <p:txBody>
          <a:bodyPr/>
          <a:lstStyle/>
          <a:p>
            <a:pPr algn="ctr"/>
            <a:r>
              <a:rPr lang="sv-SE" sz="2800" dirty="0"/>
              <a:t>Borrelia</a:t>
            </a:r>
          </a:p>
        </p:txBody>
      </p:sp>
      <p:sp>
        <p:nvSpPr>
          <p:cNvPr id="3" name="Platshållare för innehåll 2">
            <a:extLst>
              <a:ext uri="{FF2B5EF4-FFF2-40B4-BE49-F238E27FC236}">
                <a16:creationId xmlns:a16="http://schemas.microsoft.com/office/drawing/2014/main" id="{C3C7BA14-994F-4127-AE75-E2BCE87DA2A8}"/>
              </a:ext>
            </a:extLst>
          </p:cNvPr>
          <p:cNvSpPr>
            <a:spLocks noGrp="1"/>
          </p:cNvSpPr>
          <p:nvPr>
            <p:ph idx="1"/>
          </p:nvPr>
        </p:nvSpPr>
        <p:spPr>
          <a:xfrm>
            <a:off x="397565" y="2072148"/>
            <a:ext cx="8522597" cy="4269657"/>
          </a:xfrm>
        </p:spPr>
        <p:txBody>
          <a:bodyPr/>
          <a:lstStyle/>
          <a:p>
            <a:pPr marL="0" indent="0">
              <a:buNone/>
            </a:pPr>
            <a:r>
              <a:rPr lang="sv-SE" dirty="0"/>
              <a:t>Zoran 58 år är tidigare väsentligen frisk. Han orienterar på fritiden och brukar då ha långärmat och långa byxor. Det leder till att han ofta får svampeksem i ljumskarna på sommaren. Nu har han sedan två veckor noterat ett rodnat runt rött märke på insidan av höger lår precis under ljumsken. Det kliar lite lätt men är inte särskilt besvärande, liknar hans vanliga svampeksem.</a:t>
            </a:r>
            <a:endParaRPr lang="sv-SE" sz="1800" dirty="0"/>
          </a:p>
        </p:txBody>
      </p:sp>
      <p:sp>
        <p:nvSpPr>
          <p:cNvPr id="4" name="Platshållare för sidfot 3">
            <a:extLst>
              <a:ext uri="{FF2B5EF4-FFF2-40B4-BE49-F238E27FC236}">
                <a16:creationId xmlns:a16="http://schemas.microsoft.com/office/drawing/2014/main" id="{3EFB6E39-A616-401F-9DF6-40030E922F8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188768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8F4B61C4-53EF-4ADF-9F77-D72108698894}"/>
              </a:ext>
            </a:extLst>
          </p:cNvPr>
          <p:cNvSpPr>
            <a:spLocks noGrp="1"/>
          </p:cNvSpPr>
          <p:nvPr>
            <p:ph type="ftr" sz="quarter" idx="3"/>
          </p:nvPr>
        </p:nvSpPr>
        <p:spPr/>
        <p:txBody>
          <a:bodyPr/>
          <a:lstStyle/>
          <a:p>
            <a:endParaRPr lang="sv-SE"/>
          </a:p>
        </p:txBody>
      </p:sp>
      <p:sp>
        <p:nvSpPr>
          <p:cNvPr id="8" name="Rektangel 7">
            <a:extLst>
              <a:ext uri="{FF2B5EF4-FFF2-40B4-BE49-F238E27FC236}">
                <a16:creationId xmlns:a16="http://schemas.microsoft.com/office/drawing/2014/main" id="{41B6134B-63F0-4EF9-B031-A51ACC32ACAD}"/>
              </a:ext>
            </a:extLst>
          </p:cNvPr>
          <p:cNvSpPr/>
          <p:nvPr/>
        </p:nvSpPr>
        <p:spPr>
          <a:xfrm>
            <a:off x="604435" y="1790053"/>
            <a:ext cx="8229600" cy="3557512"/>
          </a:xfrm>
          <a:prstGeom prst="rect">
            <a:avLst/>
          </a:prstGeom>
        </p:spPr>
        <p:txBody>
          <a:bodyPr wrap="square">
            <a:spAutoFit/>
          </a:bodyPr>
          <a:lstStyle/>
          <a:p>
            <a:pPr>
              <a:lnSpc>
                <a:spcPct val="115000"/>
              </a:lnSpc>
              <a:spcAft>
                <a:spcPts val="1000"/>
              </a:spcAft>
            </a:pPr>
            <a:r>
              <a:rPr lang="sv-SE" sz="2200" dirty="0">
                <a:ea typeface="Calibri" panose="020F0502020204030204" pitchFamily="34" charset="0"/>
                <a:cs typeface="Times New Roman" panose="02020603050405020304" pitchFamily="18" charset="0"/>
              </a:rPr>
              <a:t>Zoran och Sara fick adekvat behandling och har fortsatt att orientera. Tre år senare kommer Zoran tillbaka och berättar att han känner sig trött och lätt yr. Han har en allmän sjukdomskänsla med värk i lår- och överarmsmuskulaturen. Han har också ont i huvudet dagligen. Det har pågått i två veckor. Han undrar nu om det kan vara så att behandlingen han fick tre år tidigare inte var tillräcklig och om han istället har fått </a:t>
            </a:r>
            <a:r>
              <a:rPr lang="sv-SE" sz="2200" dirty="0" err="1">
                <a:ea typeface="Calibri" panose="020F0502020204030204" pitchFamily="34" charset="0"/>
                <a:cs typeface="Times New Roman" panose="02020603050405020304" pitchFamily="18" charset="0"/>
              </a:rPr>
              <a:t>neuroborrelios</a:t>
            </a:r>
            <a:r>
              <a:rPr lang="sv-SE" sz="2200" dirty="0">
                <a:ea typeface="Calibri" panose="020F0502020204030204" pitchFamily="34" charset="0"/>
                <a:cs typeface="Times New Roman" panose="02020603050405020304" pitchFamily="18" charset="0"/>
              </a:rPr>
              <a:t>. Önskar få behandling mot detta.</a:t>
            </a:r>
          </a:p>
        </p:txBody>
      </p:sp>
    </p:spTree>
    <p:extLst>
      <p:ext uri="{BB962C8B-B14F-4D97-AF65-F5344CB8AC3E}">
        <p14:creationId xmlns:p14="http://schemas.microsoft.com/office/powerpoint/2010/main" val="590172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B27EE13-69C7-4D4A-B7E5-D466D155DB81}"/>
              </a:ext>
            </a:extLst>
          </p:cNvPr>
          <p:cNvSpPr>
            <a:spLocks noGrp="1"/>
          </p:cNvSpPr>
          <p:nvPr>
            <p:ph type="title"/>
          </p:nvPr>
        </p:nvSpPr>
        <p:spPr/>
        <p:txBody>
          <a:bodyPr/>
          <a:lstStyle/>
          <a:p>
            <a:r>
              <a:rPr lang="sv-SE" sz="2800" dirty="0"/>
              <a:t>6. Är det troligt att det är en </a:t>
            </a:r>
            <a:r>
              <a:rPr lang="sv-SE" sz="2800" dirty="0" err="1"/>
              <a:t>neuroborrelios</a:t>
            </a:r>
            <a:r>
              <a:rPr lang="sv-SE" sz="2800" dirty="0"/>
              <a:t>?</a:t>
            </a:r>
          </a:p>
        </p:txBody>
      </p:sp>
      <p:sp>
        <p:nvSpPr>
          <p:cNvPr id="4" name="Platshållare för innehåll 3">
            <a:extLst>
              <a:ext uri="{FF2B5EF4-FFF2-40B4-BE49-F238E27FC236}">
                <a16:creationId xmlns:a16="http://schemas.microsoft.com/office/drawing/2014/main" id="{BB400FCD-E21E-4A03-9C86-461262257763}"/>
              </a:ext>
            </a:extLst>
          </p:cNvPr>
          <p:cNvSpPr>
            <a:spLocks noGrp="1"/>
          </p:cNvSpPr>
          <p:nvPr>
            <p:ph idx="1"/>
          </p:nvPr>
        </p:nvSpPr>
        <p:spPr/>
        <p:txBody>
          <a:bodyPr/>
          <a:lstStyle/>
          <a:p>
            <a:pPr marL="0" indent="0">
              <a:buNone/>
            </a:pPr>
            <a:r>
              <a:rPr lang="sv-SE" dirty="0"/>
              <a:t>Nej:</a:t>
            </a:r>
          </a:p>
          <a:p>
            <a:r>
              <a:rPr lang="sv-SE" dirty="0"/>
              <a:t>Diffusa symtom</a:t>
            </a:r>
          </a:p>
          <a:p>
            <a:r>
              <a:rPr lang="sv-SE" dirty="0"/>
              <a:t>För lång tid har passerat sedan hans </a:t>
            </a:r>
            <a:r>
              <a:rPr lang="sv-SE" dirty="0" err="1"/>
              <a:t>erytema</a:t>
            </a:r>
            <a:r>
              <a:rPr lang="sv-SE" dirty="0"/>
              <a:t> </a:t>
            </a:r>
            <a:r>
              <a:rPr lang="sv-SE" dirty="0" err="1"/>
              <a:t>migrans</a:t>
            </a:r>
            <a:endParaRPr lang="sv-SE" dirty="0"/>
          </a:p>
          <a:p>
            <a:r>
              <a:rPr lang="sv-SE" dirty="0"/>
              <a:t>Symtom mer typiska för PMR</a:t>
            </a:r>
          </a:p>
          <a:p>
            <a:pPr marL="0" indent="0">
              <a:buNone/>
            </a:pPr>
            <a:endParaRPr lang="sv-SE" dirty="0"/>
          </a:p>
        </p:txBody>
      </p:sp>
      <p:sp>
        <p:nvSpPr>
          <p:cNvPr id="2" name="Platshållare för sidfot 1">
            <a:extLst>
              <a:ext uri="{FF2B5EF4-FFF2-40B4-BE49-F238E27FC236}">
                <a16:creationId xmlns:a16="http://schemas.microsoft.com/office/drawing/2014/main" id="{CED6FCC4-5AF6-4247-8C40-E04BD673FD3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8501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B4BD4AF-11CB-4012-9499-D1E9C3ED499E}"/>
              </a:ext>
            </a:extLst>
          </p:cNvPr>
          <p:cNvSpPr>
            <a:spLocks noGrp="1"/>
          </p:cNvSpPr>
          <p:nvPr>
            <p:ph type="title"/>
          </p:nvPr>
        </p:nvSpPr>
        <p:spPr>
          <a:xfrm>
            <a:off x="720000" y="1080000"/>
            <a:ext cx="7700963" cy="1136258"/>
          </a:xfrm>
        </p:spPr>
        <p:txBody>
          <a:bodyPr/>
          <a:lstStyle/>
          <a:p>
            <a:r>
              <a:rPr lang="sv-SE" sz="2800" dirty="0"/>
              <a:t>7. Vilka är symtomen på </a:t>
            </a:r>
            <a:r>
              <a:rPr lang="sv-SE" sz="2800" dirty="0" err="1"/>
              <a:t>neuroborrelios</a:t>
            </a:r>
            <a:r>
              <a:rPr lang="sv-SE" sz="2800" dirty="0"/>
              <a:t>?</a:t>
            </a:r>
          </a:p>
        </p:txBody>
      </p:sp>
      <p:sp>
        <p:nvSpPr>
          <p:cNvPr id="7" name="Platshållare för innehåll 6">
            <a:extLst>
              <a:ext uri="{FF2B5EF4-FFF2-40B4-BE49-F238E27FC236}">
                <a16:creationId xmlns:a16="http://schemas.microsoft.com/office/drawing/2014/main" id="{01AFE90E-095F-4B69-9E16-F2EE7F3DAD15}"/>
              </a:ext>
            </a:extLst>
          </p:cNvPr>
          <p:cNvSpPr>
            <a:spLocks noGrp="1"/>
          </p:cNvSpPr>
          <p:nvPr>
            <p:ph idx="1"/>
          </p:nvPr>
        </p:nvSpPr>
        <p:spPr>
          <a:xfrm>
            <a:off x="720000" y="2805193"/>
            <a:ext cx="7700963" cy="3293206"/>
          </a:xfrm>
        </p:spPr>
        <p:txBody>
          <a:bodyPr/>
          <a:lstStyle/>
          <a:p>
            <a:r>
              <a:rPr lang="sv-SE" dirty="0"/>
              <a:t>Neuralgisk smärta</a:t>
            </a:r>
          </a:p>
          <a:p>
            <a:r>
              <a:rPr lang="sv-SE" dirty="0" err="1"/>
              <a:t>Radikulitsymtom</a:t>
            </a:r>
            <a:r>
              <a:rPr lang="sv-SE" dirty="0"/>
              <a:t>: sensoriska och/eller motoriska</a:t>
            </a:r>
          </a:p>
          <a:p>
            <a:r>
              <a:rPr lang="sv-SE" dirty="0"/>
              <a:t>Meningitsymtom: huvudvärk, nackvärk, trötthet, aptitlöshet och ibland kräkningar</a:t>
            </a:r>
          </a:p>
        </p:txBody>
      </p:sp>
      <p:sp>
        <p:nvSpPr>
          <p:cNvPr id="4" name="Platshållare för sidfot 3">
            <a:extLst>
              <a:ext uri="{FF2B5EF4-FFF2-40B4-BE49-F238E27FC236}">
                <a16:creationId xmlns:a16="http://schemas.microsoft.com/office/drawing/2014/main" id="{5DF968BE-C85A-4234-B3D3-54943136D1B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1104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3136F7B-8D4C-470F-BA61-B66165000283}"/>
              </a:ext>
            </a:extLst>
          </p:cNvPr>
          <p:cNvSpPr>
            <a:spLocks noGrp="1"/>
          </p:cNvSpPr>
          <p:nvPr>
            <p:ph type="title"/>
          </p:nvPr>
        </p:nvSpPr>
        <p:spPr>
          <a:xfrm>
            <a:off x="720000" y="1080000"/>
            <a:ext cx="7700963" cy="1082014"/>
          </a:xfrm>
        </p:spPr>
        <p:txBody>
          <a:bodyPr/>
          <a:lstStyle/>
          <a:p>
            <a:r>
              <a:rPr lang="sv-SE" sz="2800" dirty="0"/>
              <a:t>8. Ska man utreda detta? Ta några prover eller ska man behandla direkt?</a:t>
            </a:r>
          </a:p>
        </p:txBody>
      </p:sp>
      <p:sp>
        <p:nvSpPr>
          <p:cNvPr id="7" name="Platshållare för innehåll 6">
            <a:extLst>
              <a:ext uri="{FF2B5EF4-FFF2-40B4-BE49-F238E27FC236}">
                <a16:creationId xmlns:a16="http://schemas.microsoft.com/office/drawing/2014/main" id="{12E83032-00A6-420C-B79E-B67644929CAD}"/>
              </a:ext>
            </a:extLst>
          </p:cNvPr>
          <p:cNvSpPr>
            <a:spLocks noGrp="1"/>
          </p:cNvSpPr>
          <p:nvPr>
            <p:ph idx="1"/>
          </p:nvPr>
        </p:nvSpPr>
        <p:spPr>
          <a:xfrm>
            <a:off x="720000" y="2448731"/>
            <a:ext cx="7700963" cy="3649667"/>
          </a:xfrm>
        </p:spPr>
        <p:txBody>
          <a:bodyPr/>
          <a:lstStyle/>
          <a:p>
            <a:r>
              <a:rPr lang="sv-SE" dirty="0"/>
              <a:t>Utred för misstänkt PMR.</a:t>
            </a:r>
          </a:p>
          <a:p>
            <a:r>
              <a:rPr lang="sv-SE" dirty="0"/>
              <a:t>Inte som </a:t>
            </a:r>
            <a:r>
              <a:rPr lang="sv-SE" dirty="0" err="1"/>
              <a:t>neuroborrelios</a:t>
            </a:r>
            <a:r>
              <a:rPr lang="sv-SE" dirty="0"/>
              <a:t> (NB) i detta fall då symtomen ej stämmer med diagnosen.</a:t>
            </a:r>
          </a:p>
          <a:p>
            <a:r>
              <a:rPr lang="sv-SE" dirty="0"/>
              <a:t>Vid misstanke om NB: remiss för lumbalpunktion till infektionsmottagning.</a:t>
            </a:r>
          </a:p>
          <a:p>
            <a:r>
              <a:rPr lang="sv-SE" dirty="0"/>
              <a:t>Enbart serologi räcker ej.</a:t>
            </a:r>
          </a:p>
          <a:p>
            <a:r>
              <a:rPr lang="sv-SE" dirty="0"/>
              <a:t>Ingen provbehandling utan diagnos!</a:t>
            </a:r>
          </a:p>
          <a:p>
            <a:pPr marL="0" indent="0">
              <a:buNone/>
            </a:pPr>
            <a:r>
              <a:rPr lang="sv-SE" dirty="0"/>
              <a:t> </a:t>
            </a:r>
          </a:p>
          <a:p>
            <a:endParaRPr lang="sv-SE" dirty="0"/>
          </a:p>
        </p:txBody>
      </p:sp>
      <p:sp>
        <p:nvSpPr>
          <p:cNvPr id="4" name="Platshållare för sidfot 3">
            <a:extLst>
              <a:ext uri="{FF2B5EF4-FFF2-40B4-BE49-F238E27FC236}">
                <a16:creationId xmlns:a16="http://schemas.microsoft.com/office/drawing/2014/main" id="{36AAE139-85EF-4220-8DB0-CE24EC1AFB4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8612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D2097D7-74CD-47C9-8F65-2AF4A311A360}"/>
              </a:ext>
            </a:extLst>
          </p:cNvPr>
          <p:cNvSpPr>
            <a:spLocks noGrp="1"/>
          </p:cNvSpPr>
          <p:nvPr>
            <p:ph type="title"/>
          </p:nvPr>
        </p:nvSpPr>
        <p:spPr>
          <a:xfrm>
            <a:off x="720000" y="1080001"/>
            <a:ext cx="7700963" cy="645560"/>
          </a:xfrm>
        </p:spPr>
        <p:txBody>
          <a:bodyPr/>
          <a:lstStyle/>
          <a:p>
            <a:r>
              <a:rPr lang="sv-SE" dirty="0"/>
              <a:t>Borrelia forts.</a:t>
            </a:r>
          </a:p>
        </p:txBody>
      </p:sp>
      <p:sp>
        <p:nvSpPr>
          <p:cNvPr id="7" name="Platshållare för innehåll 6">
            <a:extLst>
              <a:ext uri="{FF2B5EF4-FFF2-40B4-BE49-F238E27FC236}">
                <a16:creationId xmlns:a16="http://schemas.microsoft.com/office/drawing/2014/main" id="{B561C8EC-04F4-429B-BF9C-EAA2F46E093E}"/>
              </a:ext>
            </a:extLst>
          </p:cNvPr>
          <p:cNvSpPr>
            <a:spLocks noGrp="1"/>
          </p:cNvSpPr>
          <p:nvPr>
            <p:ph idx="1"/>
          </p:nvPr>
        </p:nvSpPr>
        <p:spPr>
          <a:xfrm>
            <a:off x="720000" y="1885427"/>
            <a:ext cx="7700963" cy="4212972"/>
          </a:xfrm>
        </p:spPr>
        <p:txBody>
          <a:bodyPr/>
          <a:lstStyle/>
          <a:p>
            <a:pPr marL="0" indent="0">
              <a:buNone/>
            </a:pPr>
            <a:r>
              <a:rPr lang="sv-SE" dirty="0"/>
              <a:t>Han har behandlat det med </a:t>
            </a:r>
            <a:r>
              <a:rPr lang="sv-SE" dirty="0" err="1"/>
              <a:t>Cortimyk</a:t>
            </a:r>
            <a:r>
              <a:rPr lang="sv-SE" dirty="0"/>
              <a:t> men det har inte haft samma effekt som det brukar. Egentligen söker han inte för detta, utan passar på att visa upp det när han ändå kommer med dottern Sara 12 år som också orienterar. </a:t>
            </a:r>
          </a:p>
          <a:p>
            <a:pPr marL="0" indent="0">
              <a:buNone/>
            </a:pPr>
            <a:r>
              <a:rPr lang="sv-SE" dirty="0"/>
              <a:t>De brukar träna i skogarna i Roslagen och i helgen var det tävling utanför Rimbo. För två dagar sedan svullnade hennes vänstra örsnibb upp och blev röd. Det ömmar lite under örat men annars mår hon bra. </a:t>
            </a:r>
          </a:p>
          <a:p>
            <a:pPr marL="0" indent="0">
              <a:buNone/>
            </a:pPr>
            <a:endParaRPr lang="sv-SE" dirty="0"/>
          </a:p>
        </p:txBody>
      </p:sp>
      <p:sp>
        <p:nvSpPr>
          <p:cNvPr id="4" name="Platshållare för sidfot 3">
            <a:extLst>
              <a:ext uri="{FF2B5EF4-FFF2-40B4-BE49-F238E27FC236}">
                <a16:creationId xmlns:a16="http://schemas.microsoft.com/office/drawing/2014/main" id="{8A2F15D5-EA2A-4C77-98F3-64758B928A75}"/>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95077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8A05552-F236-4943-9A3D-B4178ACCB277}"/>
              </a:ext>
            </a:extLst>
          </p:cNvPr>
          <p:cNvSpPr>
            <a:spLocks noGrp="1"/>
          </p:cNvSpPr>
          <p:nvPr>
            <p:ph type="title"/>
          </p:nvPr>
        </p:nvSpPr>
        <p:spPr/>
        <p:txBody>
          <a:bodyPr/>
          <a:lstStyle/>
          <a:p>
            <a:r>
              <a:rPr lang="sv-SE" dirty="0"/>
              <a:t>Borrelia forts.</a:t>
            </a:r>
          </a:p>
        </p:txBody>
      </p:sp>
      <p:sp>
        <p:nvSpPr>
          <p:cNvPr id="7" name="Platshållare för innehåll 6">
            <a:extLst>
              <a:ext uri="{FF2B5EF4-FFF2-40B4-BE49-F238E27FC236}">
                <a16:creationId xmlns:a16="http://schemas.microsoft.com/office/drawing/2014/main" id="{30FD4DB2-B9CD-4645-A6A4-C03848E6935E}"/>
              </a:ext>
            </a:extLst>
          </p:cNvPr>
          <p:cNvSpPr>
            <a:spLocks noGrp="1"/>
          </p:cNvSpPr>
          <p:nvPr>
            <p:ph idx="1"/>
          </p:nvPr>
        </p:nvSpPr>
        <p:spPr/>
        <p:txBody>
          <a:bodyPr/>
          <a:lstStyle/>
          <a:p>
            <a:pPr marL="0" indent="0">
              <a:buNone/>
            </a:pPr>
            <a:r>
              <a:rPr lang="sv-SE" dirty="0"/>
              <a:t>När du undersöker Sara ser du att vänster örsnibb är svullen och blåröd, under örat palperas lätt förstorade ömmande lymfkörtlar. Temp 37,1. </a:t>
            </a:r>
            <a:r>
              <a:rPr lang="sv-SE" dirty="0" err="1"/>
              <a:t>Öronstatus</a:t>
            </a:r>
            <a:r>
              <a:rPr lang="sv-SE" dirty="0"/>
              <a:t> i övrigt är </a:t>
            </a:r>
            <a:r>
              <a:rPr lang="sv-SE" dirty="0" err="1"/>
              <a:t>ua</a:t>
            </a:r>
            <a:r>
              <a:rPr lang="sv-SE" dirty="0"/>
              <a:t>.</a:t>
            </a:r>
          </a:p>
          <a:p>
            <a:pPr marL="0" indent="0">
              <a:buNone/>
            </a:pPr>
            <a:r>
              <a:rPr lang="sv-SE" dirty="0"/>
              <a:t>Pappa Zoran har en ca 10 cm i diameter ringformad rodnad strax under höger ljumske. Ytterkanten är något markerad och lite mörkare.</a:t>
            </a:r>
          </a:p>
          <a:p>
            <a:pPr marL="0" indent="0">
              <a:buNone/>
            </a:pPr>
            <a:endParaRPr lang="sv-SE" dirty="0"/>
          </a:p>
        </p:txBody>
      </p:sp>
      <p:sp>
        <p:nvSpPr>
          <p:cNvPr id="4" name="Platshållare för sidfot 3">
            <a:extLst>
              <a:ext uri="{FF2B5EF4-FFF2-40B4-BE49-F238E27FC236}">
                <a16:creationId xmlns:a16="http://schemas.microsoft.com/office/drawing/2014/main" id="{7B7BC2DE-74EF-44C6-924F-EF3CA7203A6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810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173981E-AA2C-4BFE-99EA-76D672952BE1}"/>
              </a:ext>
            </a:extLst>
          </p:cNvPr>
          <p:cNvSpPr>
            <a:spLocks noGrp="1"/>
          </p:cNvSpPr>
          <p:nvPr>
            <p:ph type="title"/>
          </p:nvPr>
        </p:nvSpPr>
        <p:spPr>
          <a:xfrm>
            <a:off x="720000" y="1080000"/>
            <a:ext cx="7700963" cy="977400"/>
          </a:xfrm>
        </p:spPr>
        <p:txBody>
          <a:bodyPr/>
          <a:lstStyle/>
          <a:p>
            <a:r>
              <a:rPr lang="sv-SE" sz="2800" dirty="0"/>
              <a:t>1. Behöver vi veta något mer om Sara eller Zoran?</a:t>
            </a:r>
          </a:p>
        </p:txBody>
      </p:sp>
      <p:sp>
        <p:nvSpPr>
          <p:cNvPr id="7" name="Platshållare för innehåll 6">
            <a:extLst>
              <a:ext uri="{FF2B5EF4-FFF2-40B4-BE49-F238E27FC236}">
                <a16:creationId xmlns:a16="http://schemas.microsoft.com/office/drawing/2014/main" id="{76BE9BFD-CFFC-45E7-A92F-7F358D412BE5}"/>
              </a:ext>
            </a:extLst>
          </p:cNvPr>
          <p:cNvSpPr>
            <a:spLocks noGrp="1"/>
          </p:cNvSpPr>
          <p:nvPr>
            <p:ph idx="1"/>
          </p:nvPr>
        </p:nvSpPr>
        <p:spPr>
          <a:xfrm>
            <a:off x="720000" y="2315497"/>
            <a:ext cx="7700963" cy="3782902"/>
          </a:xfrm>
        </p:spPr>
        <p:txBody>
          <a:bodyPr/>
          <a:lstStyle/>
          <a:p>
            <a:r>
              <a:rPr lang="sv-SE" dirty="0"/>
              <a:t>Är någon av dem allergisk mot penicillin? </a:t>
            </a:r>
          </a:p>
          <a:p>
            <a:r>
              <a:rPr lang="sv-SE" dirty="0"/>
              <a:t>Är Sara tidigare frisk? </a:t>
            </a:r>
          </a:p>
          <a:p>
            <a:r>
              <a:rPr lang="sv-SE" dirty="0"/>
              <a:t>Har de sett några fästingar på kroppen? </a:t>
            </a:r>
          </a:p>
          <a:p>
            <a:endParaRPr lang="sv-SE" dirty="0"/>
          </a:p>
        </p:txBody>
      </p:sp>
      <p:sp>
        <p:nvSpPr>
          <p:cNvPr id="4" name="Platshållare för sidfot 3">
            <a:extLst>
              <a:ext uri="{FF2B5EF4-FFF2-40B4-BE49-F238E27FC236}">
                <a16:creationId xmlns:a16="http://schemas.microsoft.com/office/drawing/2014/main" id="{13D48984-9106-47F2-B288-134F8DF7116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358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220CD57-9C80-4CE9-80C7-341792BB1140}"/>
              </a:ext>
            </a:extLst>
          </p:cNvPr>
          <p:cNvSpPr>
            <a:spLocks noGrp="1"/>
          </p:cNvSpPr>
          <p:nvPr>
            <p:ph type="title"/>
          </p:nvPr>
        </p:nvSpPr>
        <p:spPr>
          <a:xfrm>
            <a:off x="720000" y="1080001"/>
            <a:ext cx="7700963" cy="493078"/>
          </a:xfrm>
        </p:spPr>
        <p:txBody>
          <a:bodyPr/>
          <a:lstStyle/>
          <a:p>
            <a:r>
              <a:rPr lang="sv-SE" sz="2800" dirty="0"/>
              <a:t>2. Vad har Zoran och Sara för diagnoser?</a:t>
            </a:r>
          </a:p>
        </p:txBody>
      </p:sp>
      <p:sp>
        <p:nvSpPr>
          <p:cNvPr id="7" name="Platshållare för innehåll 6">
            <a:extLst>
              <a:ext uri="{FF2B5EF4-FFF2-40B4-BE49-F238E27FC236}">
                <a16:creationId xmlns:a16="http://schemas.microsoft.com/office/drawing/2014/main" id="{A3BFD369-28DC-4C38-82C7-1CD4686F0792}"/>
              </a:ext>
            </a:extLst>
          </p:cNvPr>
          <p:cNvSpPr>
            <a:spLocks noGrp="1"/>
          </p:cNvSpPr>
          <p:nvPr>
            <p:ph idx="1"/>
          </p:nvPr>
        </p:nvSpPr>
        <p:spPr>
          <a:xfrm>
            <a:off x="720000" y="1573079"/>
            <a:ext cx="7700963" cy="4525320"/>
          </a:xfrm>
        </p:spPr>
        <p:txBody>
          <a:bodyPr/>
          <a:lstStyle/>
          <a:p>
            <a:pPr marL="0" indent="0">
              <a:buNone/>
            </a:pPr>
            <a:r>
              <a:rPr lang="sv-SE" u="sng" dirty="0"/>
              <a:t>Zoran - </a:t>
            </a:r>
            <a:r>
              <a:rPr lang="sv-SE" u="sng" dirty="0" err="1"/>
              <a:t>Erytema</a:t>
            </a:r>
            <a:r>
              <a:rPr lang="sv-SE" u="sng" dirty="0"/>
              <a:t> </a:t>
            </a:r>
            <a:r>
              <a:rPr lang="sv-SE" u="sng" dirty="0" err="1"/>
              <a:t>migrans</a:t>
            </a:r>
            <a:endParaRPr lang="sv-SE" u="sng" dirty="0"/>
          </a:p>
          <a:p>
            <a:r>
              <a:rPr lang="sv-SE" dirty="0"/>
              <a:t>&gt;4 dagar efter bettet</a:t>
            </a:r>
          </a:p>
          <a:p>
            <a:r>
              <a:rPr lang="sv-SE" dirty="0"/>
              <a:t>≥5 cm i diameter</a:t>
            </a:r>
          </a:p>
          <a:p>
            <a:pPr marL="0" indent="0">
              <a:buNone/>
            </a:pPr>
            <a:r>
              <a:rPr lang="sv-SE" u="sng" dirty="0"/>
              <a:t>Sara - </a:t>
            </a:r>
            <a:r>
              <a:rPr lang="sv-SE" u="sng" dirty="0" err="1"/>
              <a:t>Lymfocytom</a:t>
            </a:r>
            <a:endParaRPr lang="sv-SE" u="sng" dirty="0"/>
          </a:p>
          <a:p>
            <a:r>
              <a:rPr lang="sv-SE" dirty="0"/>
              <a:t>Blåröd tumör, 1-5 cm</a:t>
            </a:r>
          </a:p>
          <a:p>
            <a:r>
              <a:rPr lang="sv-SE" dirty="0"/>
              <a:t>Oftast på örsnibb, bröstvårta eller </a:t>
            </a:r>
            <a:r>
              <a:rPr lang="sv-SE" dirty="0" err="1"/>
              <a:t>skrotum</a:t>
            </a:r>
            <a:endParaRPr lang="sv-SE" dirty="0"/>
          </a:p>
          <a:p>
            <a:r>
              <a:rPr lang="sv-SE" dirty="0"/>
              <a:t>Vanligast hos barn men förekommer även hos vuxna</a:t>
            </a:r>
          </a:p>
          <a:p>
            <a:r>
              <a:rPr lang="sv-SE" dirty="0"/>
              <a:t>Medianinkubationstid: 3 veckor</a:t>
            </a:r>
          </a:p>
          <a:p>
            <a:pPr marL="0" indent="0">
              <a:buNone/>
            </a:pPr>
            <a:endParaRPr lang="sv-SE" dirty="0"/>
          </a:p>
        </p:txBody>
      </p:sp>
      <p:sp>
        <p:nvSpPr>
          <p:cNvPr id="4" name="Platshållare för sidfot 3">
            <a:extLst>
              <a:ext uri="{FF2B5EF4-FFF2-40B4-BE49-F238E27FC236}">
                <a16:creationId xmlns:a16="http://schemas.microsoft.com/office/drawing/2014/main" id="{E1860483-07E7-4D58-992D-7E2F9774CEF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69879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87C66D1-833E-4BFA-AA2B-1F17946596AE}"/>
              </a:ext>
            </a:extLst>
          </p:cNvPr>
          <p:cNvSpPr>
            <a:spLocks noGrp="1"/>
          </p:cNvSpPr>
          <p:nvPr>
            <p:ph type="title"/>
          </p:nvPr>
        </p:nvSpPr>
        <p:spPr>
          <a:xfrm>
            <a:off x="720000" y="1080000"/>
            <a:ext cx="7700963" cy="1182753"/>
          </a:xfrm>
        </p:spPr>
        <p:txBody>
          <a:bodyPr/>
          <a:lstStyle/>
          <a:p>
            <a:r>
              <a:rPr lang="sv-SE" sz="2800" dirty="0"/>
              <a:t>3. Ska man ta prov på någon av dem och i så fall vilka prover?</a:t>
            </a:r>
          </a:p>
        </p:txBody>
      </p:sp>
      <p:sp>
        <p:nvSpPr>
          <p:cNvPr id="7" name="Platshållare för innehåll 6">
            <a:extLst>
              <a:ext uri="{FF2B5EF4-FFF2-40B4-BE49-F238E27FC236}">
                <a16:creationId xmlns:a16="http://schemas.microsoft.com/office/drawing/2014/main" id="{F559EF99-900C-4F2E-86DE-E0E711105D64}"/>
              </a:ext>
            </a:extLst>
          </p:cNvPr>
          <p:cNvSpPr>
            <a:spLocks noGrp="1"/>
          </p:cNvSpPr>
          <p:nvPr>
            <p:ph idx="1"/>
          </p:nvPr>
        </p:nvSpPr>
        <p:spPr>
          <a:xfrm>
            <a:off x="719999" y="2555353"/>
            <a:ext cx="7700963" cy="3324202"/>
          </a:xfrm>
        </p:spPr>
        <p:txBody>
          <a:bodyPr/>
          <a:lstStyle/>
          <a:p>
            <a:pPr marL="0" indent="0">
              <a:buNone/>
            </a:pPr>
            <a:r>
              <a:rPr lang="sv-SE" u="sng" dirty="0" err="1"/>
              <a:t>Erytema</a:t>
            </a:r>
            <a:r>
              <a:rPr lang="sv-SE" u="sng" dirty="0"/>
              <a:t> </a:t>
            </a:r>
            <a:r>
              <a:rPr lang="sv-SE" u="sng" dirty="0" err="1"/>
              <a:t>migrans</a:t>
            </a:r>
            <a:r>
              <a:rPr lang="sv-SE" u="sng" dirty="0"/>
              <a:t>:</a:t>
            </a:r>
          </a:p>
          <a:p>
            <a:r>
              <a:rPr lang="sv-SE" dirty="0"/>
              <a:t>Klinisk diagnos, inga prover</a:t>
            </a:r>
          </a:p>
          <a:p>
            <a:pPr marL="0" indent="0">
              <a:buNone/>
            </a:pPr>
            <a:r>
              <a:rPr lang="sv-SE" u="sng" dirty="0" err="1"/>
              <a:t>Lymfocytom</a:t>
            </a:r>
            <a:r>
              <a:rPr lang="sv-SE" u="sng" dirty="0"/>
              <a:t>:</a:t>
            </a:r>
          </a:p>
          <a:p>
            <a:r>
              <a:rPr lang="sv-SE" dirty="0"/>
              <a:t>Klinisk diagnos för det mesta tillräcklig</a:t>
            </a:r>
          </a:p>
          <a:p>
            <a:r>
              <a:rPr lang="sv-SE" dirty="0"/>
              <a:t>Borreliaserologi (ca 70% har </a:t>
            </a:r>
            <a:r>
              <a:rPr lang="sv-SE" dirty="0" err="1"/>
              <a:t>IgG</a:t>
            </a:r>
            <a:r>
              <a:rPr lang="sv-SE" dirty="0"/>
              <a:t>-antikroppar)</a:t>
            </a:r>
          </a:p>
        </p:txBody>
      </p:sp>
      <p:sp>
        <p:nvSpPr>
          <p:cNvPr id="4" name="Platshållare för sidfot 3">
            <a:extLst>
              <a:ext uri="{FF2B5EF4-FFF2-40B4-BE49-F238E27FC236}">
                <a16:creationId xmlns:a16="http://schemas.microsoft.com/office/drawing/2014/main" id="{519934F9-A9B2-4EEF-9777-4977068EB85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8129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D233A5F-BEBE-43E5-9134-0F6345FADAE2}"/>
              </a:ext>
            </a:extLst>
          </p:cNvPr>
          <p:cNvSpPr>
            <a:spLocks noGrp="1"/>
          </p:cNvSpPr>
          <p:nvPr>
            <p:ph type="title"/>
          </p:nvPr>
        </p:nvSpPr>
        <p:spPr/>
        <p:txBody>
          <a:bodyPr/>
          <a:lstStyle/>
          <a:p>
            <a:r>
              <a:rPr lang="sv-SE" sz="2800" dirty="0"/>
              <a:t>4. Hur ska de behandlas?</a:t>
            </a:r>
          </a:p>
        </p:txBody>
      </p:sp>
      <p:graphicFrame>
        <p:nvGraphicFramePr>
          <p:cNvPr id="12" name="Platshållare för innehåll 11">
            <a:extLst>
              <a:ext uri="{FF2B5EF4-FFF2-40B4-BE49-F238E27FC236}">
                <a16:creationId xmlns:a16="http://schemas.microsoft.com/office/drawing/2014/main" id="{70D3779C-9EC8-4C6A-A186-F5175E97255C}"/>
              </a:ext>
            </a:extLst>
          </p:cNvPr>
          <p:cNvGraphicFramePr>
            <a:graphicFrameLocks noGrp="1"/>
          </p:cNvGraphicFramePr>
          <p:nvPr>
            <p:ph idx="1"/>
            <p:extLst>
              <p:ext uri="{D42A27DB-BD31-4B8C-83A1-F6EECF244321}">
                <p14:modId xmlns:p14="http://schemas.microsoft.com/office/powerpoint/2010/main" val="1985623983"/>
              </p:ext>
            </p:extLst>
          </p:nvPr>
        </p:nvGraphicFramePr>
        <p:xfrm>
          <a:off x="790414" y="2316997"/>
          <a:ext cx="7700962" cy="3710201"/>
        </p:xfrm>
        <a:graphic>
          <a:graphicData uri="http://schemas.openxmlformats.org/drawingml/2006/table">
            <a:tbl>
              <a:tblPr firstRow="1" firstCol="1" bandRow="1">
                <a:tableStyleId>{5C22544A-7EE6-4342-B048-85BDC9FD1C3A}</a:tableStyleId>
              </a:tblPr>
              <a:tblGrid>
                <a:gridCol w="3398919">
                  <a:extLst>
                    <a:ext uri="{9D8B030D-6E8A-4147-A177-3AD203B41FA5}">
                      <a16:colId xmlns:a16="http://schemas.microsoft.com/office/drawing/2014/main" val="842930040"/>
                    </a:ext>
                  </a:extLst>
                </a:gridCol>
                <a:gridCol w="903124">
                  <a:extLst>
                    <a:ext uri="{9D8B030D-6E8A-4147-A177-3AD203B41FA5}">
                      <a16:colId xmlns:a16="http://schemas.microsoft.com/office/drawing/2014/main" val="396961876"/>
                    </a:ext>
                  </a:extLst>
                </a:gridCol>
                <a:gridCol w="3398919">
                  <a:extLst>
                    <a:ext uri="{9D8B030D-6E8A-4147-A177-3AD203B41FA5}">
                      <a16:colId xmlns:a16="http://schemas.microsoft.com/office/drawing/2014/main" val="3110181424"/>
                    </a:ext>
                  </a:extLst>
                </a:gridCol>
              </a:tblGrid>
              <a:tr h="2999347">
                <a:tc gridSpan="2">
                  <a:txBody>
                    <a:bodyPr/>
                    <a:lstStyle/>
                    <a:p>
                      <a:pPr>
                        <a:lnSpc>
                          <a:spcPts val="1680"/>
                        </a:lnSpc>
                        <a:spcAft>
                          <a:spcPts val="1200"/>
                        </a:spcAft>
                      </a:pPr>
                      <a:r>
                        <a:rPr lang="sv-SE" sz="1100">
                          <a:effectLst/>
                        </a:rPr>
                        <a:t>Erythema migrans</a:t>
                      </a:r>
                      <a:br>
                        <a:rPr lang="sv-SE" sz="1100">
                          <a:effectLst/>
                        </a:rPr>
                      </a:br>
                      <a:br>
                        <a:rPr lang="sv-SE" sz="1100">
                          <a:effectLst/>
                        </a:rPr>
                      </a:br>
                      <a:br>
                        <a:rPr lang="sv-SE" sz="1100">
                          <a:effectLst/>
                        </a:rPr>
                      </a:br>
                      <a:r>
                        <a:rPr lang="sv-SE" sz="1100">
                          <a:effectLst/>
                        </a:rPr>
                        <a:t>Vid PC-allergi, multipla erytem, och erytem med feber</a:t>
                      </a:r>
                      <a:br>
                        <a:rPr lang="sv-SE" sz="1100">
                          <a:effectLst/>
                        </a:rPr>
                      </a:b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hMerge="1">
                  <a:txBody>
                    <a:bodyPr/>
                    <a:lstStyle/>
                    <a:p>
                      <a:endParaRPr lang="sv-SE"/>
                    </a:p>
                  </a:txBody>
                  <a:tcPr/>
                </a:tc>
                <a:tc>
                  <a:txBody>
                    <a:bodyPr/>
                    <a:lstStyle/>
                    <a:p>
                      <a:pPr>
                        <a:lnSpc>
                          <a:spcPts val="1680"/>
                        </a:lnSpc>
                        <a:spcAft>
                          <a:spcPts val="0"/>
                        </a:spcAft>
                      </a:pPr>
                      <a:r>
                        <a:rPr lang="sv-SE" sz="1100">
                          <a:effectLst/>
                        </a:rPr>
                        <a:t>Fenoximetylpenicillin 1 g x 3 i 10 dygn.</a:t>
                      </a:r>
                      <a:br>
                        <a:rPr lang="sv-SE" sz="1100">
                          <a:effectLst/>
                        </a:rPr>
                      </a:br>
                      <a:r>
                        <a:rPr lang="sv-SE" sz="1100">
                          <a:effectLst/>
                        </a:rPr>
                        <a:t>Vid graviditet: 2 g x 3 i 10 dygn.</a:t>
                      </a:r>
                      <a:br>
                        <a:rPr lang="sv-SE" sz="1100">
                          <a:effectLst/>
                        </a:rPr>
                      </a:br>
                      <a:br>
                        <a:rPr lang="sv-SE" sz="1100">
                          <a:effectLst/>
                        </a:rPr>
                      </a:br>
                      <a:r>
                        <a:rPr lang="sv-SE" sz="1100">
                          <a:effectLst/>
                        </a:rPr>
                        <a:t>Doxycyklin (ej till gravida trimester 2+3) 100 mg x 2 i 10 dygn.</a:t>
                      </a:r>
                      <a:br>
                        <a:rPr lang="sv-SE" sz="1100">
                          <a:effectLst/>
                        </a:rPr>
                      </a:br>
                      <a:br>
                        <a:rPr lang="sv-SE" sz="1100">
                          <a:effectLst/>
                        </a:rPr>
                      </a:br>
                      <a:r>
                        <a:rPr lang="sv-SE" sz="1100">
                          <a:effectLst/>
                        </a:rPr>
                        <a:t>Vid graviditet: Ceftriaxon 2 g x 1 intravenöst i 10 dygn.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2846470253"/>
                  </a:ext>
                </a:extLst>
              </a:tr>
              <a:tr h="710854">
                <a:tc>
                  <a:txBody>
                    <a:bodyPr/>
                    <a:lstStyle/>
                    <a:p>
                      <a:pPr>
                        <a:lnSpc>
                          <a:spcPct val="115000"/>
                        </a:lnSpc>
                      </a:pPr>
                      <a:r>
                        <a:rPr lang="sv-SE" sz="1100">
                          <a:effectLst/>
                        </a:rPr>
                        <a:t>Barn: Okomplicerad erythema migrans</a:t>
                      </a:r>
                      <a:endParaRPr lang="sv-SE" sz="1100">
                        <a:effectLst/>
                        <a:latin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dirty="0" err="1">
                          <a:effectLst/>
                        </a:rPr>
                        <a:t>Fenoximetylpenicillin</a:t>
                      </a:r>
                      <a:r>
                        <a:rPr lang="sv-SE" sz="1100" dirty="0">
                          <a:effectLst/>
                        </a:rPr>
                        <a:t> 25 mg/kg x 3 i 10 dygn (max 1 g x 3).</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509862692"/>
                  </a:ext>
                </a:extLst>
              </a:tr>
            </a:tbl>
          </a:graphicData>
        </a:graphic>
      </p:graphicFrame>
      <p:sp>
        <p:nvSpPr>
          <p:cNvPr id="4" name="Platshållare för sidfot 3">
            <a:extLst>
              <a:ext uri="{FF2B5EF4-FFF2-40B4-BE49-F238E27FC236}">
                <a16:creationId xmlns:a16="http://schemas.microsoft.com/office/drawing/2014/main" id="{A795AF71-4CED-45D2-8548-EBB98FDDBF4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77992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55752-92CD-40D5-AB51-9F4546719018}"/>
              </a:ext>
            </a:extLst>
          </p:cNvPr>
          <p:cNvSpPr>
            <a:spLocks noGrp="1"/>
          </p:cNvSpPr>
          <p:nvPr>
            <p:ph type="title"/>
          </p:nvPr>
        </p:nvSpPr>
        <p:spPr/>
        <p:txBody>
          <a:bodyPr/>
          <a:lstStyle/>
          <a:p>
            <a:r>
              <a:rPr lang="sv-SE" sz="2800" dirty="0"/>
              <a:t>Forts.</a:t>
            </a:r>
          </a:p>
        </p:txBody>
      </p:sp>
      <p:graphicFrame>
        <p:nvGraphicFramePr>
          <p:cNvPr id="13" name="Platshållare för innehåll 12">
            <a:extLst>
              <a:ext uri="{FF2B5EF4-FFF2-40B4-BE49-F238E27FC236}">
                <a16:creationId xmlns:a16="http://schemas.microsoft.com/office/drawing/2014/main" id="{C02669D0-5D7E-468A-B27A-C86A2040A753}"/>
              </a:ext>
            </a:extLst>
          </p:cNvPr>
          <p:cNvGraphicFramePr>
            <a:graphicFrameLocks noGrp="1"/>
          </p:cNvGraphicFramePr>
          <p:nvPr>
            <p:ph idx="1"/>
            <p:extLst>
              <p:ext uri="{D42A27DB-BD31-4B8C-83A1-F6EECF244321}">
                <p14:modId xmlns:p14="http://schemas.microsoft.com/office/powerpoint/2010/main" val="1985735303"/>
              </p:ext>
            </p:extLst>
          </p:nvPr>
        </p:nvGraphicFramePr>
        <p:xfrm>
          <a:off x="1565343" y="2085865"/>
          <a:ext cx="6010276" cy="1683068"/>
        </p:xfrm>
        <a:graphic>
          <a:graphicData uri="http://schemas.openxmlformats.org/drawingml/2006/table">
            <a:tbl>
              <a:tblPr firstRow="1" firstCol="1" bandRow="1">
                <a:tableStyleId>{5C22544A-7EE6-4342-B048-85BDC9FD1C3A}</a:tableStyleId>
              </a:tblPr>
              <a:tblGrid>
                <a:gridCol w="3005138">
                  <a:extLst>
                    <a:ext uri="{9D8B030D-6E8A-4147-A177-3AD203B41FA5}">
                      <a16:colId xmlns:a16="http://schemas.microsoft.com/office/drawing/2014/main" val="3468189499"/>
                    </a:ext>
                  </a:extLst>
                </a:gridCol>
                <a:gridCol w="3005138">
                  <a:extLst>
                    <a:ext uri="{9D8B030D-6E8A-4147-A177-3AD203B41FA5}">
                      <a16:colId xmlns:a16="http://schemas.microsoft.com/office/drawing/2014/main" val="3771185701"/>
                    </a:ext>
                  </a:extLst>
                </a:gridCol>
              </a:tblGrid>
              <a:tr h="0">
                <a:tc>
                  <a:txBody>
                    <a:bodyPr/>
                    <a:lstStyle/>
                    <a:p>
                      <a:pPr>
                        <a:lnSpc>
                          <a:spcPts val="1680"/>
                        </a:lnSpc>
                        <a:spcAft>
                          <a:spcPts val="0"/>
                        </a:spcAft>
                      </a:pPr>
                      <a:r>
                        <a:rPr lang="sv-SE" sz="1100" dirty="0">
                          <a:effectLst/>
                        </a:rPr>
                        <a:t>Borrelia </a:t>
                      </a:r>
                      <a:r>
                        <a:rPr lang="sv-SE" sz="1100" dirty="0" err="1">
                          <a:effectLst/>
                        </a:rPr>
                        <a:t>lymfocytom</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dirty="0" err="1">
                          <a:effectLst/>
                        </a:rPr>
                        <a:t>Fenoximetylpenicillin</a:t>
                      </a:r>
                      <a:r>
                        <a:rPr lang="sv-SE" sz="1100" dirty="0">
                          <a:effectLst/>
                        </a:rPr>
                        <a:t> 1 g x 3 i 14 dygn.</a:t>
                      </a:r>
                      <a:br>
                        <a:rPr lang="sv-SE" sz="1100" dirty="0">
                          <a:effectLst/>
                        </a:rPr>
                      </a:br>
                      <a:br>
                        <a:rPr lang="sv-SE" sz="1100" dirty="0">
                          <a:effectLst/>
                        </a:rPr>
                      </a:br>
                      <a:r>
                        <a:rPr lang="sv-SE" sz="1100" dirty="0" err="1">
                          <a:effectLst/>
                        </a:rPr>
                        <a:t>Doxycyklin</a:t>
                      </a:r>
                      <a:r>
                        <a:rPr lang="sv-SE" sz="1100" dirty="0">
                          <a:effectLst/>
                        </a:rPr>
                        <a:t> (ej till gravida </a:t>
                      </a:r>
                      <a:r>
                        <a:rPr lang="sv-SE" sz="1100" dirty="0" err="1">
                          <a:effectLst/>
                        </a:rPr>
                        <a:t>trimester</a:t>
                      </a:r>
                      <a:r>
                        <a:rPr lang="sv-SE" sz="1100" dirty="0">
                          <a:effectLst/>
                        </a:rPr>
                        <a:t> 2+3) 100 mg x 2 i 14 dygn.</a:t>
                      </a:r>
                    </a:p>
                    <a:p>
                      <a:pPr>
                        <a:lnSpc>
                          <a:spcPts val="1680"/>
                        </a:lnSpc>
                        <a:spcAft>
                          <a:spcPts val="0"/>
                        </a:spcAft>
                      </a:pPr>
                      <a:r>
                        <a:rPr lang="sv-SE" sz="1100" dirty="0">
                          <a:effectLst/>
                        </a:rPr>
                        <a:t> </a:t>
                      </a:r>
                    </a:p>
                    <a:p>
                      <a:pPr>
                        <a:lnSpc>
                          <a:spcPts val="1680"/>
                        </a:lnSpc>
                        <a:spcAft>
                          <a:spcPts val="0"/>
                        </a:spcAft>
                      </a:pPr>
                      <a:r>
                        <a:rPr lang="sv-SE" sz="11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3511940712"/>
                  </a:ext>
                </a:extLst>
              </a:tr>
            </a:tbl>
          </a:graphicData>
        </a:graphic>
      </p:graphicFrame>
      <p:sp>
        <p:nvSpPr>
          <p:cNvPr id="4" name="Platshållare för sidfot 3">
            <a:extLst>
              <a:ext uri="{FF2B5EF4-FFF2-40B4-BE49-F238E27FC236}">
                <a16:creationId xmlns:a16="http://schemas.microsoft.com/office/drawing/2014/main" id="{E65D6328-502B-4DD9-8059-6DDEBC0E87BA}"/>
              </a:ext>
            </a:extLst>
          </p:cNvPr>
          <p:cNvSpPr>
            <a:spLocks noGrp="1"/>
          </p:cNvSpPr>
          <p:nvPr>
            <p:ph type="ftr" sz="quarter" idx="3"/>
          </p:nvPr>
        </p:nvSpPr>
        <p:spPr/>
        <p:txBody>
          <a:bodyPr/>
          <a:lstStyle/>
          <a:p>
            <a:endParaRPr lang="sv-SE"/>
          </a:p>
        </p:txBody>
      </p:sp>
      <p:graphicFrame>
        <p:nvGraphicFramePr>
          <p:cNvPr id="14" name="Tabell 13">
            <a:extLst>
              <a:ext uri="{FF2B5EF4-FFF2-40B4-BE49-F238E27FC236}">
                <a16:creationId xmlns:a16="http://schemas.microsoft.com/office/drawing/2014/main" id="{C6569A77-23F0-44AE-93BB-C5E864C69497}"/>
              </a:ext>
            </a:extLst>
          </p:cNvPr>
          <p:cNvGraphicFramePr>
            <a:graphicFrameLocks noGrp="1"/>
          </p:cNvGraphicFramePr>
          <p:nvPr>
            <p:extLst>
              <p:ext uri="{D42A27DB-BD31-4B8C-83A1-F6EECF244321}">
                <p14:modId xmlns:p14="http://schemas.microsoft.com/office/powerpoint/2010/main" val="1955441588"/>
              </p:ext>
            </p:extLst>
          </p:nvPr>
        </p:nvGraphicFramePr>
        <p:xfrm>
          <a:off x="1564481" y="3522281"/>
          <a:ext cx="6010275" cy="1770390"/>
        </p:xfrm>
        <a:graphic>
          <a:graphicData uri="http://schemas.openxmlformats.org/drawingml/2006/table">
            <a:tbl>
              <a:tblPr firstRow="1" firstCol="1" bandRow="1">
                <a:tableStyleId>{5C22544A-7EE6-4342-B048-85BDC9FD1C3A}</a:tableStyleId>
              </a:tblPr>
              <a:tblGrid>
                <a:gridCol w="2003425">
                  <a:extLst>
                    <a:ext uri="{9D8B030D-6E8A-4147-A177-3AD203B41FA5}">
                      <a16:colId xmlns:a16="http://schemas.microsoft.com/office/drawing/2014/main" val="2778827231"/>
                    </a:ext>
                  </a:extLst>
                </a:gridCol>
                <a:gridCol w="2003425">
                  <a:extLst>
                    <a:ext uri="{9D8B030D-6E8A-4147-A177-3AD203B41FA5}">
                      <a16:colId xmlns:a16="http://schemas.microsoft.com/office/drawing/2014/main" val="392051773"/>
                    </a:ext>
                  </a:extLst>
                </a:gridCol>
                <a:gridCol w="2003425">
                  <a:extLst>
                    <a:ext uri="{9D8B030D-6E8A-4147-A177-3AD203B41FA5}">
                      <a16:colId xmlns:a16="http://schemas.microsoft.com/office/drawing/2014/main" val="1391642709"/>
                    </a:ext>
                  </a:extLst>
                </a:gridCol>
              </a:tblGrid>
              <a:tr h="885195">
                <a:tc rowSpan="2">
                  <a:txBody>
                    <a:bodyPr/>
                    <a:lstStyle/>
                    <a:p>
                      <a:pPr>
                        <a:lnSpc>
                          <a:spcPts val="1680"/>
                        </a:lnSpc>
                        <a:spcAft>
                          <a:spcPts val="0"/>
                        </a:spcAft>
                      </a:pPr>
                      <a:r>
                        <a:rPr lang="sv-SE" sz="1100">
                          <a:effectLst/>
                        </a:rPr>
                        <a:t>Barn: Borrelia lymfocytom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a:effectLst/>
                        </a:rPr>
                        <a:t>&lt;8 år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a:effectLst/>
                        </a:rPr>
                        <a:t>Amoxicillin peroralt 15 mg/kg x 3 i 14 dygn.</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1810673401"/>
                  </a:ext>
                </a:extLst>
              </a:tr>
              <a:tr h="885195">
                <a:tc vMerge="1">
                  <a:txBody>
                    <a:bodyPr/>
                    <a:lstStyle/>
                    <a:p>
                      <a:endParaRPr lang="sv-SE"/>
                    </a:p>
                  </a:txBody>
                  <a:tcPr/>
                </a:tc>
                <a:tc>
                  <a:txBody>
                    <a:bodyPr/>
                    <a:lstStyle/>
                    <a:p>
                      <a:pPr>
                        <a:lnSpc>
                          <a:spcPts val="1680"/>
                        </a:lnSpc>
                        <a:spcAft>
                          <a:spcPts val="0"/>
                        </a:spcAft>
                      </a:pPr>
                      <a:r>
                        <a:rPr lang="sv-SE" sz="1100" u="sng">
                          <a:effectLst/>
                        </a:rPr>
                        <a:t>&gt;</a:t>
                      </a:r>
                      <a:r>
                        <a:rPr lang="sv-SE" sz="1100">
                          <a:effectLst/>
                        </a:rPr>
                        <a:t>8 år</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tc>
                  <a:txBody>
                    <a:bodyPr/>
                    <a:lstStyle/>
                    <a:p>
                      <a:pPr>
                        <a:lnSpc>
                          <a:spcPts val="1680"/>
                        </a:lnSpc>
                        <a:spcAft>
                          <a:spcPts val="0"/>
                        </a:spcAft>
                      </a:pPr>
                      <a:r>
                        <a:rPr lang="sv-SE" sz="1100" dirty="0" err="1">
                          <a:effectLst/>
                        </a:rPr>
                        <a:t>Doxycyklin</a:t>
                      </a:r>
                      <a:r>
                        <a:rPr lang="sv-SE" sz="1100" dirty="0">
                          <a:effectLst/>
                        </a:rPr>
                        <a:t> peroralt 4 mg/kg x 1 i 14 dygn.</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0" marR="95250" marT="95250" marB="95250"/>
                </a:tc>
                <a:extLst>
                  <a:ext uri="{0D108BD9-81ED-4DB2-BD59-A6C34878D82A}">
                    <a16:rowId xmlns:a16="http://schemas.microsoft.com/office/drawing/2014/main" val="1528780587"/>
                  </a:ext>
                </a:extLst>
              </a:tr>
            </a:tbl>
          </a:graphicData>
        </a:graphic>
      </p:graphicFrame>
    </p:spTree>
    <p:extLst>
      <p:ext uri="{BB962C8B-B14F-4D97-AF65-F5344CB8AC3E}">
        <p14:creationId xmlns:p14="http://schemas.microsoft.com/office/powerpoint/2010/main" val="309942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1346EBF-2E27-4B4D-B13E-4D44F0BF0D66}"/>
              </a:ext>
            </a:extLst>
          </p:cNvPr>
          <p:cNvSpPr>
            <a:spLocks noGrp="1"/>
          </p:cNvSpPr>
          <p:nvPr>
            <p:ph type="title"/>
          </p:nvPr>
        </p:nvSpPr>
        <p:spPr>
          <a:xfrm>
            <a:off x="720000" y="1080000"/>
            <a:ext cx="7700963" cy="1260244"/>
          </a:xfrm>
        </p:spPr>
        <p:txBody>
          <a:bodyPr/>
          <a:lstStyle/>
          <a:p>
            <a:r>
              <a:rPr lang="sv-SE" sz="2800" dirty="0"/>
              <a:t>5. Ska man kontrollera utläkningen med serologi efter avslutad behandling?</a:t>
            </a:r>
          </a:p>
        </p:txBody>
      </p:sp>
      <p:sp>
        <p:nvSpPr>
          <p:cNvPr id="7" name="Platshållare för innehåll 6">
            <a:extLst>
              <a:ext uri="{FF2B5EF4-FFF2-40B4-BE49-F238E27FC236}">
                <a16:creationId xmlns:a16="http://schemas.microsoft.com/office/drawing/2014/main" id="{7BD91D08-69B6-4D1C-B1B0-B06B193235CF}"/>
              </a:ext>
            </a:extLst>
          </p:cNvPr>
          <p:cNvSpPr>
            <a:spLocks noGrp="1"/>
          </p:cNvSpPr>
          <p:nvPr>
            <p:ph idx="1"/>
          </p:nvPr>
        </p:nvSpPr>
        <p:spPr>
          <a:xfrm>
            <a:off x="720000" y="2766447"/>
            <a:ext cx="7700963" cy="3331952"/>
          </a:xfrm>
        </p:spPr>
        <p:txBody>
          <a:bodyPr/>
          <a:lstStyle/>
          <a:p>
            <a:pPr marL="0" indent="0">
              <a:buNone/>
            </a:pPr>
            <a:r>
              <a:rPr lang="sv-SE" dirty="0"/>
              <a:t>Nej!</a:t>
            </a:r>
          </a:p>
          <a:p>
            <a:pPr marL="0" indent="0">
              <a:buNone/>
            </a:pPr>
            <a:r>
              <a:rPr lang="sv-SE" dirty="0"/>
              <a:t>Antikropparna kan kvarstå i åratal efter asymtomatisk infektion och efter behandlad symtomatisk infektion.</a:t>
            </a:r>
          </a:p>
        </p:txBody>
      </p:sp>
      <p:sp>
        <p:nvSpPr>
          <p:cNvPr id="4" name="Platshållare för sidfot 3">
            <a:extLst>
              <a:ext uri="{FF2B5EF4-FFF2-40B4-BE49-F238E27FC236}">
                <a16:creationId xmlns:a16="http://schemas.microsoft.com/office/drawing/2014/main" id="{A8C4CB4B-3750-4640-BB60-9E13C0F3699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8304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1227</Words>
  <Application>Microsoft Office PowerPoint</Application>
  <PresentationFormat>Bildspel på skärmen (4:3)</PresentationFormat>
  <Paragraphs>102</Paragraphs>
  <Slides>13</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Verdana</vt:lpstr>
      <vt:lpstr>Wingdings</vt:lpstr>
      <vt:lpstr>Standardformgivning</vt:lpstr>
      <vt:lpstr>Borrelia</vt:lpstr>
      <vt:lpstr>Borrelia forts.</vt:lpstr>
      <vt:lpstr>Borrelia forts.</vt:lpstr>
      <vt:lpstr>1. Behöver vi veta något mer om Sara eller Zoran?</vt:lpstr>
      <vt:lpstr>2. Vad har Zoran och Sara för diagnoser?</vt:lpstr>
      <vt:lpstr>3. Ska man ta prov på någon av dem och i så fall vilka prover?</vt:lpstr>
      <vt:lpstr>4. Hur ska de behandlas?</vt:lpstr>
      <vt:lpstr>Forts.</vt:lpstr>
      <vt:lpstr>5. Ska man kontrollera utläkningen med serologi efter avslutad behandling?</vt:lpstr>
      <vt:lpstr>PowerPoint-presentation</vt:lpstr>
      <vt:lpstr>6. Är det troligt att det är en neuroborrelios?</vt:lpstr>
      <vt:lpstr>7. Vilka är symtomen på neuroborrelios?</vt:lpstr>
      <vt:lpstr>8. Ska man utreda detta? Ta några prover eller ska man behandla direkt?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Borrelia</dc:title>
  <dc:creator>Heléne Rödin</dc:creator>
  <cp:lastModifiedBy>Anna-Lena Fastén</cp:lastModifiedBy>
  <cp:revision>13</cp:revision>
  <dcterms:created xsi:type="dcterms:W3CDTF">2021-03-23T09:54:24Z</dcterms:created>
  <dcterms:modified xsi:type="dcterms:W3CDTF">2021-04-01T08:17:49Z</dcterms:modified>
</cp:coreProperties>
</file>