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317" r:id="rId2"/>
    <p:sldId id="318" r:id="rId3"/>
    <p:sldId id="278" r:id="rId4"/>
    <p:sldId id="279" r:id="rId5"/>
    <p:sldId id="319"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32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53" d="100"/>
          <a:sy n="53" d="100"/>
        </p:scale>
        <p:origin x="14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B286F-AE80-4A92-BA89-C7DC6FB27460}" type="datetimeFigureOut">
              <a:rPr lang="sv-SE" smtClean="0"/>
              <a:t>2023-06-30</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99590-F699-48FB-8448-50FB5DBF4FDB}" type="slidenum">
              <a:rPr lang="sv-SE" smtClean="0"/>
              <a:t>‹#›</a:t>
            </a:fld>
            <a:endParaRPr lang="sv-SE"/>
          </a:p>
        </p:txBody>
      </p:sp>
    </p:spTree>
    <p:extLst>
      <p:ext uri="{BB962C8B-B14F-4D97-AF65-F5344CB8AC3E}">
        <p14:creationId xmlns:p14="http://schemas.microsoft.com/office/powerpoint/2010/main" val="337578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folkhalsomyndigheten.se/contentassets/246aa17721b44c5380a0117f6d0aba40/behandlingsrekommendationer-oppenvard.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Dubbelinsjuknandet, alltså att han hade en infektion, blev bättre och sedan febrig och sämre igen, är en varningssignal om att en mer allvarlig infektion kan ha tillstött. Han har dessutom smärta i bröstkorgen och jobbigt att andas vilket kan tyda på en infektion som behöver behandlas. </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C8D818-1957-4546-860F-CD9CCE9BBD4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7703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solidFill>
                  <a:srgbClr val="000000"/>
                </a:solidFill>
                <a:effectLst/>
                <a:latin typeface="Calibri" panose="020F0502020204030204" pitchFamily="34" charset="0"/>
                <a:ea typeface="Calibri" panose="020F0502020204030204" pitchFamily="34" charset="0"/>
              </a:rPr>
              <a:t>Patienten ska uppmanas att ta ny kontakt vid utebliven förbättring inom 2–3 dagar.</a:t>
            </a:r>
          </a:p>
          <a:p>
            <a:r>
              <a:rPr lang="sv-SE" sz="1800" dirty="0">
                <a:solidFill>
                  <a:srgbClr val="000000"/>
                </a:solidFill>
                <a:effectLst/>
                <a:latin typeface="Calibri" panose="020F0502020204030204" pitchFamily="34" charset="0"/>
                <a:ea typeface="Calibri" panose="020F0502020204030204" pitchFamily="34" charset="0"/>
              </a:rPr>
              <a:t> </a:t>
            </a:r>
          </a:p>
          <a:p>
            <a:r>
              <a:rPr lang="sv-SE" sz="1800" dirty="0">
                <a:solidFill>
                  <a:srgbClr val="000000"/>
                </a:solidFill>
                <a:effectLst/>
                <a:latin typeface="Calibri" panose="020F0502020204030204" pitchFamily="34" charset="0"/>
                <a:ea typeface="Calibri" panose="020F0502020204030204" pitchFamily="34" charset="0"/>
              </a:rPr>
              <a:t>Remiss bör skickas till patientens husläkare/husläkarmottagning för uppföljning. </a:t>
            </a:r>
          </a:p>
          <a:p>
            <a:r>
              <a:rPr lang="sv-SE" sz="1800" dirty="0">
                <a:solidFill>
                  <a:srgbClr val="000000"/>
                </a:solidFill>
                <a:effectLst/>
                <a:latin typeface="Calibri" panose="020F0502020204030204" pitchFamily="34" charset="0"/>
                <a:ea typeface="Calibri" panose="020F0502020204030204" pitchFamily="34" charset="0"/>
              </a:rPr>
              <a:t> </a:t>
            </a:r>
          </a:p>
          <a:p>
            <a:r>
              <a:rPr lang="sv-SE" sz="1800" dirty="0">
                <a:solidFill>
                  <a:srgbClr val="000000"/>
                </a:solidFill>
                <a:effectLst/>
                <a:latin typeface="Calibri" panose="020F0502020204030204" pitchFamily="34" charset="0"/>
                <a:ea typeface="Calibri" panose="020F0502020204030204" pitchFamily="34" charset="0"/>
              </a:rPr>
              <a:t>Vid samhällsförvärvad klassisk bakteriell pneumoni gäller klinisk kontroll efter 6–8 veckor. Vid kvarstående symtom eller KOL, epidemiologi för tbc eller rökare &gt;40 år: lungröntgen.</a:t>
            </a:r>
          </a:p>
          <a:p>
            <a:r>
              <a:rPr lang="sv-SE" sz="1800" dirty="0">
                <a:solidFill>
                  <a:srgbClr val="000000"/>
                </a:solidFill>
                <a:effectLst/>
                <a:latin typeface="Calibri" panose="020F0502020204030204" pitchFamily="34" charset="0"/>
                <a:ea typeface="Calibri" panose="020F0502020204030204" pitchFamily="34" charset="0"/>
              </a:rPr>
              <a:t> </a:t>
            </a:r>
          </a:p>
          <a:p>
            <a:r>
              <a:rPr lang="sv-SE" sz="1800" dirty="0">
                <a:solidFill>
                  <a:srgbClr val="000000"/>
                </a:solidFill>
                <a:effectLst/>
                <a:latin typeface="Calibri" panose="020F0502020204030204" pitchFamily="34" charset="0"/>
                <a:ea typeface="Calibri" panose="020F0502020204030204" pitchFamily="34" charset="0"/>
              </a:rPr>
              <a:t>Vid samhällsförvärvad atypisk bakteriell pneumoni gäller klinisk kontroll eller telefonkontakt efter 4-6 veckor. </a:t>
            </a:r>
          </a:p>
          <a:p>
            <a:endParaRPr lang="sv-SE" dirty="0"/>
          </a:p>
        </p:txBody>
      </p:sp>
      <p:sp>
        <p:nvSpPr>
          <p:cNvPr id="4" name="Platshållare för bildnummer 3"/>
          <p:cNvSpPr>
            <a:spLocks noGrp="1"/>
          </p:cNvSpPr>
          <p:nvPr>
            <p:ph type="sldNum" sz="quarter" idx="5"/>
          </p:nvPr>
        </p:nvSpPr>
        <p:spPr/>
        <p:txBody>
          <a:bodyPr/>
          <a:lstStyle/>
          <a:p>
            <a:fld id="{5A199590-F699-48FB-8448-50FB5DBF4FDB}" type="slidenum">
              <a:rPr lang="sv-SE" smtClean="0"/>
              <a:t>21</a:t>
            </a:fld>
            <a:endParaRPr lang="sv-SE"/>
          </a:p>
        </p:txBody>
      </p:sp>
    </p:spTree>
    <p:extLst>
      <p:ext uri="{BB962C8B-B14F-4D97-AF65-F5344CB8AC3E}">
        <p14:creationId xmlns:p14="http://schemas.microsoft.com/office/powerpoint/2010/main" val="2873082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buFont typeface="Symbol" panose="05050102010706020507" pitchFamily="18" charset="2"/>
              <a:buChar char=""/>
            </a:pPr>
            <a:r>
              <a:rPr lang="sv-SE" sz="1800" dirty="0">
                <a:solidFill>
                  <a:srgbClr val="000000"/>
                </a:solidFill>
                <a:effectLst/>
                <a:latin typeface="Calibri" panose="020F0502020204030204" pitchFamily="34" charset="0"/>
                <a:ea typeface="Calibri" panose="020F0502020204030204" pitchFamily="34" charset="0"/>
              </a:rPr>
              <a:t>Tidigare rökning? Om så, har han haft nedsatt ork den senaste tiden som sedan har förvärrats i samband med infektionen? Ökad eller missfärgad </a:t>
            </a:r>
            <a:r>
              <a:rPr lang="sv-SE" sz="1800" dirty="0" err="1">
                <a:solidFill>
                  <a:srgbClr val="000000"/>
                </a:solidFill>
                <a:effectLst/>
                <a:latin typeface="Calibri" panose="020F0502020204030204" pitchFamily="34" charset="0"/>
                <a:ea typeface="Calibri" panose="020F0502020204030204" pitchFamily="34" charset="0"/>
              </a:rPr>
              <a:t>sputa</a:t>
            </a:r>
            <a:r>
              <a:rPr lang="sv-SE" sz="1800" dirty="0">
                <a:solidFill>
                  <a:srgbClr val="000000"/>
                </a:solidFill>
                <a:effectLst/>
                <a:latin typeface="Calibri" panose="020F0502020204030204" pitchFamily="34" charset="0"/>
                <a:ea typeface="Calibri" panose="020F0502020204030204" pitchFamily="34" charset="0"/>
              </a:rPr>
              <a:t>?</a:t>
            </a:r>
          </a:p>
          <a:p>
            <a:pPr marL="342900" lvl="0" indent="-342900">
              <a:buFont typeface="Symbol" panose="05050102010706020507" pitchFamily="18" charset="2"/>
              <a:buChar char=""/>
            </a:pPr>
            <a:r>
              <a:rPr lang="sv-SE" sz="1800" dirty="0">
                <a:solidFill>
                  <a:srgbClr val="000000"/>
                </a:solidFill>
                <a:effectLst/>
                <a:latin typeface="Calibri" panose="020F0502020204030204" pitchFamily="34" charset="0"/>
                <a:ea typeface="Calibri" panose="020F0502020204030204" pitchFamily="34" charset="0"/>
              </a:rPr>
              <a:t>Tidigare/nuvarande sjukdomar?</a:t>
            </a:r>
          </a:p>
          <a:p>
            <a:pPr marL="342900" lvl="0" indent="-342900">
              <a:buFont typeface="Symbol" panose="05050102010706020507" pitchFamily="18" charset="2"/>
              <a:buChar char=""/>
            </a:pPr>
            <a:r>
              <a:rPr lang="sv-SE" sz="1800" dirty="0">
                <a:solidFill>
                  <a:srgbClr val="000000"/>
                </a:solidFill>
                <a:effectLst/>
                <a:latin typeface="Calibri" panose="020F0502020204030204" pitchFamily="34" charset="0"/>
                <a:ea typeface="Calibri" panose="020F0502020204030204" pitchFamily="34" charset="0"/>
              </a:rPr>
              <a:t>Medicinering?</a:t>
            </a:r>
          </a:p>
          <a:p>
            <a:pPr marL="342900" lvl="0" indent="-342900">
              <a:buFont typeface="Symbol" panose="05050102010706020507" pitchFamily="18" charset="2"/>
              <a:buChar char=""/>
            </a:pPr>
            <a:r>
              <a:rPr lang="sv-SE" sz="1800" dirty="0">
                <a:solidFill>
                  <a:srgbClr val="000000"/>
                </a:solidFill>
                <a:effectLst/>
                <a:latin typeface="Calibri" panose="020F0502020204030204" pitchFamily="34" charset="0"/>
                <a:ea typeface="Calibri" panose="020F0502020204030204" pitchFamily="34" charset="0"/>
              </a:rPr>
              <a:t>Utlandsresa?</a:t>
            </a:r>
          </a:p>
          <a:p>
            <a:pPr marL="342900" lvl="0" indent="-342900">
              <a:buFont typeface="Symbol" panose="05050102010706020507" pitchFamily="18" charset="2"/>
              <a:buChar char=""/>
            </a:pPr>
            <a:r>
              <a:rPr lang="sv-SE" sz="1800" dirty="0">
                <a:solidFill>
                  <a:srgbClr val="000000"/>
                </a:solidFill>
                <a:effectLst/>
                <a:latin typeface="Calibri" panose="020F0502020204030204" pitchFamily="34" charset="0"/>
                <a:ea typeface="Calibri" panose="020F0502020204030204" pitchFamily="34" charset="0"/>
              </a:rPr>
              <a:t>Andra sjuka i omgivningen? Har han träffat barnbarn eller andra yngre barn?</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C8D818-1957-4546-860F-CD9CCE9BBD4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2397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buFont typeface="Symbol" panose="05050102010706020507" pitchFamily="18" charset="2"/>
              <a:buChar char=""/>
            </a:pPr>
            <a:r>
              <a:rPr lang="sv-SE" sz="1800" b="1" dirty="0">
                <a:solidFill>
                  <a:srgbClr val="000000"/>
                </a:solidFill>
                <a:effectLst/>
                <a:latin typeface="Calibri" panose="020F0502020204030204" pitchFamily="34" charset="0"/>
                <a:ea typeface="Calibri" panose="020F0502020204030204" pitchFamily="34" charset="0"/>
              </a:rPr>
              <a:t>Pneumoni? </a:t>
            </a:r>
            <a:r>
              <a:rPr lang="sv-SE" sz="1800" dirty="0">
                <a:solidFill>
                  <a:srgbClr val="000000"/>
                </a:solidFill>
                <a:effectLst/>
                <a:latin typeface="Calibri" panose="020F0502020204030204" pitchFamily="34" charset="0"/>
                <a:ea typeface="Calibri" panose="020F0502020204030204" pitchFamily="34" charset="0"/>
              </a:rPr>
              <a:t>Stämmer väl med anamnes och status, patient som relativt plötsligt har försämrats, auskultationsfynden talar för att det troligen är en högersidig pneumoni, är man osäker på auskultationsfyndet kan man göra en röntgen, man kan också komplettera med CRP vid osäkerhet. Observera att feber</a:t>
            </a:r>
            <a:r>
              <a:rPr lang="sv-SE" sz="1800" b="1" dirty="0">
                <a:solidFill>
                  <a:srgbClr val="000000"/>
                </a:solidFill>
                <a:effectLst/>
                <a:latin typeface="Calibri" panose="020F0502020204030204" pitchFamily="34" charset="0"/>
                <a:ea typeface="Calibri" panose="020F0502020204030204" pitchFamily="34" charset="0"/>
              </a:rPr>
              <a:t> </a:t>
            </a:r>
            <a:r>
              <a:rPr lang="sv-SE" sz="1800" dirty="0">
                <a:solidFill>
                  <a:srgbClr val="000000"/>
                </a:solidFill>
                <a:effectLst/>
                <a:latin typeface="Calibri" panose="020F0502020204030204" pitchFamily="34" charset="0"/>
                <a:ea typeface="Calibri" panose="020F0502020204030204" pitchFamily="34" charset="0"/>
              </a:rPr>
              <a:t>inte alltid föreligger vid pneumoni, speciellt inte hos äldre patienter. </a:t>
            </a:r>
          </a:p>
          <a:p>
            <a:pPr marL="457200"/>
            <a:r>
              <a:rPr lang="sv-SE" sz="1800" dirty="0">
                <a:solidFill>
                  <a:srgbClr val="000000"/>
                </a:solidFill>
                <a:effectLst/>
                <a:latin typeface="Calibri" panose="020F0502020204030204" pitchFamily="34" charset="0"/>
                <a:ea typeface="Calibri" panose="020F0502020204030204" pitchFamily="34" charset="0"/>
              </a:rPr>
              <a:t>Både huvudvärk och </a:t>
            </a:r>
            <a:r>
              <a:rPr lang="sv-SE" sz="1800" dirty="0" err="1">
                <a:solidFill>
                  <a:srgbClr val="000000"/>
                </a:solidFill>
                <a:effectLst/>
                <a:latin typeface="Calibri" panose="020F0502020204030204" pitchFamily="34" charset="0"/>
                <a:ea typeface="Calibri" panose="020F0502020204030204" pitchFamily="34" charset="0"/>
              </a:rPr>
              <a:t>gastrointestinala</a:t>
            </a:r>
            <a:r>
              <a:rPr lang="sv-SE" sz="1800" dirty="0">
                <a:solidFill>
                  <a:srgbClr val="000000"/>
                </a:solidFill>
                <a:effectLst/>
                <a:latin typeface="Calibri" panose="020F0502020204030204" pitchFamily="34" charset="0"/>
                <a:ea typeface="Calibri" panose="020F0502020204030204" pitchFamily="34" charset="0"/>
              </a:rPr>
              <a:t> symtom till exempel diarré är inte ovanliga vid pneumoni.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C8D818-1957-4546-860F-CD9CCE9BBD4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8595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00000"/>
                </a:solidFill>
                <a:effectLst/>
                <a:latin typeface="Calibri" panose="020F0502020204030204" pitchFamily="34" charset="0"/>
                <a:ea typeface="Calibri" panose="020F0502020204030204" pitchFamily="34" charset="0"/>
              </a:rPr>
              <a:t>En opåverkad patient med hosta, utan känd KOL, kronisk bronkit eller astma, och utan fokala kliniska auskultationsfynd har sannolikt akut bronkit. Orena andningsljud bilateralt är vanligt, men det ska inte finnas fokala rassel eller dämpning. Mätning av CRP behövs inte för diagnos men kan vara vägledande om anamnes och status inte kan skilja pneumoni från akut bronkit. Vid akut bronkit har patienten, oavsett om den akuta bronkiten orsakats av virus, </a:t>
            </a:r>
            <a:r>
              <a:rPr lang="sv-SE" sz="1200" dirty="0" err="1">
                <a:solidFill>
                  <a:srgbClr val="000000"/>
                </a:solidFill>
                <a:effectLst/>
                <a:latin typeface="Calibri" panose="020F0502020204030204" pitchFamily="34" charset="0"/>
                <a:ea typeface="Calibri" panose="020F0502020204030204" pitchFamily="34" charset="0"/>
              </a:rPr>
              <a:t>mykoplasma</a:t>
            </a:r>
            <a:r>
              <a:rPr lang="sv-SE" sz="1200" dirty="0">
                <a:solidFill>
                  <a:srgbClr val="000000"/>
                </a:solidFill>
                <a:effectLst/>
                <a:latin typeface="Calibri" panose="020F0502020204030204" pitchFamily="34" charset="0"/>
                <a:ea typeface="Calibri" panose="020F0502020204030204" pitchFamily="34" charset="0"/>
              </a:rPr>
              <a:t> eller klassiska bakterier, ingen nytta av antibiotikabehandling. Se </a:t>
            </a:r>
            <a:r>
              <a:rPr lang="sv-SE" sz="1200" i="1" dirty="0">
                <a:solidFill>
                  <a:srgbClr val="000000"/>
                </a:solidFill>
                <a:effectLst/>
                <a:latin typeface="Calibri" panose="020F0502020204030204" pitchFamily="34" charset="0"/>
                <a:ea typeface="Calibri" panose="020F0502020204030204" pitchFamily="34" charset="0"/>
              </a:rPr>
              <a:t>patientfall akut bronkit. </a:t>
            </a:r>
            <a:endParaRPr lang="sv-SE" sz="1200" dirty="0">
              <a:solidFill>
                <a:srgbClr val="000000"/>
              </a:solidFill>
              <a:effectLst/>
              <a:latin typeface="Calibri" panose="020F0502020204030204" pitchFamily="34" charset="0"/>
              <a:ea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C8D818-1957-4546-860F-CD9CCE9BBD4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4091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C8D818-1957-4546-860F-CD9CCE9BBD4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3095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rPr>
              <a:t>Varje parameter kan ge 1 poäng och den sammanlagda summan påverkar val av vårdnivå. Vid </a:t>
            </a:r>
            <a:br>
              <a:rPr lang="sv-SE" sz="1800" dirty="0">
                <a:solidFill>
                  <a:srgbClr val="000000"/>
                </a:solidFill>
                <a:effectLst/>
                <a:latin typeface="Calibri" panose="020F0502020204030204" pitchFamily="34" charset="0"/>
                <a:ea typeface="Calibri" panose="020F0502020204030204" pitchFamily="34" charset="0"/>
              </a:rPr>
            </a:br>
            <a:r>
              <a:rPr lang="sv-SE" sz="1800" dirty="0">
                <a:solidFill>
                  <a:srgbClr val="000000"/>
                </a:solidFill>
                <a:effectLst/>
                <a:latin typeface="Calibri" panose="020F0502020204030204" pitchFamily="34" charset="0"/>
                <a:ea typeface="Calibri" panose="020F0502020204030204" pitchFamily="34" charset="0"/>
              </a:rPr>
              <a:t>CRB-65 0–1 poäng är poliklinisk vård tänkbar. Vid CRB-65 2–4 poäng behöver patienten som regel vårdas inneliggande. Saturation &lt;92 % hos tidigare </a:t>
            </a:r>
            <a:r>
              <a:rPr lang="sv-SE" sz="1800" dirty="0" err="1">
                <a:solidFill>
                  <a:srgbClr val="000000"/>
                </a:solidFill>
                <a:effectLst/>
                <a:latin typeface="Calibri" panose="020F0502020204030204" pitchFamily="34" charset="0"/>
                <a:ea typeface="Calibri" panose="020F0502020204030204" pitchFamily="34" charset="0"/>
              </a:rPr>
              <a:t>lungfrisk</a:t>
            </a:r>
            <a:r>
              <a:rPr lang="sv-SE" sz="1800" dirty="0">
                <a:solidFill>
                  <a:srgbClr val="000000"/>
                </a:solidFill>
                <a:effectLst/>
                <a:latin typeface="Calibri" panose="020F0502020204030204" pitchFamily="34" charset="0"/>
                <a:ea typeface="Calibri" panose="020F0502020204030204" pitchFamily="34" charset="0"/>
              </a:rPr>
              <a:t> patient är också ett allvarligt tecken som oftast föranleder ambulanstransport till sjukhus. Se även avsnittet Tecken på allvarlig infektion hos vuxna i </a:t>
            </a:r>
            <a:r>
              <a:rPr lang="sv-SE" sz="1800" u="sng" dirty="0">
                <a:solidFill>
                  <a:srgbClr val="000000"/>
                </a:solidFill>
                <a:effectLst/>
                <a:latin typeface="Calibri" panose="020F0502020204030204" pitchFamily="34" charset="0"/>
                <a:ea typeface="Calibri" panose="020F0502020204030204" pitchFamily="34" charset="0"/>
                <a:hlinkClick r:id="rId3"/>
              </a:rPr>
              <a:t>Behandlingsrekommendationer för vanliga infektioner i öppenvård.</a:t>
            </a:r>
            <a:r>
              <a:rPr lang="sv-SE" sz="1800" dirty="0">
                <a:solidFill>
                  <a:srgbClr val="000000"/>
                </a:solidFill>
                <a:effectLst/>
                <a:latin typeface="Calibri" panose="020F0502020204030204" pitchFamily="34" charset="0"/>
                <a:ea typeface="Calibri" panose="020F0502020204030204" pitchFamily="34" charset="0"/>
              </a:rPr>
              <a:t> </a:t>
            </a:r>
            <a:r>
              <a:rPr lang="sv-SE" sz="1800" i="1" dirty="0">
                <a:solidFill>
                  <a:srgbClr val="000000"/>
                </a:solidFill>
                <a:effectLst/>
                <a:latin typeface="Calibri" panose="020F0502020204030204" pitchFamily="34" charset="0"/>
                <a:ea typeface="Calibri" panose="020F0502020204030204" pitchFamily="34" charset="0"/>
              </a:rPr>
              <a:t> </a:t>
            </a:r>
            <a:endParaRPr lang="sv-SE" sz="1800" dirty="0">
              <a:solidFill>
                <a:srgbClr val="000000"/>
              </a:solidFill>
              <a:effectLst/>
              <a:latin typeface="Calibri" panose="020F0502020204030204" pitchFamily="34" charset="0"/>
              <a:ea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C8D818-1957-4546-860F-CD9CCE9BBD4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8090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solidFill>
                  <a:srgbClr val="000000"/>
                </a:solidFill>
                <a:effectLst/>
                <a:latin typeface="Calibri" panose="020F0502020204030204" pitchFamily="34" charset="0"/>
                <a:ea typeface="Calibri" panose="020F0502020204030204" pitchFamily="34" charset="0"/>
              </a:rPr>
              <a:t>Vid pneumoni handlagd i öppenvård behövs vanligen inte CRP, men det kan användas vid oklar diagnos och/eller vid osäkerhet om allvarlighetsgrad. Det kan också vara av värde för att följa förloppet efter insatt behandling. CRP-mätning ensamt ger ej grund för pneumonidiagnos utan måste värderas med den kliniska bilden och hur länge symtom funnits. </a:t>
            </a:r>
          </a:p>
          <a:p>
            <a:r>
              <a:rPr lang="sv-SE" sz="1800" dirty="0">
                <a:solidFill>
                  <a:srgbClr val="000000"/>
                </a:solidFill>
                <a:effectLst/>
                <a:latin typeface="Calibri" panose="020F0502020204030204" pitchFamily="34" charset="0"/>
                <a:ea typeface="Calibri" panose="020F0502020204030204" pitchFamily="34" charset="0"/>
              </a:rPr>
              <a:t>Vid nedre luftvägsinfektion med symtom som feber, hosta och </a:t>
            </a:r>
            <a:r>
              <a:rPr lang="sv-SE" sz="1800" dirty="0" err="1">
                <a:solidFill>
                  <a:srgbClr val="000000"/>
                </a:solidFill>
                <a:effectLst/>
                <a:latin typeface="Calibri" panose="020F0502020204030204" pitchFamily="34" charset="0"/>
                <a:ea typeface="Calibri" panose="020F0502020204030204" pitchFamily="34" charset="0"/>
              </a:rPr>
              <a:t>dyspné</a:t>
            </a:r>
            <a:r>
              <a:rPr lang="sv-SE" sz="1800" dirty="0">
                <a:solidFill>
                  <a:srgbClr val="000000"/>
                </a:solidFill>
                <a:effectLst/>
                <a:latin typeface="Calibri" panose="020F0502020204030204" pitchFamily="34" charset="0"/>
                <a:ea typeface="Calibri" panose="020F0502020204030204" pitchFamily="34" charset="0"/>
              </a:rPr>
              <a:t> och CRP över 100 mg/L är pneumoni vanligt, liksom om symtomen varat en vecka eller mer och CRP fortfarande är över 50 mg/L. Vid CRP-värden under 20 mg/L är en behandlingskrävande pneumoni osannolik.</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C8D818-1957-4546-860F-CD9CCE9BBD4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6203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rgbClr val="000000"/>
                </a:solidFill>
                <a:effectLst/>
                <a:latin typeface="Calibri" panose="020F0502020204030204" pitchFamily="34" charset="0"/>
                <a:ea typeface="Calibri" panose="020F0502020204030204" pitchFamily="34" charset="0"/>
              </a:rPr>
              <a:t>Värden på CRP mellan 20 och 50 ger inte tydlig diagnostisk vägledning. Om patienten inte är allmänpåverkad kan i första hand exspektans med förnyad kontakt eller fördröjd antibiotikaförskrivning rekommenderas. </a:t>
            </a:r>
          </a:p>
          <a:p>
            <a:r>
              <a:rPr lang="sv-SE" sz="1200" dirty="0">
                <a:solidFill>
                  <a:srgbClr val="000000"/>
                </a:solidFill>
                <a:effectLst/>
                <a:latin typeface="Calibri" panose="020F0502020204030204" pitchFamily="34" charset="0"/>
                <a:ea typeface="Calibri" panose="020F0502020204030204" pitchFamily="34" charset="0"/>
              </a:rPr>
              <a:t>Utökad provtagning, som används vid handläggning på sjukhus, kan bli aktuellt i utvalda fall.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C8D818-1957-4546-860F-CD9CCE9BBD4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0751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Odlingsprov används för att fastställa etiologi och resistensmönster och bör tas innan antibiotika ges vid sjukhusvård och kan övervägas</a:t>
            </a:r>
            <a:r>
              <a:rPr lang="sv-SE" sz="1800" b="1"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a:effectLst/>
                <a:latin typeface="Calibri" panose="020F0502020204030204" pitchFamily="34" charset="0"/>
                <a:ea typeface="Calibri" panose="020F0502020204030204" pitchFamily="34" charset="0"/>
                <a:cs typeface="Times New Roman" panose="02020603050405020304" pitchFamily="18" charset="0"/>
              </a:rPr>
              <a:t>i öppenvård. I första hand används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sputumodling</a:t>
            </a:r>
            <a:r>
              <a:rPr lang="sv-SE" sz="1800" dirty="0">
                <a:effectLst/>
                <a:latin typeface="Calibri" panose="020F0502020204030204" pitchFamily="34" charset="0"/>
                <a:ea typeface="Calibri" panose="020F0502020204030204" pitchFamily="34" charset="0"/>
                <a:cs typeface="Times New Roman" panose="02020603050405020304" pitchFamily="18" charset="0"/>
              </a:rPr>
              <a:t>. Om detta inte är möjligt kan man försöka med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nasofarynxodling</a:t>
            </a:r>
            <a:r>
              <a:rPr lang="sv-SE" sz="1800" dirty="0">
                <a:effectLst/>
                <a:latin typeface="Calibri" panose="020F0502020204030204" pitchFamily="34" charset="0"/>
                <a:ea typeface="Calibri" panose="020F0502020204030204" pitchFamily="34" charset="0"/>
                <a:cs typeface="Times New Roman" panose="02020603050405020304" pitchFamily="18" charset="0"/>
              </a:rPr>
              <a:t> (ej barn). Vid misstanke om atypisk genes kan provtagning med PCR från svalg eller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nasofarynx</a:t>
            </a:r>
            <a:r>
              <a:rPr lang="sv-SE" sz="1800" dirty="0">
                <a:effectLst/>
                <a:latin typeface="Calibri" panose="020F0502020204030204" pitchFamily="34" charset="0"/>
                <a:ea typeface="Calibri" panose="020F0502020204030204" pitchFamily="34" charset="0"/>
                <a:cs typeface="Times New Roman" panose="02020603050405020304" pitchFamily="18" charset="0"/>
              </a:rPr>
              <a:t> användas. </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C8D818-1957-4546-860F-CD9CCE9BBD4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949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686998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3642010522"/>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10268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2404543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454817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93B507A-47DD-D55A-9F7C-FDE56CD5B5D8}"/>
              </a:ext>
            </a:extLst>
          </p:cNvPr>
          <p:cNvSpPr>
            <a:spLocks noGrp="1"/>
          </p:cNvSpPr>
          <p:nvPr>
            <p:ph type="title"/>
          </p:nvPr>
        </p:nvSpPr>
        <p:spPr>
          <a:xfrm>
            <a:off x="720000" y="1080000"/>
            <a:ext cx="7700963" cy="565919"/>
          </a:xfrm>
        </p:spPr>
        <p:txBody>
          <a:bodyPr/>
          <a:lstStyle/>
          <a:p>
            <a:pPr algn="ctr"/>
            <a:r>
              <a:rPr lang="sv-SE" sz="2800" dirty="0"/>
              <a:t>Pneumoni</a:t>
            </a:r>
          </a:p>
        </p:txBody>
      </p:sp>
      <p:sp>
        <p:nvSpPr>
          <p:cNvPr id="7" name="Platshållare för innehåll 6">
            <a:extLst>
              <a:ext uri="{FF2B5EF4-FFF2-40B4-BE49-F238E27FC236}">
                <a16:creationId xmlns:a16="http://schemas.microsoft.com/office/drawing/2014/main" id="{2F76AC60-746A-69D0-E768-D3EA5126EF35}"/>
              </a:ext>
            </a:extLst>
          </p:cNvPr>
          <p:cNvSpPr>
            <a:spLocks noGrp="1"/>
          </p:cNvSpPr>
          <p:nvPr>
            <p:ph idx="1"/>
          </p:nvPr>
        </p:nvSpPr>
        <p:spPr>
          <a:xfrm>
            <a:off x="720000" y="1996439"/>
            <a:ext cx="7700963" cy="4101959"/>
          </a:xfrm>
        </p:spPr>
        <p:txBody>
          <a:bodyPr/>
          <a:lstStyle/>
          <a:p>
            <a:pPr marL="0" indent="0">
              <a:buNone/>
            </a:pPr>
            <a:r>
              <a:rPr lang="sv-SE" dirty="0"/>
              <a:t>Lennart som är 60 år söker på närakuten i maj månad på grund av hosta, feber och andfåddhet. Han är tidigare frisk, röker inte, brukar inte ha hosta och använder inga läkemedel. Han har tagit alla rekommenderade doser vaccin mot covid-19. En vecka tidigare insjuknade Lennart med snuva och hosta. </a:t>
            </a:r>
          </a:p>
        </p:txBody>
      </p:sp>
      <p:sp>
        <p:nvSpPr>
          <p:cNvPr id="4" name="Platshållare för sidfot 3">
            <a:extLst>
              <a:ext uri="{FF2B5EF4-FFF2-40B4-BE49-F238E27FC236}">
                <a16:creationId xmlns:a16="http://schemas.microsoft.com/office/drawing/2014/main" id="{702C3873-BAE0-A7F1-633C-051921A45B9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718943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3DBB1C0-66F4-46D1-A889-D957350B53D2}"/>
              </a:ext>
            </a:extLst>
          </p:cNvPr>
          <p:cNvSpPr>
            <a:spLocks noGrp="1"/>
          </p:cNvSpPr>
          <p:nvPr>
            <p:ph type="title"/>
          </p:nvPr>
        </p:nvSpPr>
        <p:spPr>
          <a:xfrm>
            <a:off x="720000" y="1080000"/>
            <a:ext cx="7700963" cy="419937"/>
          </a:xfrm>
        </p:spPr>
        <p:txBody>
          <a:bodyPr/>
          <a:lstStyle/>
          <a:p>
            <a:r>
              <a:rPr lang="sv-SE" sz="2800" dirty="0"/>
              <a:t>4. forts</a:t>
            </a:r>
          </a:p>
        </p:txBody>
      </p:sp>
      <p:sp>
        <p:nvSpPr>
          <p:cNvPr id="7" name="Platshållare för innehåll 6">
            <a:extLst>
              <a:ext uri="{FF2B5EF4-FFF2-40B4-BE49-F238E27FC236}">
                <a16:creationId xmlns:a16="http://schemas.microsoft.com/office/drawing/2014/main" id="{927A3508-BFC5-4F42-B7AE-5220607B9902}"/>
              </a:ext>
            </a:extLst>
          </p:cNvPr>
          <p:cNvSpPr>
            <a:spLocks noGrp="1"/>
          </p:cNvSpPr>
          <p:nvPr>
            <p:ph idx="1"/>
          </p:nvPr>
        </p:nvSpPr>
        <p:spPr>
          <a:xfrm>
            <a:off x="720000" y="1499937"/>
            <a:ext cx="7700963" cy="4598462"/>
          </a:xfrm>
        </p:spPr>
        <p:txBody>
          <a:bodyPr/>
          <a:lstStyle/>
          <a:p>
            <a:pPr marL="0" indent="0">
              <a:buNone/>
            </a:pPr>
            <a:r>
              <a:rPr lang="sv-SE" sz="2400" b="1" dirty="0"/>
              <a:t>Tuberkulos?</a:t>
            </a:r>
          </a:p>
          <a:p>
            <a:r>
              <a:rPr lang="sv-SE" sz="2400" dirty="0"/>
              <a:t>Huvudsymtom är långvarig hosta och anamnes på exposition. </a:t>
            </a:r>
          </a:p>
          <a:p>
            <a:r>
              <a:rPr lang="sv-SE" sz="2400" dirty="0"/>
              <a:t>Överväg lungröntgen vid sådan anamnes.</a:t>
            </a:r>
          </a:p>
          <a:p>
            <a:pPr marL="0" indent="0">
              <a:buNone/>
            </a:pPr>
            <a:r>
              <a:rPr lang="sv-SE" sz="2400" b="1" dirty="0"/>
              <a:t>Kikhosta?</a:t>
            </a:r>
          </a:p>
          <a:p>
            <a:r>
              <a:rPr lang="sv-SE" sz="2400" dirty="0"/>
              <a:t>Viktigt att tänka på vid frekvent kraftig hosta</a:t>
            </a:r>
          </a:p>
          <a:p>
            <a:r>
              <a:rPr lang="sv-SE" sz="2400" dirty="0"/>
              <a:t>Särskilt om spädbarn i närheten och kända fall i omgivningen</a:t>
            </a:r>
          </a:p>
        </p:txBody>
      </p:sp>
      <p:sp>
        <p:nvSpPr>
          <p:cNvPr id="4" name="Platshållare för sidfot 3">
            <a:extLst>
              <a:ext uri="{FF2B5EF4-FFF2-40B4-BE49-F238E27FC236}">
                <a16:creationId xmlns:a16="http://schemas.microsoft.com/office/drawing/2014/main" id="{A32AA65D-7CFA-42F2-B0E3-29B44C84DD46}"/>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13431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76B0263-E491-4433-92AA-4AEF22677CC6}"/>
              </a:ext>
            </a:extLst>
          </p:cNvPr>
          <p:cNvSpPr>
            <a:spLocks noGrp="1"/>
          </p:cNvSpPr>
          <p:nvPr>
            <p:ph type="title"/>
          </p:nvPr>
        </p:nvSpPr>
        <p:spPr>
          <a:xfrm>
            <a:off x="720000" y="1080001"/>
            <a:ext cx="7700963" cy="508167"/>
          </a:xfrm>
        </p:spPr>
        <p:txBody>
          <a:bodyPr/>
          <a:lstStyle/>
          <a:p>
            <a:pPr algn="ctr"/>
            <a:r>
              <a:rPr lang="sv-SE" sz="2800" dirty="0"/>
              <a:t>Allvarlighetsgrad</a:t>
            </a:r>
          </a:p>
        </p:txBody>
      </p:sp>
      <p:sp>
        <p:nvSpPr>
          <p:cNvPr id="7" name="Platshållare för innehåll 6">
            <a:extLst>
              <a:ext uri="{FF2B5EF4-FFF2-40B4-BE49-F238E27FC236}">
                <a16:creationId xmlns:a16="http://schemas.microsoft.com/office/drawing/2014/main" id="{A7865FBC-2DC6-4948-A425-90E0841F674A}"/>
              </a:ext>
            </a:extLst>
          </p:cNvPr>
          <p:cNvSpPr>
            <a:spLocks noGrp="1"/>
          </p:cNvSpPr>
          <p:nvPr>
            <p:ph idx="1"/>
          </p:nvPr>
        </p:nvSpPr>
        <p:spPr>
          <a:xfrm>
            <a:off x="720000" y="1700463"/>
            <a:ext cx="7700963" cy="4397936"/>
          </a:xfrm>
        </p:spPr>
        <p:txBody>
          <a:bodyPr/>
          <a:lstStyle/>
          <a:p>
            <a:pPr marL="0" indent="0">
              <a:buNone/>
            </a:pPr>
            <a:r>
              <a:rPr lang="sv-SE" sz="2400" dirty="0"/>
              <a:t>Vid misstänkt pneumoni bedöms </a:t>
            </a:r>
            <a:r>
              <a:rPr lang="sv-SE" sz="2400" b="1" dirty="0"/>
              <a:t>allmäntillstånd </a:t>
            </a:r>
            <a:r>
              <a:rPr lang="sv-SE" sz="2400" dirty="0"/>
              <a:t>och </a:t>
            </a:r>
            <a:r>
              <a:rPr lang="sv-SE" sz="2400" b="1" dirty="0"/>
              <a:t>CRB-65 </a:t>
            </a:r>
            <a:r>
              <a:rPr lang="sv-SE" sz="2400" dirty="0"/>
              <a:t>i</a:t>
            </a:r>
            <a:r>
              <a:rPr lang="sv-SE" sz="2400" b="1" dirty="0"/>
              <a:t> </a:t>
            </a:r>
            <a:r>
              <a:rPr lang="sv-SE" sz="2400" dirty="0"/>
              <a:t>kombination med </a:t>
            </a:r>
            <a:r>
              <a:rPr lang="sv-SE" sz="2400" b="1" dirty="0" err="1"/>
              <a:t>saturationsmätning</a:t>
            </a:r>
            <a:r>
              <a:rPr lang="sv-SE" sz="2400" b="1" dirty="0"/>
              <a:t> </a:t>
            </a:r>
            <a:r>
              <a:rPr lang="sv-SE" sz="2400" dirty="0"/>
              <a:t>för bedömning av allvarlighetsgrad:</a:t>
            </a:r>
          </a:p>
          <a:p>
            <a:pPr marL="0" indent="0">
              <a:buNone/>
            </a:pPr>
            <a:r>
              <a:rPr lang="sv-SE" sz="2400" b="1" dirty="0"/>
              <a:t>C:</a:t>
            </a:r>
            <a:r>
              <a:rPr lang="sv-SE" sz="2400" dirty="0"/>
              <a:t> nytillkommen konfusion</a:t>
            </a:r>
          </a:p>
          <a:p>
            <a:pPr marL="0" indent="0">
              <a:buNone/>
            </a:pPr>
            <a:r>
              <a:rPr lang="sv-SE" sz="2400" b="1" dirty="0"/>
              <a:t>R: </a:t>
            </a:r>
            <a:r>
              <a:rPr lang="sv-SE" sz="2400" dirty="0"/>
              <a:t>andningsfrekvens ≥30/minut</a:t>
            </a:r>
          </a:p>
          <a:p>
            <a:pPr marL="0" indent="0">
              <a:buNone/>
            </a:pPr>
            <a:r>
              <a:rPr lang="sv-SE" sz="2400" b="1" dirty="0"/>
              <a:t>B: </a:t>
            </a:r>
            <a:r>
              <a:rPr lang="sv-SE" sz="2400" dirty="0"/>
              <a:t>systoliskt blodtryck under 90 </a:t>
            </a:r>
            <a:r>
              <a:rPr lang="sv-SE" sz="2400" dirty="0" err="1"/>
              <a:t>mmHg</a:t>
            </a:r>
            <a:endParaRPr lang="sv-SE" sz="2400" dirty="0"/>
          </a:p>
          <a:p>
            <a:pPr marL="0" indent="0">
              <a:buNone/>
            </a:pPr>
            <a:r>
              <a:rPr lang="sv-SE" sz="2400" b="1" dirty="0"/>
              <a:t>65:</a:t>
            </a:r>
            <a:r>
              <a:rPr lang="sv-SE" sz="2400" dirty="0"/>
              <a:t> ålder ≥65 år</a:t>
            </a:r>
            <a:endParaRPr lang="sv-SE" sz="2400" b="1" dirty="0"/>
          </a:p>
        </p:txBody>
      </p:sp>
      <p:sp>
        <p:nvSpPr>
          <p:cNvPr id="4" name="Platshållare för sidfot 3">
            <a:extLst>
              <a:ext uri="{FF2B5EF4-FFF2-40B4-BE49-F238E27FC236}">
                <a16:creationId xmlns:a16="http://schemas.microsoft.com/office/drawing/2014/main" id="{87645672-14CA-4AE0-BF41-2E809EBC4769}"/>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794114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9D1E853-640A-47FE-8EAA-B74604A86A9D}"/>
              </a:ext>
            </a:extLst>
          </p:cNvPr>
          <p:cNvSpPr>
            <a:spLocks noGrp="1"/>
          </p:cNvSpPr>
          <p:nvPr>
            <p:ph type="title"/>
          </p:nvPr>
        </p:nvSpPr>
        <p:spPr/>
        <p:txBody>
          <a:bodyPr/>
          <a:lstStyle/>
          <a:p>
            <a:r>
              <a:rPr lang="sv-SE" sz="2800" dirty="0"/>
              <a:t>CRB-65 forts</a:t>
            </a:r>
          </a:p>
        </p:txBody>
      </p:sp>
      <p:sp>
        <p:nvSpPr>
          <p:cNvPr id="7" name="Platshållare för innehåll 6">
            <a:extLst>
              <a:ext uri="{FF2B5EF4-FFF2-40B4-BE49-F238E27FC236}">
                <a16:creationId xmlns:a16="http://schemas.microsoft.com/office/drawing/2014/main" id="{0750CF73-34DB-43F0-A451-1CE8B432D8BC}"/>
              </a:ext>
            </a:extLst>
          </p:cNvPr>
          <p:cNvSpPr>
            <a:spLocks noGrp="1"/>
          </p:cNvSpPr>
          <p:nvPr>
            <p:ph idx="1"/>
          </p:nvPr>
        </p:nvSpPr>
        <p:spPr/>
        <p:txBody>
          <a:bodyPr/>
          <a:lstStyle/>
          <a:p>
            <a:r>
              <a:rPr lang="sv-SE" sz="2400" dirty="0"/>
              <a:t>Varje parameter ger 1 poäng</a:t>
            </a:r>
          </a:p>
          <a:p>
            <a:r>
              <a:rPr lang="sv-SE" sz="2400" dirty="0"/>
              <a:t>Vid 0-1 poäng är poliklinisk vård tänkbar</a:t>
            </a:r>
          </a:p>
          <a:p>
            <a:r>
              <a:rPr lang="sv-SE" sz="2400" dirty="0"/>
              <a:t>Vid 2-4 poäng behöver patienten som regel vårdas inneliggande</a:t>
            </a:r>
          </a:p>
          <a:p>
            <a:pPr marL="0" indent="0">
              <a:buNone/>
            </a:pPr>
            <a:endParaRPr lang="sv-SE" sz="2400" dirty="0"/>
          </a:p>
          <a:p>
            <a:pPr marL="0" indent="0">
              <a:buNone/>
            </a:pPr>
            <a:r>
              <a:rPr lang="sv-SE" sz="2400" dirty="0"/>
              <a:t>Saturation &lt;92% hos tidigare </a:t>
            </a:r>
            <a:r>
              <a:rPr lang="sv-SE" sz="2400" dirty="0" err="1"/>
              <a:t>lungfrisk</a:t>
            </a:r>
            <a:r>
              <a:rPr lang="sv-SE" sz="2400" dirty="0"/>
              <a:t> patient är också ett allvarligt tecken.</a:t>
            </a:r>
          </a:p>
        </p:txBody>
      </p:sp>
      <p:sp>
        <p:nvSpPr>
          <p:cNvPr id="4" name="Platshållare för sidfot 3">
            <a:extLst>
              <a:ext uri="{FF2B5EF4-FFF2-40B4-BE49-F238E27FC236}">
                <a16:creationId xmlns:a16="http://schemas.microsoft.com/office/drawing/2014/main" id="{4488008A-564B-4B6E-995D-98B37EEB732E}"/>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992888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9183E51-920A-400D-AE1A-B9CB0B7CDC2D}"/>
              </a:ext>
            </a:extLst>
          </p:cNvPr>
          <p:cNvSpPr>
            <a:spLocks noGrp="1"/>
          </p:cNvSpPr>
          <p:nvPr>
            <p:ph type="title"/>
          </p:nvPr>
        </p:nvSpPr>
        <p:spPr/>
        <p:txBody>
          <a:bodyPr/>
          <a:lstStyle/>
          <a:p>
            <a:r>
              <a:rPr lang="sv-SE" sz="2800" dirty="0"/>
              <a:t>5. Vilka prover vill du ta?</a:t>
            </a:r>
          </a:p>
        </p:txBody>
      </p:sp>
      <p:sp>
        <p:nvSpPr>
          <p:cNvPr id="7" name="Platshållare för innehåll 6">
            <a:extLst>
              <a:ext uri="{FF2B5EF4-FFF2-40B4-BE49-F238E27FC236}">
                <a16:creationId xmlns:a16="http://schemas.microsoft.com/office/drawing/2014/main" id="{AC0772B3-9167-41BA-B829-490EE68F1E3B}"/>
              </a:ext>
            </a:extLst>
          </p:cNvPr>
          <p:cNvSpPr>
            <a:spLocks noGrp="1"/>
          </p:cNvSpPr>
          <p:nvPr>
            <p:ph idx="1"/>
          </p:nvPr>
        </p:nvSpPr>
        <p:spPr/>
        <p:txBody>
          <a:bodyPr/>
          <a:lstStyle/>
          <a:p>
            <a:pPr marL="0" indent="0">
              <a:buNone/>
            </a:pPr>
            <a:r>
              <a:rPr lang="sv-SE" sz="2400" b="1" dirty="0"/>
              <a:t>CRP </a:t>
            </a:r>
          </a:p>
          <a:p>
            <a:r>
              <a:rPr lang="sv-SE" sz="2400" dirty="0"/>
              <a:t>kan användas vid oklar diagnos och/eller osäkerhet om allvarlighetsgrad</a:t>
            </a:r>
          </a:p>
          <a:p>
            <a:r>
              <a:rPr lang="sv-SE" sz="2400" dirty="0"/>
              <a:t>kan tas för att följa förloppet</a:t>
            </a:r>
          </a:p>
        </p:txBody>
      </p:sp>
      <p:sp>
        <p:nvSpPr>
          <p:cNvPr id="4" name="Platshållare för sidfot 3">
            <a:extLst>
              <a:ext uri="{FF2B5EF4-FFF2-40B4-BE49-F238E27FC236}">
                <a16:creationId xmlns:a16="http://schemas.microsoft.com/office/drawing/2014/main" id="{9923AFD3-E22C-4A77-BA90-6C9CCB2F153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62015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7B3B0FF-CE8A-4D36-AA58-AFFA06610637}"/>
              </a:ext>
            </a:extLst>
          </p:cNvPr>
          <p:cNvSpPr>
            <a:spLocks noGrp="1"/>
          </p:cNvSpPr>
          <p:nvPr>
            <p:ph type="title"/>
          </p:nvPr>
        </p:nvSpPr>
        <p:spPr>
          <a:xfrm>
            <a:off x="720000" y="1080000"/>
            <a:ext cx="7700963" cy="524211"/>
          </a:xfrm>
        </p:spPr>
        <p:txBody>
          <a:bodyPr/>
          <a:lstStyle/>
          <a:p>
            <a:pPr algn="ctr"/>
            <a:r>
              <a:rPr lang="sv-SE" sz="2800" dirty="0"/>
              <a:t>CRP</a:t>
            </a:r>
          </a:p>
        </p:txBody>
      </p:sp>
      <p:sp>
        <p:nvSpPr>
          <p:cNvPr id="7" name="Platshållare för innehåll 6">
            <a:extLst>
              <a:ext uri="{FF2B5EF4-FFF2-40B4-BE49-F238E27FC236}">
                <a16:creationId xmlns:a16="http://schemas.microsoft.com/office/drawing/2014/main" id="{F5D491CD-74D7-49FD-8572-1A417C474E00}"/>
              </a:ext>
            </a:extLst>
          </p:cNvPr>
          <p:cNvSpPr>
            <a:spLocks noGrp="1"/>
          </p:cNvSpPr>
          <p:nvPr>
            <p:ph idx="1"/>
          </p:nvPr>
        </p:nvSpPr>
        <p:spPr>
          <a:xfrm>
            <a:off x="657726" y="1604212"/>
            <a:ext cx="8029074" cy="4451683"/>
          </a:xfrm>
        </p:spPr>
        <p:txBody>
          <a:bodyPr/>
          <a:lstStyle/>
          <a:p>
            <a:pPr marL="0" indent="0">
              <a:buNone/>
            </a:pPr>
            <a:r>
              <a:rPr lang="sv-SE" sz="2400" dirty="0"/>
              <a:t>Vid nedre luftvägsinfektion med feber, hosta och </a:t>
            </a:r>
            <a:r>
              <a:rPr lang="sv-SE" sz="2400" dirty="0" err="1"/>
              <a:t>dyspné</a:t>
            </a:r>
            <a:endParaRPr lang="sv-SE" sz="2400" dirty="0"/>
          </a:p>
          <a:p>
            <a:r>
              <a:rPr lang="sv-SE" sz="2400" dirty="0"/>
              <a:t>Vanligt med pneumoni vid:</a:t>
            </a:r>
          </a:p>
          <a:p>
            <a:pPr lvl="1" indent="-342900">
              <a:buFontTx/>
              <a:buChar char="-"/>
            </a:pPr>
            <a:r>
              <a:rPr lang="sv-SE" sz="2200" dirty="0"/>
              <a:t>CRP &gt;100 mg/L </a:t>
            </a:r>
          </a:p>
          <a:p>
            <a:pPr lvl="1" indent="-342900">
              <a:buFontTx/>
              <a:buChar char="-"/>
            </a:pPr>
            <a:r>
              <a:rPr lang="sv-SE" sz="2200" dirty="0"/>
              <a:t>Symtom &gt;1v och CRP &gt;50 mg/L</a:t>
            </a:r>
          </a:p>
          <a:p>
            <a:r>
              <a:rPr lang="sv-SE" sz="2400" dirty="0"/>
              <a:t>Osannolikt med behandlingskrävande pneumoni:</a:t>
            </a:r>
          </a:p>
          <a:p>
            <a:pPr lvl="1">
              <a:buFontTx/>
              <a:buChar char="-"/>
            </a:pPr>
            <a:r>
              <a:rPr lang="sv-SE" sz="2200" dirty="0"/>
              <a:t>CRP &lt;20 mg/L</a:t>
            </a:r>
          </a:p>
        </p:txBody>
      </p:sp>
      <p:sp>
        <p:nvSpPr>
          <p:cNvPr id="4" name="Platshållare för sidfot 3">
            <a:extLst>
              <a:ext uri="{FF2B5EF4-FFF2-40B4-BE49-F238E27FC236}">
                <a16:creationId xmlns:a16="http://schemas.microsoft.com/office/drawing/2014/main" id="{EF9F9B3D-B927-416E-BE30-E1E09388CC05}"/>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15381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6D3426C-5EC9-406A-B27A-F81A56B51ABB}"/>
              </a:ext>
            </a:extLst>
          </p:cNvPr>
          <p:cNvSpPr>
            <a:spLocks noGrp="1"/>
          </p:cNvSpPr>
          <p:nvPr>
            <p:ph type="title"/>
          </p:nvPr>
        </p:nvSpPr>
        <p:spPr/>
        <p:txBody>
          <a:bodyPr/>
          <a:lstStyle/>
          <a:p>
            <a:r>
              <a:rPr lang="sv-SE" sz="2800" dirty="0"/>
              <a:t>CRP forts</a:t>
            </a:r>
          </a:p>
        </p:txBody>
      </p:sp>
      <p:sp>
        <p:nvSpPr>
          <p:cNvPr id="7" name="Platshållare för innehåll 6">
            <a:extLst>
              <a:ext uri="{FF2B5EF4-FFF2-40B4-BE49-F238E27FC236}">
                <a16:creationId xmlns:a16="http://schemas.microsoft.com/office/drawing/2014/main" id="{3749414C-CABF-4652-B426-49F3CC97A3C6}"/>
              </a:ext>
            </a:extLst>
          </p:cNvPr>
          <p:cNvSpPr>
            <a:spLocks noGrp="1"/>
          </p:cNvSpPr>
          <p:nvPr>
            <p:ph idx="1"/>
          </p:nvPr>
        </p:nvSpPr>
        <p:spPr/>
        <p:txBody>
          <a:bodyPr/>
          <a:lstStyle/>
          <a:p>
            <a:pPr marL="0" indent="0">
              <a:buNone/>
            </a:pPr>
            <a:r>
              <a:rPr lang="sv-SE" sz="2400" dirty="0"/>
              <a:t>CRP 20-50 ger ingen tydlig diagnostisk vägledning:</a:t>
            </a:r>
          </a:p>
          <a:p>
            <a:r>
              <a:rPr lang="sv-SE" sz="2400" dirty="0"/>
              <a:t>om ej allmänpåverkad i första hand exspektans eller fördröjd antibiotikaförskrivning</a:t>
            </a:r>
          </a:p>
          <a:p>
            <a:r>
              <a:rPr lang="sv-SE" sz="2400" dirty="0"/>
              <a:t>Utökad provtagning i utvalda fall</a:t>
            </a:r>
          </a:p>
          <a:p>
            <a:pPr marL="0" indent="0">
              <a:buNone/>
            </a:pPr>
            <a:endParaRPr lang="sv-SE" sz="2400" dirty="0"/>
          </a:p>
          <a:p>
            <a:pPr marL="0" indent="0">
              <a:buNone/>
            </a:pPr>
            <a:endParaRPr lang="sv-SE" sz="2400" dirty="0"/>
          </a:p>
        </p:txBody>
      </p:sp>
      <p:sp>
        <p:nvSpPr>
          <p:cNvPr id="4" name="Platshållare för sidfot 3">
            <a:extLst>
              <a:ext uri="{FF2B5EF4-FFF2-40B4-BE49-F238E27FC236}">
                <a16:creationId xmlns:a16="http://schemas.microsoft.com/office/drawing/2014/main" id="{BA2FCA7E-B99A-4FF6-A56A-0C912863ADF8}"/>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478656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02D68F9-E6B1-4F5E-B7CA-35EE367448A2}"/>
              </a:ext>
            </a:extLst>
          </p:cNvPr>
          <p:cNvSpPr>
            <a:spLocks noGrp="1"/>
          </p:cNvSpPr>
          <p:nvPr>
            <p:ph type="title"/>
          </p:nvPr>
        </p:nvSpPr>
        <p:spPr/>
        <p:txBody>
          <a:bodyPr/>
          <a:lstStyle/>
          <a:p>
            <a:r>
              <a:rPr lang="sv-SE" sz="2800" dirty="0"/>
              <a:t>6. Finns behov av mikrobiologisk diagnostik?</a:t>
            </a:r>
          </a:p>
        </p:txBody>
      </p:sp>
      <p:sp>
        <p:nvSpPr>
          <p:cNvPr id="7" name="Platshållare för innehåll 6">
            <a:extLst>
              <a:ext uri="{FF2B5EF4-FFF2-40B4-BE49-F238E27FC236}">
                <a16:creationId xmlns:a16="http://schemas.microsoft.com/office/drawing/2014/main" id="{38F673FC-90A3-4947-963F-8B3B6B879346}"/>
              </a:ext>
            </a:extLst>
          </p:cNvPr>
          <p:cNvSpPr>
            <a:spLocks noGrp="1"/>
          </p:cNvSpPr>
          <p:nvPr>
            <p:ph idx="1"/>
          </p:nvPr>
        </p:nvSpPr>
        <p:spPr/>
        <p:txBody>
          <a:bodyPr/>
          <a:lstStyle/>
          <a:p>
            <a:pPr marL="0" indent="0">
              <a:buNone/>
            </a:pPr>
            <a:r>
              <a:rPr lang="sv-SE" sz="2400" dirty="0"/>
              <a:t>Odlingsprov </a:t>
            </a:r>
            <a:r>
              <a:rPr lang="sv-SE" sz="2400" b="1" dirty="0"/>
              <a:t>kan övervägas</a:t>
            </a:r>
            <a:r>
              <a:rPr lang="sv-SE" sz="2400" dirty="0"/>
              <a:t>:</a:t>
            </a:r>
          </a:p>
          <a:p>
            <a:r>
              <a:rPr lang="sv-SE" sz="2400" dirty="0" err="1"/>
              <a:t>Sputumodling</a:t>
            </a:r>
            <a:r>
              <a:rPr lang="sv-SE" sz="2400" dirty="0"/>
              <a:t> i första hand</a:t>
            </a:r>
          </a:p>
          <a:p>
            <a:r>
              <a:rPr lang="sv-SE" sz="2400" dirty="0" err="1"/>
              <a:t>Nasofarynxodling</a:t>
            </a:r>
            <a:r>
              <a:rPr lang="sv-SE" sz="2400" dirty="0"/>
              <a:t> om </a:t>
            </a:r>
            <a:r>
              <a:rPr lang="sv-SE" sz="2400" dirty="0" err="1"/>
              <a:t>sputumodling</a:t>
            </a:r>
            <a:r>
              <a:rPr lang="sv-SE" sz="2400" dirty="0"/>
              <a:t> ej är möjligt (ej barn)</a:t>
            </a:r>
          </a:p>
          <a:p>
            <a:r>
              <a:rPr lang="sv-SE" sz="2400" dirty="0"/>
              <a:t>PCR från svalg eller </a:t>
            </a:r>
            <a:r>
              <a:rPr lang="sv-SE" sz="2400" dirty="0" err="1"/>
              <a:t>nasofarynx</a:t>
            </a:r>
            <a:r>
              <a:rPr lang="sv-SE" sz="2400" dirty="0"/>
              <a:t> vid misstanke om atypisk genes</a:t>
            </a:r>
          </a:p>
        </p:txBody>
      </p:sp>
      <p:sp>
        <p:nvSpPr>
          <p:cNvPr id="4" name="Platshållare för sidfot 3">
            <a:extLst>
              <a:ext uri="{FF2B5EF4-FFF2-40B4-BE49-F238E27FC236}">
                <a16:creationId xmlns:a16="http://schemas.microsoft.com/office/drawing/2014/main" id="{B3CFC240-0F2E-47A4-8EBA-8F0AD46580A8}"/>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88233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1DCB605-C5FE-465B-ABF4-08BB11F643FD}"/>
              </a:ext>
            </a:extLst>
          </p:cNvPr>
          <p:cNvSpPr>
            <a:spLocks noGrp="1"/>
          </p:cNvSpPr>
          <p:nvPr>
            <p:ph type="title"/>
          </p:nvPr>
        </p:nvSpPr>
        <p:spPr/>
        <p:txBody>
          <a:bodyPr/>
          <a:lstStyle/>
          <a:p>
            <a:r>
              <a:rPr lang="sv-SE" sz="2800" dirty="0"/>
              <a:t>6. forts</a:t>
            </a:r>
          </a:p>
        </p:txBody>
      </p:sp>
      <p:sp>
        <p:nvSpPr>
          <p:cNvPr id="7" name="Platshållare för innehåll 6">
            <a:extLst>
              <a:ext uri="{FF2B5EF4-FFF2-40B4-BE49-F238E27FC236}">
                <a16:creationId xmlns:a16="http://schemas.microsoft.com/office/drawing/2014/main" id="{76D2FC74-42A5-42EC-8968-C6D2592F709F}"/>
              </a:ext>
            </a:extLst>
          </p:cNvPr>
          <p:cNvSpPr>
            <a:spLocks noGrp="1"/>
          </p:cNvSpPr>
          <p:nvPr>
            <p:ph idx="1"/>
          </p:nvPr>
        </p:nvSpPr>
        <p:spPr/>
        <p:txBody>
          <a:bodyPr/>
          <a:lstStyle/>
          <a:p>
            <a:pPr marL="0" indent="0">
              <a:buNone/>
            </a:pPr>
            <a:r>
              <a:rPr lang="sv-SE" sz="2400" dirty="0"/>
              <a:t>Värdet av odling ökar om:</a:t>
            </a:r>
          </a:p>
          <a:p>
            <a:r>
              <a:rPr lang="sv-SE" sz="2400" dirty="0"/>
              <a:t>Osäker diagnos</a:t>
            </a:r>
          </a:p>
          <a:p>
            <a:r>
              <a:rPr lang="sv-SE" sz="2400" dirty="0"/>
              <a:t>Patientens tillstånd är allvarligt</a:t>
            </a:r>
          </a:p>
          <a:p>
            <a:r>
              <a:rPr lang="sv-SE" sz="2400" dirty="0"/>
              <a:t>Förekomst av kroniska sjukdomar som lungsjukdom eller </a:t>
            </a:r>
            <a:r>
              <a:rPr lang="sv-SE" sz="2400" dirty="0" err="1"/>
              <a:t>immunsuppression</a:t>
            </a:r>
            <a:endParaRPr lang="sv-SE" sz="2400" dirty="0"/>
          </a:p>
        </p:txBody>
      </p:sp>
      <p:sp>
        <p:nvSpPr>
          <p:cNvPr id="4" name="Platshållare för sidfot 3">
            <a:extLst>
              <a:ext uri="{FF2B5EF4-FFF2-40B4-BE49-F238E27FC236}">
                <a16:creationId xmlns:a16="http://schemas.microsoft.com/office/drawing/2014/main" id="{FC4A68EB-BEDD-4933-AC59-F0AFD3F03D5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520310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CB4D179-6881-41D5-8D62-088A9D0F0E0A}"/>
              </a:ext>
            </a:extLst>
          </p:cNvPr>
          <p:cNvSpPr>
            <a:spLocks noGrp="1"/>
          </p:cNvSpPr>
          <p:nvPr>
            <p:ph type="title"/>
          </p:nvPr>
        </p:nvSpPr>
        <p:spPr/>
        <p:txBody>
          <a:bodyPr/>
          <a:lstStyle/>
          <a:p>
            <a:r>
              <a:rPr lang="sv-SE" sz="2800" dirty="0"/>
              <a:t>7. Föreligger det behov av röntgen?</a:t>
            </a:r>
          </a:p>
        </p:txBody>
      </p:sp>
      <p:sp>
        <p:nvSpPr>
          <p:cNvPr id="7" name="Platshållare för innehåll 6">
            <a:extLst>
              <a:ext uri="{FF2B5EF4-FFF2-40B4-BE49-F238E27FC236}">
                <a16:creationId xmlns:a16="http://schemas.microsoft.com/office/drawing/2014/main" id="{3F0AD533-846A-4E19-81B9-1F7CB184D433}"/>
              </a:ext>
            </a:extLst>
          </p:cNvPr>
          <p:cNvSpPr>
            <a:spLocks noGrp="1"/>
          </p:cNvSpPr>
          <p:nvPr>
            <p:ph idx="1"/>
          </p:nvPr>
        </p:nvSpPr>
        <p:spPr>
          <a:xfrm>
            <a:off x="720000" y="2582779"/>
            <a:ext cx="7700963" cy="3515620"/>
          </a:xfrm>
        </p:spPr>
        <p:txBody>
          <a:bodyPr/>
          <a:lstStyle/>
          <a:p>
            <a:r>
              <a:rPr lang="sv-SE" sz="2400" dirty="0"/>
              <a:t>Inte i normalfallet</a:t>
            </a:r>
          </a:p>
          <a:p>
            <a:r>
              <a:rPr lang="sv-SE" sz="2400" dirty="0"/>
              <a:t>Används vid osäker diagnos, speciellt vid förekomst av samtidiga allvarliga sjukdomar</a:t>
            </a:r>
          </a:p>
        </p:txBody>
      </p:sp>
      <p:sp>
        <p:nvSpPr>
          <p:cNvPr id="4" name="Platshållare för sidfot 3">
            <a:extLst>
              <a:ext uri="{FF2B5EF4-FFF2-40B4-BE49-F238E27FC236}">
                <a16:creationId xmlns:a16="http://schemas.microsoft.com/office/drawing/2014/main" id="{159C7B5B-084D-4C9E-880D-350DC7F7E014}"/>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51259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D902AD9-D868-4750-8A79-FB1B49C9388A}"/>
              </a:ext>
            </a:extLst>
          </p:cNvPr>
          <p:cNvSpPr>
            <a:spLocks noGrp="1"/>
          </p:cNvSpPr>
          <p:nvPr>
            <p:ph type="title"/>
          </p:nvPr>
        </p:nvSpPr>
        <p:spPr/>
        <p:txBody>
          <a:bodyPr/>
          <a:lstStyle/>
          <a:p>
            <a:r>
              <a:rPr lang="sv-SE" sz="2800" dirty="0"/>
              <a:t>8. Skulle Lennart bli frisk fortare om han fick antibiotika?</a:t>
            </a:r>
          </a:p>
        </p:txBody>
      </p:sp>
      <p:sp>
        <p:nvSpPr>
          <p:cNvPr id="7" name="Platshållare för innehåll 6">
            <a:extLst>
              <a:ext uri="{FF2B5EF4-FFF2-40B4-BE49-F238E27FC236}">
                <a16:creationId xmlns:a16="http://schemas.microsoft.com/office/drawing/2014/main" id="{39C1737B-D7C8-45DF-8B62-8D682F624A1A}"/>
              </a:ext>
            </a:extLst>
          </p:cNvPr>
          <p:cNvSpPr>
            <a:spLocks noGrp="1"/>
          </p:cNvSpPr>
          <p:nvPr>
            <p:ph idx="1"/>
          </p:nvPr>
        </p:nvSpPr>
        <p:spPr/>
        <p:txBody>
          <a:bodyPr/>
          <a:lstStyle/>
          <a:p>
            <a:r>
              <a:rPr lang="sv-SE" sz="2400" dirty="0"/>
              <a:t>Patienter med misstänkt pneumoni bör få antibiotikabehandling.</a:t>
            </a:r>
          </a:p>
          <a:p>
            <a:r>
              <a:rPr lang="sv-SE" sz="2400" dirty="0"/>
              <a:t>Pneumokocker är vanligaste och farligaste etiologin, störst risk för dödsfall och komplikationer.</a:t>
            </a:r>
          </a:p>
          <a:p>
            <a:r>
              <a:rPr lang="sv-SE" sz="2400" dirty="0"/>
              <a:t>Viktigt med effektivt pneumokockmedel!</a:t>
            </a:r>
          </a:p>
        </p:txBody>
      </p:sp>
      <p:sp>
        <p:nvSpPr>
          <p:cNvPr id="4" name="Platshållare för sidfot 3">
            <a:extLst>
              <a:ext uri="{FF2B5EF4-FFF2-40B4-BE49-F238E27FC236}">
                <a16:creationId xmlns:a16="http://schemas.microsoft.com/office/drawing/2014/main" id="{1FA1F8BB-632F-43E7-ADB3-54C8700AC2C1}"/>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22243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88536F3-A957-8020-3126-02594BBDB789}"/>
              </a:ext>
            </a:extLst>
          </p:cNvPr>
          <p:cNvSpPr>
            <a:spLocks noGrp="1"/>
          </p:cNvSpPr>
          <p:nvPr>
            <p:ph type="title"/>
          </p:nvPr>
        </p:nvSpPr>
        <p:spPr/>
        <p:txBody>
          <a:bodyPr/>
          <a:lstStyle/>
          <a:p>
            <a:endParaRPr lang="sv-SE" sz="2800" dirty="0"/>
          </a:p>
        </p:txBody>
      </p:sp>
      <p:sp>
        <p:nvSpPr>
          <p:cNvPr id="7" name="Platshållare för innehåll 6">
            <a:extLst>
              <a:ext uri="{FF2B5EF4-FFF2-40B4-BE49-F238E27FC236}">
                <a16:creationId xmlns:a16="http://schemas.microsoft.com/office/drawing/2014/main" id="{066C8F39-F2A7-D7E9-3622-8ADAD445A94D}"/>
              </a:ext>
            </a:extLst>
          </p:cNvPr>
          <p:cNvSpPr>
            <a:spLocks noGrp="1"/>
          </p:cNvSpPr>
          <p:nvPr>
            <p:ph idx="1"/>
          </p:nvPr>
        </p:nvSpPr>
        <p:spPr/>
        <p:txBody>
          <a:bodyPr/>
          <a:lstStyle/>
          <a:p>
            <a:pPr marL="0" indent="0">
              <a:buNone/>
            </a:pPr>
            <a:r>
              <a:rPr kumimoji="0" lang="sv-SE" sz="2200" b="0" i="0" u="none" strike="noStrike" kern="0" cap="none" spc="0" normalizeH="0" baseline="0" noProof="0" dirty="0">
                <a:ln>
                  <a:noFill/>
                </a:ln>
                <a:solidFill>
                  <a:srgbClr val="000000"/>
                </a:solidFill>
                <a:effectLst/>
                <a:uLnTx/>
                <a:uFillTx/>
                <a:latin typeface="Verdana"/>
                <a:cs typeface="+mn-cs"/>
              </a:rPr>
              <a:t>Efter några dagar kände han sig bättre men under gårdagen blev han hastigt återigen sämre med feber, smärta till höger i bröstkorgen och besvärliga slemupphostningar. Han har inte sovit mycket under föregående natt då han varit tvungen att sitta upp för att kunna andas ordentligt. Hustrun har fått lägga sig i gästrummet.</a:t>
            </a:r>
            <a:endParaRPr lang="sv-SE" dirty="0"/>
          </a:p>
        </p:txBody>
      </p:sp>
      <p:sp>
        <p:nvSpPr>
          <p:cNvPr id="4" name="Platshållare för sidfot 3">
            <a:extLst>
              <a:ext uri="{FF2B5EF4-FFF2-40B4-BE49-F238E27FC236}">
                <a16:creationId xmlns:a16="http://schemas.microsoft.com/office/drawing/2014/main" id="{D65301D7-DFA6-A825-DBD5-E8D8985A2923}"/>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58449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1698455-5E4C-4911-8E1E-5D0D74FB4DE4}"/>
              </a:ext>
            </a:extLst>
          </p:cNvPr>
          <p:cNvSpPr>
            <a:spLocks noGrp="1"/>
          </p:cNvSpPr>
          <p:nvPr>
            <p:ph type="title"/>
          </p:nvPr>
        </p:nvSpPr>
        <p:spPr>
          <a:xfrm>
            <a:off x="720001" y="1004970"/>
            <a:ext cx="7700963" cy="476084"/>
          </a:xfrm>
        </p:spPr>
        <p:txBody>
          <a:bodyPr/>
          <a:lstStyle/>
          <a:p>
            <a:r>
              <a:rPr lang="sv-SE" sz="2800" dirty="0"/>
              <a:t>8. forts</a:t>
            </a:r>
          </a:p>
        </p:txBody>
      </p:sp>
      <p:sp>
        <p:nvSpPr>
          <p:cNvPr id="7" name="Platshållare för innehåll 6">
            <a:extLst>
              <a:ext uri="{FF2B5EF4-FFF2-40B4-BE49-F238E27FC236}">
                <a16:creationId xmlns:a16="http://schemas.microsoft.com/office/drawing/2014/main" id="{4603FFBB-317C-4A58-811A-CFAA5964A72B}"/>
              </a:ext>
            </a:extLst>
          </p:cNvPr>
          <p:cNvSpPr>
            <a:spLocks noGrp="1"/>
          </p:cNvSpPr>
          <p:nvPr>
            <p:ph idx="1"/>
          </p:nvPr>
        </p:nvSpPr>
        <p:spPr>
          <a:xfrm>
            <a:off x="625642" y="1481054"/>
            <a:ext cx="7795322" cy="4617345"/>
          </a:xfrm>
        </p:spPr>
        <p:txBody>
          <a:bodyPr/>
          <a:lstStyle/>
          <a:p>
            <a:pPr marL="0" indent="0">
              <a:buNone/>
            </a:pPr>
            <a:r>
              <a:rPr lang="sv-SE" sz="2400" b="1" dirty="0"/>
              <a:t>Förstahandsmedel:</a:t>
            </a:r>
          </a:p>
          <a:p>
            <a:pPr marL="0" indent="0">
              <a:buNone/>
            </a:pPr>
            <a:r>
              <a:rPr lang="sv-SE" sz="2400" dirty="0" err="1"/>
              <a:t>PcV</a:t>
            </a:r>
            <a:r>
              <a:rPr lang="sv-SE" sz="2400" dirty="0"/>
              <a:t> 1g x 3 i 7 dagar till vuxna (låg resistens)</a:t>
            </a:r>
          </a:p>
          <a:p>
            <a:pPr marL="0" indent="0">
              <a:buNone/>
            </a:pPr>
            <a:r>
              <a:rPr lang="sv-SE" sz="2400" b="1" dirty="0"/>
              <a:t>Vid allvarlig pc-allergi:</a:t>
            </a:r>
          </a:p>
          <a:p>
            <a:pPr marL="0" indent="0">
              <a:buNone/>
            </a:pPr>
            <a:r>
              <a:rPr lang="sv-SE" sz="2400" dirty="0" err="1"/>
              <a:t>Doxycyklin</a:t>
            </a:r>
            <a:r>
              <a:rPr lang="sv-SE" sz="2400" dirty="0"/>
              <a:t> 100 mg 2 x 2 i 3 dagar, </a:t>
            </a:r>
          </a:p>
          <a:p>
            <a:pPr marL="0" indent="0">
              <a:buNone/>
            </a:pPr>
            <a:r>
              <a:rPr lang="sv-SE" sz="2400" dirty="0"/>
              <a:t>därefter 100 mg 1x1 i ytterligare 4 dagar</a:t>
            </a:r>
          </a:p>
          <a:p>
            <a:pPr marL="0" indent="0">
              <a:buNone/>
            </a:pPr>
            <a:r>
              <a:rPr lang="sv-SE" sz="2400" b="1" dirty="0"/>
              <a:t>Vid KOL:</a:t>
            </a:r>
          </a:p>
          <a:p>
            <a:pPr marL="0" indent="0">
              <a:buNone/>
            </a:pPr>
            <a:r>
              <a:rPr lang="sv-SE" sz="2400" dirty="0" err="1"/>
              <a:t>Amoxicillin</a:t>
            </a:r>
            <a:r>
              <a:rPr lang="sv-SE" sz="2400"/>
              <a:t> 750 </a:t>
            </a:r>
            <a:r>
              <a:rPr lang="sv-SE" sz="2400" dirty="0"/>
              <a:t>mg x 3 i 7 dagar</a:t>
            </a:r>
          </a:p>
          <a:p>
            <a:pPr marL="0" indent="0">
              <a:buNone/>
            </a:pPr>
            <a:r>
              <a:rPr lang="sv-SE" sz="2400" dirty="0"/>
              <a:t>(viktigt att täcka upp för H. </a:t>
            </a:r>
            <a:r>
              <a:rPr lang="sv-SE" sz="2400" dirty="0" err="1"/>
              <a:t>influenzae</a:t>
            </a:r>
            <a:r>
              <a:rPr lang="sv-SE" sz="2400" dirty="0"/>
              <a:t>)</a:t>
            </a:r>
          </a:p>
        </p:txBody>
      </p:sp>
      <p:sp>
        <p:nvSpPr>
          <p:cNvPr id="4" name="Platshållare för sidfot 3">
            <a:extLst>
              <a:ext uri="{FF2B5EF4-FFF2-40B4-BE49-F238E27FC236}">
                <a16:creationId xmlns:a16="http://schemas.microsoft.com/office/drawing/2014/main" id="{143E6723-057D-4D28-8781-2FC387616857}"/>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288589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D07E379-AB7C-77A1-0A88-6D61C77E3C29}"/>
              </a:ext>
            </a:extLst>
          </p:cNvPr>
          <p:cNvSpPr>
            <a:spLocks noGrp="1"/>
          </p:cNvSpPr>
          <p:nvPr>
            <p:ph type="title"/>
          </p:nvPr>
        </p:nvSpPr>
        <p:spPr>
          <a:xfrm>
            <a:off x="720000" y="1026276"/>
            <a:ext cx="7700963" cy="367800"/>
          </a:xfrm>
        </p:spPr>
        <p:txBody>
          <a:bodyPr/>
          <a:lstStyle/>
          <a:p>
            <a:r>
              <a:rPr lang="sv-SE" sz="2800" dirty="0"/>
              <a:t>9. Behöver patienten följas upp?</a:t>
            </a:r>
          </a:p>
        </p:txBody>
      </p:sp>
      <p:sp>
        <p:nvSpPr>
          <p:cNvPr id="7" name="Platshållare för innehåll 6">
            <a:extLst>
              <a:ext uri="{FF2B5EF4-FFF2-40B4-BE49-F238E27FC236}">
                <a16:creationId xmlns:a16="http://schemas.microsoft.com/office/drawing/2014/main" id="{3D495506-761B-2761-182C-C4E7C1D6F636}"/>
              </a:ext>
            </a:extLst>
          </p:cNvPr>
          <p:cNvSpPr>
            <a:spLocks noGrp="1"/>
          </p:cNvSpPr>
          <p:nvPr>
            <p:ph idx="1"/>
          </p:nvPr>
        </p:nvSpPr>
        <p:spPr>
          <a:xfrm>
            <a:off x="720000" y="1632952"/>
            <a:ext cx="7700963" cy="4465447"/>
          </a:xfrm>
        </p:spPr>
        <p:txBody>
          <a:bodyPr/>
          <a:lstStyle/>
          <a:p>
            <a:r>
              <a:rPr lang="sv-SE" dirty="0"/>
              <a:t>Patienten ska uppmanas ta ny kontakt vid utebliven förbättring inom 2-3 dagar</a:t>
            </a:r>
          </a:p>
          <a:p>
            <a:r>
              <a:rPr lang="sv-SE" dirty="0"/>
              <a:t>Remiss bör skickas till patientens husläkare/vårdcentral för uppföljning</a:t>
            </a:r>
          </a:p>
          <a:p>
            <a:r>
              <a:rPr lang="sv-SE" dirty="0"/>
              <a:t>Klinisk kontroll efter 6-8 veckor</a:t>
            </a:r>
          </a:p>
          <a:p>
            <a:r>
              <a:rPr lang="sv-SE" dirty="0"/>
              <a:t>Vid kvarstående symtom, KOL, epidemiologi för tbc eller rökare &gt;40 år: lungröntgen</a:t>
            </a:r>
          </a:p>
          <a:p>
            <a:r>
              <a:rPr lang="sv-SE" dirty="0"/>
              <a:t>Vid atypisk bakteriell pneumoni, klinisk kontroll eller telefonkontakt efter 4-6 veckor</a:t>
            </a:r>
          </a:p>
        </p:txBody>
      </p:sp>
      <p:sp>
        <p:nvSpPr>
          <p:cNvPr id="4" name="Platshållare för sidfot 3">
            <a:extLst>
              <a:ext uri="{FF2B5EF4-FFF2-40B4-BE49-F238E27FC236}">
                <a16:creationId xmlns:a16="http://schemas.microsoft.com/office/drawing/2014/main" id="{687924A1-5F6A-36FE-6202-6635A471349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24945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53ED341-5DAB-4E3B-8653-AAAA2A53E9CA}"/>
              </a:ext>
            </a:extLst>
          </p:cNvPr>
          <p:cNvSpPr>
            <a:spLocks noGrp="1"/>
          </p:cNvSpPr>
          <p:nvPr>
            <p:ph type="title"/>
          </p:nvPr>
        </p:nvSpPr>
        <p:spPr>
          <a:xfrm>
            <a:off x="721518" y="1151160"/>
            <a:ext cx="7700963" cy="1657071"/>
          </a:xfrm>
        </p:spPr>
        <p:txBody>
          <a:bodyPr/>
          <a:lstStyle/>
          <a:p>
            <a:r>
              <a:rPr lang="sv-SE" sz="2800" dirty="0"/>
              <a:t>1. </a:t>
            </a:r>
            <a:r>
              <a:rPr lang="sv-SE" sz="2800" dirty="0">
                <a:effectLst/>
                <a:ea typeface="Calibri" panose="020F0502020204030204" pitchFamily="34" charset="0"/>
              </a:rPr>
              <a:t>Vad finns det för varningssignaler som gör att Lennart måste komma för undersökning och inte enbart kan få råd om egenvård?</a:t>
            </a:r>
            <a:endParaRPr lang="sv-SE" sz="2800" dirty="0"/>
          </a:p>
        </p:txBody>
      </p:sp>
      <p:sp>
        <p:nvSpPr>
          <p:cNvPr id="7" name="Platshållare för innehåll 6">
            <a:extLst>
              <a:ext uri="{FF2B5EF4-FFF2-40B4-BE49-F238E27FC236}">
                <a16:creationId xmlns:a16="http://schemas.microsoft.com/office/drawing/2014/main" id="{E00E71D2-F446-4BAC-A278-2D84ECE10D3F}"/>
              </a:ext>
            </a:extLst>
          </p:cNvPr>
          <p:cNvSpPr>
            <a:spLocks noGrp="1"/>
          </p:cNvSpPr>
          <p:nvPr>
            <p:ph idx="1"/>
          </p:nvPr>
        </p:nvSpPr>
        <p:spPr>
          <a:xfrm>
            <a:off x="720000" y="3120189"/>
            <a:ext cx="7700963" cy="2978209"/>
          </a:xfrm>
        </p:spPr>
        <p:txBody>
          <a:bodyPr/>
          <a:lstStyle/>
          <a:p>
            <a:r>
              <a:rPr lang="sv-SE" sz="2400" dirty="0"/>
              <a:t>Dubbelinsjuknande</a:t>
            </a:r>
          </a:p>
          <a:p>
            <a:r>
              <a:rPr lang="sv-SE" sz="2400" dirty="0"/>
              <a:t>Smärta i bröstkorgen</a:t>
            </a:r>
          </a:p>
          <a:p>
            <a:r>
              <a:rPr lang="sv-SE" sz="2400" dirty="0"/>
              <a:t>Jobbigt att andas</a:t>
            </a:r>
          </a:p>
        </p:txBody>
      </p:sp>
      <p:sp>
        <p:nvSpPr>
          <p:cNvPr id="4" name="Platshållare för sidfot 3">
            <a:extLst>
              <a:ext uri="{FF2B5EF4-FFF2-40B4-BE49-F238E27FC236}">
                <a16:creationId xmlns:a16="http://schemas.microsoft.com/office/drawing/2014/main" id="{138B03FA-DFC2-4B22-8CBF-E995D97E8611}"/>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6737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38323CE-515B-473D-B776-5A21F5DAFE7C}"/>
              </a:ext>
            </a:extLst>
          </p:cNvPr>
          <p:cNvSpPr>
            <a:spLocks noGrp="1"/>
          </p:cNvSpPr>
          <p:nvPr>
            <p:ph type="title"/>
          </p:nvPr>
        </p:nvSpPr>
        <p:spPr/>
        <p:txBody>
          <a:bodyPr/>
          <a:lstStyle/>
          <a:p>
            <a:r>
              <a:rPr lang="sv-SE" sz="2800" dirty="0"/>
              <a:t>2. Behöver vi komplettera anamnesen?</a:t>
            </a:r>
          </a:p>
        </p:txBody>
      </p:sp>
      <p:sp>
        <p:nvSpPr>
          <p:cNvPr id="7" name="Platshållare för innehåll 6">
            <a:extLst>
              <a:ext uri="{FF2B5EF4-FFF2-40B4-BE49-F238E27FC236}">
                <a16:creationId xmlns:a16="http://schemas.microsoft.com/office/drawing/2014/main" id="{0C419F21-EB53-40A2-B352-FEB65EC447ED}"/>
              </a:ext>
            </a:extLst>
          </p:cNvPr>
          <p:cNvSpPr>
            <a:spLocks noGrp="1"/>
          </p:cNvSpPr>
          <p:nvPr>
            <p:ph idx="1"/>
          </p:nvPr>
        </p:nvSpPr>
        <p:spPr/>
        <p:txBody>
          <a:bodyPr/>
          <a:lstStyle/>
          <a:p>
            <a:r>
              <a:rPr lang="sv-SE" sz="2400" dirty="0"/>
              <a:t>Tidigare rökning? – om så, nedsatt ork som förvärrats i samband med infektionen? Ökad eller missfärgad </a:t>
            </a:r>
            <a:r>
              <a:rPr lang="sv-SE" sz="2400" dirty="0" err="1"/>
              <a:t>sputa</a:t>
            </a:r>
            <a:r>
              <a:rPr lang="sv-SE" sz="2400" dirty="0"/>
              <a:t>?</a:t>
            </a:r>
          </a:p>
          <a:p>
            <a:r>
              <a:rPr lang="sv-SE" sz="2400" dirty="0"/>
              <a:t>Tidigare/nuvarande sjukdomar?</a:t>
            </a:r>
          </a:p>
          <a:p>
            <a:r>
              <a:rPr lang="sv-SE" sz="2400" dirty="0"/>
              <a:t>Medicinering?</a:t>
            </a:r>
          </a:p>
          <a:p>
            <a:r>
              <a:rPr lang="sv-SE" sz="2400" dirty="0"/>
              <a:t>Utlandsresa?</a:t>
            </a:r>
          </a:p>
          <a:p>
            <a:r>
              <a:rPr lang="sv-SE" sz="2400" dirty="0"/>
              <a:t>Andra sjuka i omgivningen? Kontakt med barn?</a:t>
            </a:r>
          </a:p>
        </p:txBody>
      </p:sp>
      <p:sp>
        <p:nvSpPr>
          <p:cNvPr id="4" name="Platshållare för sidfot 3">
            <a:extLst>
              <a:ext uri="{FF2B5EF4-FFF2-40B4-BE49-F238E27FC236}">
                <a16:creationId xmlns:a16="http://schemas.microsoft.com/office/drawing/2014/main" id="{4D3C0C99-61E7-4523-9B2D-1685F06D5ACF}"/>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96808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F4FEEF7-9403-745D-5DB4-96690D84FAF2}"/>
              </a:ext>
            </a:extLst>
          </p:cNvPr>
          <p:cNvSpPr>
            <a:spLocks noGrp="1"/>
          </p:cNvSpPr>
          <p:nvPr>
            <p:ph type="title"/>
          </p:nvPr>
        </p:nvSpPr>
        <p:spPr>
          <a:xfrm>
            <a:off x="720000" y="1080000"/>
            <a:ext cx="7700963" cy="45719"/>
          </a:xfrm>
        </p:spPr>
        <p:txBody>
          <a:bodyPr/>
          <a:lstStyle/>
          <a:p>
            <a:endParaRPr lang="sv-SE" sz="2800" dirty="0"/>
          </a:p>
        </p:txBody>
      </p:sp>
      <p:sp>
        <p:nvSpPr>
          <p:cNvPr id="7" name="Platshållare för innehåll 6">
            <a:extLst>
              <a:ext uri="{FF2B5EF4-FFF2-40B4-BE49-F238E27FC236}">
                <a16:creationId xmlns:a16="http://schemas.microsoft.com/office/drawing/2014/main" id="{3F9A79E8-BEB2-FBA8-AF53-D9D36B735AF2}"/>
              </a:ext>
            </a:extLst>
          </p:cNvPr>
          <p:cNvSpPr>
            <a:spLocks noGrp="1"/>
          </p:cNvSpPr>
          <p:nvPr>
            <p:ph idx="1"/>
          </p:nvPr>
        </p:nvSpPr>
        <p:spPr>
          <a:xfrm>
            <a:off x="720000" y="1464038"/>
            <a:ext cx="7700963" cy="4634361"/>
          </a:xfrm>
        </p:spPr>
        <p:txBody>
          <a:bodyPr/>
          <a:lstStyle/>
          <a:p>
            <a:pPr marL="0" indent="0">
              <a:buNone/>
            </a:pPr>
            <a:r>
              <a:rPr lang="sv-SE" dirty="0"/>
              <a:t>Vid undersökningen hittar du följande i status: </a:t>
            </a:r>
          </a:p>
          <a:p>
            <a:pPr marL="0" indent="0">
              <a:buNone/>
            </a:pPr>
            <a:r>
              <a:rPr lang="sv-SE" b="1" dirty="0"/>
              <a:t>AT: </a:t>
            </a:r>
            <a:r>
              <a:rPr lang="sv-SE" dirty="0"/>
              <a:t>Trött, hostar under undersökningen, men kan lämna adekvat anamnes. Temp 38,5 °C </a:t>
            </a:r>
          </a:p>
          <a:p>
            <a:pPr marL="0" indent="0">
              <a:buNone/>
            </a:pPr>
            <a:r>
              <a:rPr lang="sv-SE" b="1" dirty="0"/>
              <a:t>BT: </a:t>
            </a:r>
            <a:r>
              <a:rPr lang="sv-SE" dirty="0"/>
              <a:t>145/90 mm Hg</a:t>
            </a:r>
          </a:p>
          <a:p>
            <a:pPr marL="0" indent="0">
              <a:buNone/>
            </a:pPr>
            <a:r>
              <a:rPr lang="sv-SE" b="1" dirty="0"/>
              <a:t>Hjärta: </a:t>
            </a:r>
            <a:r>
              <a:rPr lang="sv-SE" dirty="0"/>
              <a:t>Regelbunden rytm, inga biljud, frekvens 96 slag/minut </a:t>
            </a:r>
          </a:p>
          <a:p>
            <a:pPr marL="0" indent="0">
              <a:buNone/>
            </a:pPr>
            <a:r>
              <a:rPr lang="sv-SE" b="1" dirty="0"/>
              <a:t>Lungor: </a:t>
            </a:r>
            <a:r>
              <a:rPr lang="sv-SE" dirty="0"/>
              <a:t>Svårt att auskultera då han hostar, dock slembiljud bilateralt, kanske dämpning hö flank? </a:t>
            </a:r>
          </a:p>
          <a:p>
            <a:pPr marL="0" indent="0">
              <a:buNone/>
            </a:pPr>
            <a:endParaRPr lang="sv-SE" dirty="0"/>
          </a:p>
        </p:txBody>
      </p:sp>
      <p:sp>
        <p:nvSpPr>
          <p:cNvPr id="4" name="Platshållare för sidfot 3">
            <a:extLst>
              <a:ext uri="{FF2B5EF4-FFF2-40B4-BE49-F238E27FC236}">
                <a16:creationId xmlns:a16="http://schemas.microsoft.com/office/drawing/2014/main" id="{62B3BD9A-6B40-4E87-4BE7-F111058FD3F8}"/>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618229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D851D4C-59AC-4CCF-9946-AFDFD8AD6E51}"/>
              </a:ext>
            </a:extLst>
          </p:cNvPr>
          <p:cNvSpPr>
            <a:spLocks noGrp="1"/>
          </p:cNvSpPr>
          <p:nvPr>
            <p:ph type="title"/>
          </p:nvPr>
        </p:nvSpPr>
        <p:spPr/>
        <p:txBody>
          <a:bodyPr/>
          <a:lstStyle/>
          <a:p>
            <a:r>
              <a:rPr lang="sv-SE" sz="2800" dirty="0"/>
              <a:t>3. Saknar du något i status?</a:t>
            </a:r>
          </a:p>
        </p:txBody>
      </p:sp>
      <p:sp>
        <p:nvSpPr>
          <p:cNvPr id="7" name="Platshållare för innehåll 6">
            <a:extLst>
              <a:ext uri="{FF2B5EF4-FFF2-40B4-BE49-F238E27FC236}">
                <a16:creationId xmlns:a16="http://schemas.microsoft.com/office/drawing/2014/main" id="{C25602D6-E897-49BD-BAE9-1DD08A818B82}"/>
              </a:ext>
            </a:extLst>
          </p:cNvPr>
          <p:cNvSpPr>
            <a:spLocks noGrp="1"/>
          </p:cNvSpPr>
          <p:nvPr>
            <p:ph idx="1"/>
          </p:nvPr>
        </p:nvSpPr>
        <p:spPr>
          <a:xfrm>
            <a:off x="720000" y="2454441"/>
            <a:ext cx="7700963" cy="3643957"/>
          </a:xfrm>
        </p:spPr>
        <p:txBody>
          <a:bodyPr/>
          <a:lstStyle/>
          <a:p>
            <a:r>
              <a:rPr lang="sv-SE" sz="2400" dirty="0"/>
              <a:t>Andningsfrekvens – normal frekvens ≤20 andetag/minut.</a:t>
            </a:r>
          </a:p>
          <a:p>
            <a:r>
              <a:rPr lang="sv-SE" sz="2400" dirty="0"/>
              <a:t>Saturation – tecken på allvarlig sjukdom är </a:t>
            </a:r>
            <a:r>
              <a:rPr lang="sv-SE" sz="2400" dirty="0" err="1"/>
              <a:t>saturation</a:t>
            </a:r>
            <a:r>
              <a:rPr lang="sv-SE" sz="2400" dirty="0"/>
              <a:t> &lt;92% hos tidigare </a:t>
            </a:r>
            <a:r>
              <a:rPr lang="sv-SE" sz="2400" dirty="0" err="1"/>
              <a:t>lungfrisk</a:t>
            </a:r>
            <a:r>
              <a:rPr lang="sv-SE" sz="2400" dirty="0"/>
              <a:t> patient</a:t>
            </a:r>
          </a:p>
        </p:txBody>
      </p:sp>
      <p:sp>
        <p:nvSpPr>
          <p:cNvPr id="4" name="Platshållare för sidfot 3">
            <a:extLst>
              <a:ext uri="{FF2B5EF4-FFF2-40B4-BE49-F238E27FC236}">
                <a16:creationId xmlns:a16="http://schemas.microsoft.com/office/drawing/2014/main" id="{1F3C8A78-DFB5-478F-A467-B239473DE8FE}"/>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75455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E23CE2A-1675-4E2A-B511-0AD5BF91E98C}"/>
              </a:ext>
            </a:extLst>
          </p:cNvPr>
          <p:cNvSpPr>
            <a:spLocks noGrp="1"/>
          </p:cNvSpPr>
          <p:nvPr>
            <p:ph type="title"/>
          </p:nvPr>
        </p:nvSpPr>
        <p:spPr/>
        <p:txBody>
          <a:bodyPr/>
          <a:lstStyle/>
          <a:p>
            <a:r>
              <a:rPr lang="sv-SE" sz="2800" dirty="0"/>
              <a:t>4. Vilka diagnosförslag överväger du? Och hur bedömer du allvarlighetsgraden?</a:t>
            </a:r>
          </a:p>
        </p:txBody>
      </p:sp>
      <p:sp>
        <p:nvSpPr>
          <p:cNvPr id="7" name="Platshållare för innehåll 6">
            <a:extLst>
              <a:ext uri="{FF2B5EF4-FFF2-40B4-BE49-F238E27FC236}">
                <a16:creationId xmlns:a16="http://schemas.microsoft.com/office/drawing/2014/main" id="{ACFD3254-7DB2-4870-ABB0-F9BE7B08777B}"/>
              </a:ext>
            </a:extLst>
          </p:cNvPr>
          <p:cNvSpPr>
            <a:spLocks noGrp="1"/>
          </p:cNvSpPr>
          <p:nvPr>
            <p:ph idx="1"/>
          </p:nvPr>
        </p:nvSpPr>
        <p:spPr/>
        <p:txBody>
          <a:bodyPr/>
          <a:lstStyle/>
          <a:p>
            <a:pPr marL="0" indent="0">
              <a:buNone/>
            </a:pPr>
            <a:r>
              <a:rPr lang="sv-SE" sz="2400" b="1" dirty="0"/>
              <a:t>Pneumoni? </a:t>
            </a:r>
          </a:p>
          <a:p>
            <a:r>
              <a:rPr lang="sv-SE" sz="2400" dirty="0"/>
              <a:t>Stämmer väl med anamnes och status</a:t>
            </a:r>
          </a:p>
          <a:p>
            <a:r>
              <a:rPr lang="sv-SE" sz="2400" dirty="0"/>
              <a:t>Plötslig försämring</a:t>
            </a:r>
          </a:p>
          <a:p>
            <a:r>
              <a:rPr lang="sv-SE" sz="2400" dirty="0"/>
              <a:t>Auskultationsfyndet kan bekräftas med röntgen</a:t>
            </a:r>
          </a:p>
          <a:p>
            <a:r>
              <a:rPr lang="sv-SE" sz="2400" dirty="0"/>
              <a:t>CRP vid osäkerhet</a:t>
            </a:r>
          </a:p>
          <a:p>
            <a:r>
              <a:rPr lang="sv-SE" sz="2400" dirty="0"/>
              <a:t>Inte alltid feber, särskilt inte äldre patienter</a:t>
            </a:r>
          </a:p>
          <a:p>
            <a:r>
              <a:rPr lang="sv-SE" sz="2400" dirty="0"/>
              <a:t>Huvudvärk och GI-symtom kan förekomma</a:t>
            </a:r>
          </a:p>
        </p:txBody>
      </p:sp>
      <p:sp>
        <p:nvSpPr>
          <p:cNvPr id="4" name="Platshållare för sidfot 3">
            <a:extLst>
              <a:ext uri="{FF2B5EF4-FFF2-40B4-BE49-F238E27FC236}">
                <a16:creationId xmlns:a16="http://schemas.microsoft.com/office/drawing/2014/main" id="{5CDF5000-EE90-456C-8CED-716A2DCF9528}"/>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78460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A61C5A1-28A6-4973-8903-0A97B860D8A2}"/>
              </a:ext>
            </a:extLst>
          </p:cNvPr>
          <p:cNvSpPr>
            <a:spLocks noGrp="1"/>
          </p:cNvSpPr>
          <p:nvPr>
            <p:ph type="title"/>
          </p:nvPr>
        </p:nvSpPr>
        <p:spPr/>
        <p:txBody>
          <a:bodyPr/>
          <a:lstStyle/>
          <a:p>
            <a:r>
              <a:rPr lang="sv-SE" sz="2800" dirty="0"/>
              <a:t>4. forts</a:t>
            </a:r>
          </a:p>
        </p:txBody>
      </p:sp>
      <p:sp>
        <p:nvSpPr>
          <p:cNvPr id="7" name="Platshållare för innehåll 6">
            <a:extLst>
              <a:ext uri="{FF2B5EF4-FFF2-40B4-BE49-F238E27FC236}">
                <a16:creationId xmlns:a16="http://schemas.microsoft.com/office/drawing/2014/main" id="{02FA153B-FF00-4490-976D-A4FF5FCE8815}"/>
              </a:ext>
            </a:extLst>
          </p:cNvPr>
          <p:cNvSpPr>
            <a:spLocks noGrp="1"/>
          </p:cNvSpPr>
          <p:nvPr>
            <p:ph idx="1"/>
          </p:nvPr>
        </p:nvSpPr>
        <p:spPr>
          <a:xfrm>
            <a:off x="720000" y="1916613"/>
            <a:ext cx="7700963" cy="4181786"/>
          </a:xfrm>
        </p:spPr>
        <p:txBody>
          <a:bodyPr/>
          <a:lstStyle/>
          <a:p>
            <a:pPr marL="0" indent="0">
              <a:buNone/>
            </a:pPr>
            <a:r>
              <a:rPr lang="sv-SE" sz="2400" b="1" dirty="0"/>
              <a:t>Covid-19?</a:t>
            </a:r>
          </a:p>
          <a:p>
            <a:r>
              <a:rPr lang="sv-SE" sz="2400" dirty="0"/>
              <a:t>Vaccination utesluter inte infektion</a:t>
            </a:r>
          </a:p>
          <a:p>
            <a:pPr marL="0" indent="0">
              <a:buNone/>
            </a:pPr>
            <a:r>
              <a:rPr lang="sv-SE" sz="2400" b="1" dirty="0"/>
              <a:t>Influensa?</a:t>
            </a:r>
          </a:p>
          <a:p>
            <a:r>
              <a:rPr lang="sv-SE" sz="2400" dirty="0"/>
              <a:t>Fel säsong, kan naturligtvis drabbas när som under året</a:t>
            </a:r>
          </a:p>
          <a:p>
            <a:r>
              <a:rPr lang="sv-SE" sz="2400" dirty="0"/>
              <a:t>Låg sannolikhet</a:t>
            </a:r>
          </a:p>
        </p:txBody>
      </p:sp>
      <p:sp>
        <p:nvSpPr>
          <p:cNvPr id="4" name="Platshållare för sidfot 3">
            <a:extLst>
              <a:ext uri="{FF2B5EF4-FFF2-40B4-BE49-F238E27FC236}">
                <a16:creationId xmlns:a16="http://schemas.microsoft.com/office/drawing/2014/main" id="{AD5A2979-D0D4-4F62-9B85-9CC04147FA7C}"/>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95781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B7C8E0F-5644-4459-82B5-D28370389992}"/>
              </a:ext>
            </a:extLst>
          </p:cNvPr>
          <p:cNvSpPr>
            <a:spLocks noGrp="1"/>
          </p:cNvSpPr>
          <p:nvPr>
            <p:ph type="title"/>
          </p:nvPr>
        </p:nvSpPr>
        <p:spPr>
          <a:xfrm>
            <a:off x="713874" y="1080000"/>
            <a:ext cx="7707089" cy="764841"/>
          </a:xfrm>
        </p:spPr>
        <p:txBody>
          <a:bodyPr/>
          <a:lstStyle/>
          <a:p>
            <a:r>
              <a:rPr lang="sv-SE" sz="2800" dirty="0"/>
              <a:t>4. forts</a:t>
            </a:r>
          </a:p>
        </p:txBody>
      </p:sp>
      <p:sp>
        <p:nvSpPr>
          <p:cNvPr id="7" name="Platshållare för innehåll 6">
            <a:extLst>
              <a:ext uri="{FF2B5EF4-FFF2-40B4-BE49-F238E27FC236}">
                <a16:creationId xmlns:a16="http://schemas.microsoft.com/office/drawing/2014/main" id="{6A9A8C73-B0FB-467B-A775-753C985DB166}"/>
              </a:ext>
            </a:extLst>
          </p:cNvPr>
          <p:cNvSpPr>
            <a:spLocks noGrp="1"/>
          </p:cNvSpPr>
          <p:nvPr>
            <p:ph idx="1"/>
          </p:nvPr>
        </p:nvSpPr>
        <p:spPr>
          <a:xfrm>
            <a:off x="609599" y="2221832"/>
            <a:ext cx="7811365" cy="3876567"/>
          </a:xfrm>
        </p:spPr>
        <p:txBody>
          <a:bodyPr/>
          <a:lstStyle/>
          <a:p>
            <a:pPr marL="0" indent="0">
              <a:buNone/>
            </a:pPr>
            <a:r>
              <a:rPr lang="sv-SE" sz="2400" b="1" dirty="0"/>
              <a:t>Akut bronkit?</a:t>
            </a:r>
          </a:p>
          <a:p>
            <a:r>
              <a:rPr lang="sv-SE" sz="2400" dirty="0"/>
              <a:t>Patienten är för påverkad av infektionen</a:t>
            </a:r>
          </a:p>
          <a:p>
            <a:r>
              <a:rPr lang="sv-SE" sz="2400" dirty="0"/>
              <a:t>Statusfynden talar mer för en pneumoni</a:t>
            </a:r>
          </a:p>
          <a:p>
            <a:pPr marL="0" indent="0">
              <a:buNone/>
            </a:pPr>
            <a:r>
              <a:rPr lang="sv-SE" sz="2400" b="1" dirty="0" err="1"/>
              <a:t>Exacerbation</a:t>
            </a:r>
            <a:r>
              <a:rPr lang="sv-SE" sz="2400" b="1" dirty="0"/>
              <a:t> av kronisk bronkit/KOL?</a:t>
            </a:r>
          </a:p>
          <a:p>
            <a:r>
              <a:rPr lang="sv-SE" sz="2400" dirty="0"/>
              <a:t>Inget i anamnesen talar för detta</a:t>
            </a:r>
          </a:p>
        </p:txBody>
      </p:sp>
      <p:sp>
        <p:nvSpPr>
          <p:cNvPr id="4" name="Platshållare för sidfot 3">
            <a:extLst>
              <a:ext uri="{FF2B5EF4-FFF2-40B4-BE49-F238E27FC236}">
                <a16:creationId xmlns:a16="http://schemas.microsoft.com/office/drawing/2014/main" id="{97FDED5A-34DC-4676-B5A5-283884C2C6A3}"/>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24002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TotalTime>
  <Words>1482</Words>
  <Application>Microsoft Office PowerPoint</Application>
  <PresentationFormat>Bildspel på skärmen (4:3)</PresentationFormat>
  <Paragraphs>139</Paragraphs>
  <Slides>21</Slides>
  <Notes>10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21</vt:i4>
      </vt:variant>
    </vt:vector>
  </HeadingPairs>
  <TitlesOfParts>
    <vt:vector size="27" baseType="lpstr">
      <vt:lpstr>Arial</vt:lpstr>
      <vt:lpstr>Calibri</vt:lpstr>
      <vt:lpstr>Symbol</vt:lpstr>
      <vt:lpstr>Verdana</vt:lpstr>
      <vt:lpstr>Wingdings</vt:lpstr>
      <vt:lpstr>Standardformgivning</vt:lpstr>
      <vt:lpstr>Pneumoni</vt:lpstr>
      <vt:lpstr>PowerPoint-presentation</vt:lpstr>
      <vt:lpstr>1. Vad finns det för varningssignaler som gör att Lennart måste komma för undersökning och inte enbart kan få råd om egenvård?</vt:lpstr>
      <vt:lpstr>2. Behöver vi komplettera anamnesen?</vt:lpstr>
      <vt:lpstr>PowerPoint-presentation</vt:lpstr>
      <vt:lpstr>3. Saknar du något i status?</vt:lpstr>
      <vt:lpstr>4. Vilka diagnosförslag överväger du? Och hur bedömer du allvarlighetsgraden?</vt:lpstr>
      <vt:lpstr>4. forts</vt:lpstr>
      <vt:lpstr>4. forts</vt:lpstr>
      <vt:lpstr>4. forts</vt:lpstr>
      <vt:lpstr>Allvarlighetsgrad</vt:lpstr>
      <vt:lpstr>CRB-65 forts</vt:lpstr>
      <vt:lpstr>5. Vilka prover vill du ta?</vt:lpstr>
      <vt:lpstr>CRP</vt:lpstr>
      <vt:lpstr>CRP forts</vt:lpstr>
      <vt:lpstr>6. Finns behov av mikrobiologisk diagnostik?</vt:lpstr>
      <vt:lpstr>6. forts</vt:lpstr>
      <vt:lpstr>7. Föreligger det behov av röntgen?</vt:lpstr>
      <vt:lpstr>8. Skulle Lennart bli frisk fortare om han fick antibiotika?</vt:lpstr>
      <vt:lpstr>8. forts</vt:lpstr>
      <vt:lpstr>9. Behöver patienten följas upp?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Pneumoni</dc:title>
  <dc:creator>Hélène Rödin</dc:creator>
  <cp:lastModifiedBy>Anna-Lena Fastén</cp:lastModifiedBy>
  <cp:revision>9</cp:revision>
  <dcterms:created xsi:type="dcterms:W3CDTF">2023-06-29T13:50:05Z</dcterms:created>
  <dcterms:modified xsi:type="dcterms:W3CDTF">2023-06-30T09:54:23Z</dcterms:modified>
</cp:coreProperties>
</file>