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60" r:id="rId2"/>
    <p:sldId id="261" r:id="rId3"/>
    <p:sldId id="283" r:id="rId4"/>
    <p:sldId id="284" r:id="rId5"/>
    <p:sldId id="285" r:id="rId6"/>
    <p:sldId id="286" r:id="rId7"/>
    <p:sldId id="287" r:id="rId8"/>
    <p:sldId id="288" r:id="rId9"/>
    <p:sldId id="289" r:id="rId10"/>
    <p:sldId id="29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53" d="100"/>
          <a:sy n="53" d="100"/>
        </p:scale>
        <p:origin x="14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11678D-9B33-4552-8DC3-8C97D540309C}" type="datetimeFigureOut">
              <a:rPr lang="sv-SE" smtClean="0"/>
              <a:t>2023-06-26</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BBAE82-F5FB-4669-9AB7-0693D213C1CC}" type="slidenum">
              <a:rPr lang="sv-SE" smtClean="0"/>
              <a:t>‹#›</a:t>
            </a:fld>
            <a:endParaRPr lang="sv-SE"/>
          </a:p>
        </p:txBody>
      </p:sp>
    </p:spTree>
    <p:extLst>
      <p:ext uri="{BB962C8B-B14F-4D97-AF65-F5344CB8AC3E}">
        <p14:creationId xmlns:p14="http://schemas.microsoft.com/office/powerpoint/2010/main" val="653907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Här nedan följer en journal från ett akutbesök på en vårdcentral. Sex saker har gjorts fel eller fel slutsatser har dragits. Hitta felen!</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49CC2C-4FB8-4EC1-A5EB-8CBF76791203}"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399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Det är vanligt att patienter rapporterar att de har allergi mot antibiotika, särskilt mot penicillin. Utslag utan andra symtom är inte uttryck för IgE-förmedlad allergi och behandlingen behöver inte avbrytas eller bytas ut. Äkta allergiska reaktioner uppträder dessutom vanligen i början av behandlingen.</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Våra andrahandsantibiotika ger mer biverkningar för patienten, högre kostnader och mer negativa effekter beträffande resistensutveckling och ur ekologisk synvinkel.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Om ni vill lära er mer kan ni göra patientfallet om pc-allergi.</a:t>
            </a:r>
            <a:endParaRPr lang="sv-SE" dirty="0"/>
          </a:p>
        </p:txBody>
      </p:sp>
      <p:sp>
        <p:nvSpPr>
          <p:cNvPr id="4" name="Platshållare för bildnummer 3"/>
          <p:cNvSpPr>
            <a:spLocks noGrp="1"/>
          </p:cNvSpPr>
          <p:nvPr>
            <p:ph type="sldNum" sz="quarter" idx="5"/>
          </p:nvPr>
        </p:nvSpPr>
        <p:spPr/>
        <p:txBody>
          <a:bodyPr/>
          <a:lstStyle/>
          <a:p>
            <a:fld id="{C1BBAE82-F5FB-4669-9AB7-0693D213C1CC}" type="slidenum">
              <a:rPr lang="sv-SE" smtClean="0"/>
              <a:t>5</a:t>
            </a:fld>
            <a:endParaRPr lang="sv-SE"/>
          </a:p>
        </p:txBody>
      </p:sp>
    </p:spTree>
    <p:extLst>
      <p:ext uri="{BB962C8B-B14F-4D97-AF65-F5344CB8AC3E}">
        <p14:creationId xmlns:p14="http://schemas.microsoft.com/office/powerpoint/2010/main" val="1338141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err="1">
                <a:solidFill>
                  <a:schemeClr val="tx1"/>
                </a:solidFill>
                <a:effectLst/>
                <a:latin typeface="+mn-lt"/>
                <a:ea typeface="+mn-ea"/>
                <a:cs typeface="+mn-cs"/>
              </a:rPr>
              <a:t>Strep</a:t>
            </a:r>
            <a:r>
              <a:rPr lang="sv-SE" sz="1200" kern="1200" dirty="0">
                <a:solidFill>
                  <a:schemeClr val="tx1"/>
                </a:solidFill>
                <a:effectLst/>
                <a:latin typeface="+mn-lt"/>
                <a:ea typeface="+mn-ea"/>
                <a:cs typeface="+mn-cs"/>
              </a:rPr>
              <a:t> A ska bara tas vid tonsillit med minst tre uppfyllda Centorkriterier. Malte är förkyld med snuva och halsont varför det egentligen inte ens är intressant att börja räkna Centorkriterier, än mindre ta </a:t>
            </a:r>
            <a:r>
              <a:rPr lang="sv-SE" sz="1200" kern="1200" dirty="0" err="1">
                <a:solidFill>
                  <a:schemeClr val="tx1"/>
                </a:solidFill>
                <a:effectLst/>
                <a:latin typeface="+mn-lt"/>
                <a:ea typeface="+mn-ea"/>
                <a:cs typeface="+mn-cs"/>
              </a:rPr>
              <a:t>Strep</a:t>
            </a:r>
            <a:r>
              <a:rPr lang="sv-SE" sz="1200" kern="1200" dirty="0">
                <a:solidFill>
                  <a:schemeClr val="tx1"/>
                </a:solidFill>
                <a:effectLst/>
                <a:latin typeface="+mn-lt"/>
                <a:ea typeface="+mn-ea"/>
                <a:cs typeface="+mn-cs"/>
              </a:rPr>
              <a:t> A. </a:t>
            </a:r>
          </a:p>
          <a:p>
            <a:r>
              <a:rPr lang="sv-SE" sz="1200" kern="1200" dirty="0" err="1">
                <a:solidFill>
                  <a:schemeClr val="tx1"/>
                </a:solidFill>
                <a:effectLst/>
                <a:latin typeface="+mn-lt"/>
                <a:ea typeface="+mn-ea"/>
                <a:cs typeface="+mn-cs"/>
              </a:rPr>
              <a:t>Centorkriterierna</a:t>
            </a:r>
            <a:r>
              <a:rPr lang="sv-SE" sz="1200" kern="1200" dirty="0">
                <a:solidFill>
                  <a:schemeClr val="tx1"/>
                </a:solidFill>
                <a:effectLst/>
                <a:latin typeface="+mn-lt"/>
                <a:ea typeface="+mn-ea"/>
                <a:cs typeface="+mn-cs"/>
              </a:rPr>
              <a:t> är feber &gt;38,5 °C, svullna ömmande lymfadeniter i käkvinklarna, tonsiller med beläggningar och frånvaro av hosta. </a:t>
            </a:r>
          </a:p>
          <a:p>
            <a:endParaRPr lang="sv-SE" dirty="0"/>
          </a:p>
        </p:txBody>
      </p:sp>
      <p:sp>
        <p:nvSpPr>
          <p:cNvPr id="4" name="Platshållare för bildnummer 3"/>
          <p:cNvSpPr>
            <a:spLocks noGrp="1"/>
          </p:cNvSpPr>
          <p:nvPr>
            <p:ph type="sldNum" sz="quarter" idx="5"/>
          </p:nvPr>
        </p:nvSpPr>
        <p:spPr/>
        <p:txBody>
          <a:bodyPr/>
          <a:lstStyle/>
          <a:p>
            <a:fld id="{C1BBAE82-F5FB-4669-9AB7-0693D213C1CC}" type="slidenum">
              <a:rPr lang="sv-SE" smtClean="0"/>
              <a:t>6</a:t>
            </a:fld>
            <a:endParaRPr lang="sv-SE"/>
          </a:p>
        </p:txBody>
      </p:sp>
    </p:spTree>
    <p:extLst>
      <p:ext uri="{BB962C8B-B14F-4D97-AF65-F5344CB8AC3E}">
        <p14:creationId xmlns:p14="http://schemas.microsoft.com/office/powerpoint/2010/main" val="3018395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I de fall där antibiotika kan minska symtom eller förkorta sjukdomstiden är antibiotika indicerat. Malte har en förkylning och då finns inga förutsättningar för att han ska kunna bli fortare frisk eller få mindre symtom av antibiotika. Han riskerar bara antibiotikans nackdelar. Risken ökar för att han ska bli bärare av resistenta bakterier, få en störd tarmflora och biverkningar som diarré eller utslag. Inför en resa blir dessa nackdelar ännu tydligare. </a:t>
            </a:r>
          </a:p>
          <a:p>
            <a:r>
              <a:rPr lang="sv-SE" sz="1200" kern="1200" dirty="0">
                <a:solidFill>
                  <a:schemeClr val="tx1"/>
                </a:solidFill>
                <a:effectLst/>
                <a:latin typeface="+mn-lt"/>
                <a:ea typeface="+mn-ea"/>
                <a:cs typeface="+mn-cs"/>
              </a:rPr>
              <a:t>Att få antibiotika i det här läget är alltså sämre för patienten än att inte få det. </a:t>
            </a:r>
          </a:p>
          <a:p>
            <a:r>
              <a:rPr lang="sv-SE" sz="1200" kern="1200" dirty="0">
                <a:solidFill>
                  <a:schemeClr val="tx1"/>
                </a:solidFill>
                <a:effectLst/>
                <a:latin typeface="+mn-lt"/>
                <a:ea typeface="+mn-ea"/>
                <a:cs typeface="+mn-cs"/>
              </a:rPr>
              <a:t>Även vid en uttalad tonsillit bör man i de flesta fall avstå från antibiotika om </a:t>
            </a:r>
            <a:r>
              <a:rPr lang="sv-SE" sz="1200" kern="1200" dirty="0" err="1">
                <a:solidFill>
                  <a:schemeClr val="tx1"/>
                </a:solidFill>
                <a:effectLst/>
                <a:latin typeface="+mn-lt"/>
                <a:ea typeface="+mn-ea"/>
                <a:cs typeface="+mn-cs"/>
              </a:rPr>
              <a:t>strep</a:t>
            </a:r>
            <a:r>
              <a:rPr lang="sv-SE" sz="1200" kern="1200" dirty="0">
                <a:solidFill>
                  <a:schemeClr val="tx1"/>
                </a:solidFill>
                <a:effectLst/>
                <a:latin typeface="+mn-lt"/>
                <a:ea typeface="+mn-ea"/>
                <a:cs typeface="+mn-cs"/>
              </a:rPr>
              <a:t> A är negativ.</a:t>
            </a:r>
          </a:p>
          <a:p>
            <a:endParaRPr lang="sv-SE" dirty="0"/>
          </a:p>
        </p:txBody>
      </p:sp>
      <p:sp>
        <p:nvSpPr>
          <p:cNvPr id="4" name="Platshållare för bildnummer 3"/>
          <p:cNvSpPr>
            <a:spLocks noGrp="1"/>
          </p:cNvSpPr>
          <p:nvPr>
            <p:ph type="sldNum" sz="quarter" idx="5"/>
          </p:nvPr>
        </p:nvSpPr>
        <p:spPr/>
        <p:txBody>
          <a:bodyPr/>
          <a:lstStyle/>
          <a:p>
            <a:fld id="{C1BBAE82-F5FB-4669-9AB7-0693D213C1CC}" type="slidenum">
              <a:rPr lang="sv-SE" smtClean="0"/>
              <a:t>8</a:t>
            </a:fld>
            <a:endParaRPr lang="sv-SE"/>
          </a:p>
        </p:txBody>
      </p:sp>
    </p:spTree>
    <p:extLst>
      <p:ext uri="{BB962C8B-B14F-4D97-AF65-F5344CB8AC3E}">
        <p14:creationId xmlns:p14="http://schemas.microsoft.com/office/powerpoint/2010/main" val="807629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1833672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1341543306"/>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39897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21460694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379002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4E3A48C9-B33C-4640-9251-E3F31C07B8F1}"/>
              </a:ext>
            </a:extLst>
          </p:cNvPr>
          <p:cNvSpPr>
            <a:spLocks noGrp="1"/>
          </p:cNvSpPr>
          <p:nvPr>
            <p:ph type="title"/>
          </p:nvPr>
        </p:nvSpPr>
        <p:spPr/>
        <p:txBody>
          <a:bodyPr/>
          <a:lstStyle/>
          <a:p>
            <a:pPr algn="ctr"/>
            <a:r>
              <a:rPr lang="sv-SE" sz="2800" b="1" dirty="0"/>
              <a:t>Halsont – finn sex fel</a:t>
            </a:r>
            <a:endParaRPr lang="sv-SE" sz="2800" dirty="0"/>
          </a:p>
        </p:txBody>
      </p:sp>
      <p:sp>
        <p:nvSpPr>
          <p:cNvPr id="7" name="Platshållare för innehåll 6">
            <a:extLst>
              <a:ext uri="{FF2B5EF4-FFF2-40B4-BE49-F238E27FC236}">
                <a16:creationId xmlns:a16="http://schemas.microsoft.com/office/drawing/2014/main" id="{F85BB85D-0DA0-4879-9165-D65FB5E63886}"/>
              </a:ext>
            </a:extLst>
          </p:cNvPr>
          <p:cNvSpPr>
            <a:spLocks noGrp="1"/>
          </p:cNvSpPr>
          <p:nvPr>
            <p:ph idx="1"/>
          </p:nvPr>
        </p:nvSpPr>
        <p:spPr/>
        <p:txBody>
          <a:bodyPr/>
          <a:lstStyle/>
          <a:p>
            <a:pPr marL="0" indent="0">
              <a:buNone/>
            </a:pPr>
            <a:endParaRPr lang="sv-SE" b="1" dirty="0"/>
          </a:p>
          <a:p>
            <a:pPr marL="0" indent="0">
              <a:buNone/>
            </a:pPr>
            <a:r>
              <a:rPr lang="sv-SE" b="1" dirty="0"/>
              <a:t>Malte, 17 år</a:t>
            </a:r>
            <a:endParaRPr lang="sv-SE" dirty="0"/>
          </a:p>
          <a:p>
            <a:r>
              <a:rPr lang="sv-SE" b="1" dirty="0"/>
              <a:t>Kontaktorsak: </a:t>
            </a:r>
            <a:r>
              <a:rPr lang="sv-SE" dirty="0"/>
              <a:t>Halsont</a:t>
            </a:r>
          </a:p>
          <a:p>
            <a:r>
              <a:rPr lang="sv-SE" b="1" dirty="0"/>
              <a:t>Socialt: </a:t>
            </a:r>
            <a:r>
              <a:rPr lang="sv-SE" dirty="0"/>
              <a:t>Bor med mamma, pappa och lillasyster. Går i gymnasiet. Röker ej.</a:t>
            </a:r>
          </a:p>
          <a:p>
            <a:r>
              <a:rPr lang="sv-SE" b="1" dirty="0"/>
              <a:t>Tid/nuv sjukdomar: </a:t>
            </a:r>
            <a:r>
              <a:rPr lang="sv-SE" dirty="0"/>
              <a:t>Ansträngningsutlöst astma, använder luftrörsvidgande vid behov</a:t>
            </a:r>
          </a:p>
          <a:p>
            <a:pPr marL="0" indent="0">
              <a:buNone/>
            </a:pPr>
            <a:endParaRPr lang="sv-SE" dirty="0"/>
          </a:p>
        </p:txBody>
      </p:sp>
      <p:sp>
        <p:nvSpPr>
          <p:cNvPr id="4" name="Platshållare för sidfot 3">
            <a:extLst>
              <a:ext uri="{FF2B5EF4-FFF2-40B4-BE49-F238E27FC236}">
                <a16:creationId xmlns:a16="http://schemas.microsoft.com/office/drawing/2014/main" id="{D7D5B6A3-0963-4CAA-925E-A29B8B3AACE7}"/>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797939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13E4B39-9AED-130E-8DD7-A9906636BA8D}"/>
              </a:ext>
            </a:extLst>
          </p:cNvPr>
          <p:cNvSpPr>
            <a:spLocks noGrp="1"/>
          </p:cNvSpPr>
          <p:nvPr>
            <p:ph type="title"/>
          </p:nvPr>
        </p:nvSpPr>
        <p:spPr>
          <a:xfrm>
            <a:off x="720000" y="1080000"/>
            <a:ext cx="7700963" cy="836613"/>
          </a:xfrm>
        </p:spPr>
        <p:txBody>
          <a:bodyPr/>
          <a:lstStyle/>
          <a:p>
            <a:r>
              <a:rPr lang="en-US" sz="2800" dirty="0" err="1"/>
              <a:t>Fel</a:t>
            </a:r>
            <a:r>
              <a:rPr lang="en-US" sz="2800" dirty="0"/>
              <a:t> 6:</a:t>
            </a:r>
          </a:p>
        </p:txBody>
      </p:sp>
      <p:sp>
        <p:nvSpPr>
          <p:cNvPr id="12" name="Content Placeholder 2">
            <a:extLst>
              <a:ext uri="{FF2B5EF4-FFF2-40B4-BE49-F238E27FC236}">
                <a16:creationId xmlns:a16="http://schemas.microsoft.com/office/drawing/2014/main" id="{26831781-B1A0-69B8-D1AB-9FC9A71D6EB3}"/>
              </a:ext>
            </a:extLst>
          </p:cNvPr>
          <p:cNvSpPr>
            <a:spLocks noGrp="1"/>
          </p:cNvSpPr>
          <p:nvPr>
            <p:ph idx="1"/>
          </p:nvPr>
        </p:nvSpPr>
        <p:spPr>
          <a:xfrm>
            <a:off x="720000" y="2159999"/>
            <a:ext cx="7700963" cy="3938400"/>
          </a:xfrm>
        </p:spPr>
        <p:txBody>
          <a:bodyPr/>
          <a:lstStyle/>
          <a:p>
            <a:pPr marL="0" indent="0">
              <a:buNone/>
            </a:pPr>
            <a:r>
              <a:rPr lang="sv-SE" b="1" dirty="0"/>
              <a:t>Fel 6: Fel diagnos</a:t>
            </a:r>
          </a:p>
          <a:p>
            <a:pPr marL="0" indent="0">
              <a:buNone/>
            </a:pPr>
            <a:r>
              <a:rPr lang="sv-SE" dirty="0"/>
              <a:t>Malte har inte akut tonsillit utan en förkylning, J069 ÖLI.</a:t>
            </a:r>
          </a:p>
          <a:p>
            <a:pPr marL="0" indent="0">
              <a:buNone/>
            </a:pPr>
            <a:endParaRPr lang="en-US" dirty="0"/>
          </a:p>
        </p:txBody>
      </p:sp>
      <p:sp>
        <p:nvSpPr>
          <p:cNvPr id="14" name="Footer Placeholder 3">
            <a:extLst>
              <a:ext uri="{FF2B5EF4-FFF2-40B4-BE49-F238E27FC236}">
                <a16:creationId xmlns:a16="http://schemas.microsoft.com/office/drawing/2014/main" id="{D3C82663-4C07-9FDE-73B0-0A3E19E38735}"/>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348536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44968B6-298B-4897-802D-2D1C2C5C4D1B}"/>
              </a:ext>
            </a:extLst>
          </p:cNvPr>
          <p:cNvSpPr>
            <a:spLocks noGrp="1"/>
          </p:cNvSpPr>
          <p:nvPr>
            <p:ph type="title"/>
          </p:nvPr>
        </p:nvSpPr>
        <p:spPr>
          <a:xfrm>
            <a:off x="719999" y="1080000"/>
            <a:ext cx="7700963" cy="836613"/>
          </a:xfrm>
        </p:spPr>
        <p:txBody>
          <a:bodyPr/>
          <a:lstStyle/>
          <a:p>
            <a:endParaRPr lang="sv-SE" sz="2800" dirty="0"/>
          </a:p>
        </p:txBody>
      </p:sp>
      <p:sp>
        <p:nvSpPr>
          <p:cNvPr id="7" name="Platshållare för innehåll 6">
            <a:extLst>
              <a:ext uri="{FF2B5EF4-FFF2-40B4-BE49-F238E27FC236}">
                <a16:creationId xmlns:a16="http://schemas.microsoft.com/office/drawing/2014/main" id="{ED3C3C62-1A4C-44DF-B17A-F186E62CFB95}"/>
              </a:ext>
            </a:extLst>
          </p:cNvPr>
          <p:cNvSpPr>
            <a:spLocks noGrp="1"/>
          </p:cNvSpPr>
          <p:nvPr>
            <p:ph idx="1"/>
          </p:nvPr>
        </p:nvSpPr>
        <p:spPr>
          <a:xfrm>
            <a:off x="719999" y="1433384"/>
            <a:ext cx="7700963" cy="4629791"/>
          </a:xfrm>
        </p:spPr>
        <p:txBody>
          <a:bodyPr/>
          <a:lstStyle/>
          <a:p>
            <a:r>
              <a:rPr lang="sv-SE" b="1" dirty="0"/>
              <a:t>Aktuellt: </a:t>
            </a:r>
            <a:r>
              <a:rPr lang="sv-SE" dirty="0"/>
              <a:t>Kommer med pappa. Sedan två dagar snuva och halsont. Orolig för halsfluss eftersom flera i klassen haft det den senaste tiden. Ska resa till Turkiet på semester om tre dagar och vill ha behandling så att han blir snabbt frisk. </a:t>
            </a:r>
          </a:p>
          <a:p>
            <a:r>
              <a:rPr lang="sv-SE" b="1" dirty="0"/>
              <a:t>Aktuella läkemedel: </a:t>
            </a:r>
            <a:r>
              <a:rPr lang="sv-SE" dirty="0"/>
              <a:t>Luftrörsvidgande vid behov</a:t>
            </a:r>
          </a:p>
          <a:p>
            <a:r>
              <a:rPr lang="sv-SE" b="1" dirty="0"/>
              <a:t>Allergi/överkänslighet: </a:t>
            </a:r>
            <a:r>
              <a:rPr lang="sv-SE" dirty="0"/>
              <a:t>Pc-allergiker, fick utslag på fjärde dagen vid behandling med penicillin mot lunginflammation en gång när han var liten.</a:t>
            </a:r>
          </a:p>
          <a:p>
            <a:endParaRPr lang="sv-SE" dirty="0"/>
          </a:p>
        </p:txBody>
      </p:sp>
      <p:sp>
        <p:nvSpPr>
          <p:cNvPr id="4" name="Platshållare för sidfot 3">
            <a:extLst>
              <a:ext uri="{FF2B5EF4-FFF2-40B4-BE49-F238E27FC236}">
                <a16:creationId xmlns:a16="http://schemas.microsoft.com/office/drawing/2014/main" id="{B6B3FD5A-3D34-4ACC-8080-CB9012989C9A}"/>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913063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3665B41-9A04-BB36-C1DA-BF104A707AD9}"/>
              </a:ext>
            </a:extLst>
          </p:cNvPr>
          <p:cNvSpPr>
            <a:spLocks noGrp="1"/>
          </p:cNvSpPr>
          <p:nvPr>
            <p:ph type="title"/>
          </p:nvPr>
        </p:nvSpPr>
        <p:spPr>
          <a:xfrm>
            <a:off x="720000" y="1080000"/>
            <a:ext cx="7700963" cy="836613"/>
          </a:xfrm>
        </p:spPr>
        <p:txBody>
          <a:bodyPr/>
          <a:lstStyle/>
          <a:p>
            <a:endParaRPr lang="en-US" sz="2800" dirty="0"/>
          </a:p>
        </p:txBody>
      </p:sp>
      <p:sp>
        <p:nvSpPr>
          <p:cNvPr id="12" name="Content Placeholder 2">
            <a:extLst>
              <a:ext uri="{FF2B5EF4-FFF2-40B4-BE49-F238E27FC236}">
                <a16:creationId xmlns:a16="http://schemas.microsoft.com/office/drawing/2014/main" id="{4ACBE1B9-4825-9503-0DCD-AF11A2E33B8E}"/>
              </a:ext>
            </a:extLst>
          </p:cNvPr>
          <p:cNvSpPr>
            <a:spLocks noGrp="1"/>
          </p:cNvSpPr>
          <p:nvPr>
            <p:ph idx="1"/>
          </p:nvPr>
        </p:nvSpPr>
        <p:spPr>
          <a:xfrm>
            <a:off x="720000" y="961292"/>
            <a:ext cx="7700963" cy="5439508"/>
          </a:xfrm>
        </p:spPr>
        <p:txBody>
          <a:bodyPr/>
          <a:lstStyle/>
          <a:p>
            <a:pPr marL="0" indent="0">
              <a:buNone/>
            </a:pPr>
            <a:r>
              <a:rPr lang="en-US" b="1" dirty="0"/>
              <a:t>Status</a:t>
            </a:r>
          </a:p>
          <a:p>
            <a:pPr marL="0" indent="0">
              <a:buNone/>
            </a:pPr>
            <a:r>
              <a:rPr lang="en-US" b="1" dirty="0"/>
              <a:t>AT: </a:t>
            </a:r>
            <a:r>
              <a:rPr lang="en-US" dirty="0" err="1"/>
              <a:t>Snuvig</a:t>
            </a:r>
            <a:r>
              <a:rPr lang="en-US" dirty="0"/>
              <a:t>. I </a:t>
            </a:r>
            <a:r>
              <a:rPr lang="en-US" dirty="0" err="1"/>
              <a:t>övrigt</a:t>
            </a:r>
            <a:r>
              <a:rPr lang="en-US" dirty="0"/>
              <a:t> </a:t>
            </a:r>
            <a:r>
              <a:rPr lang="en-US" dirty="0" err="1"/>
              <a:t>väs</a:t>
            </a:r>
            <a:r>
              <a:rPr lang="en-US" dirty="0"/>
              <a:t> </a:t>
            </a:r>
            <a:r>
              <a:rPr lang="en-US" dirty="0" err="1"/>
              <a:t>opåverkad</a:t>
            </a:r>
            <a:r>
              <a:rPr lang="en-US" dirty="0"/>
              <a:t>. Temp 37,7 °C.</a:t>
            </a:r>
          </a:p>
          <a:p>
            <a:pPr marL="0" indent="0">
              <a:buNone/>
            </a:pPr>
            <a:r>
              <a:rPr lang="en-US" b="1" dirty="0" err="1"/>
              <a:t>Öron</a:t>
            </a:r>
            <a:r>
              <a:rPr lang="en-US" b="1" dirty="0"/>
              <a:t>: </a:t>
            </a:r>
            <a:r>
              <a:rPr lang="en-US" dirty="0" err="1"/>
              <a:t>Rodnad</a:t>
            </a:r>
            <a:r>
              <a:rPr lang="en-US" dirty="0"/>
              <a:t> </a:t>
            </a:r>
            <a:r>
              <a:rPr lang="en-US" dirty="0" err="1"/>
              <a:t>längs</a:t>
            </a:r>
            <a:r>
              <a:rPr lang="en-US" dirty="0"/>
              <a:t> </a:t>
            </a:r>
            <a:r>
              <a:rPr lang="en-US" dirty="0" err="1"/>
              <a:t>hammarskaften</a:t>
            </a:r>
            <a:r>
              <a:rPr lang="en-US" dirty="0"/>
              <a:t> bilat. Ingen </a:t>
            </a:r>
            <a:r>
              <a:rPr lang="en-US" dirty="0" err="1"/>
              <a:t>buktning</a:t>
            </a:r>
            <a:r>
              <a:rPr lang="en-US" dirty="0"/>
              <a:t> av </a:t>
            </a:r>
            <a:r>
              <a:rPr lang="en-US" dirty="0" err="1"/>
              <a:t>trumhinnorna</a:t>
            </a:r>
            <a:r>
              <a:rPr lang="en-US" dirty="0"/>
              <a:t>. Normal </a:t>
            </a:r>
            <a:r>
              <a:rPr lang="en-US" dirty="0" err="1"/>
              <a:t>rörlighet</a:t>
            </a:r>
            <a:r>
              <a:rPr lang="en-US" dirty="0"/>
              <a:t>.</a:t>
            </a:r>
          </a:p>
          <a:p>
            <a:pPr marL="0" indent="0">
              <a:buNone/>
            </a:pPr>
            <a:r>
              <a:rPr lang="en-US" b="1" dirty="0"/>
              <a:t>M o S: </a:t>
            </a:r>
            <a:r>
              <a:rPr lang="en-US" dirty="0" err="1"/>
              <a:t>Lätt</a:t>
            </a:r>
            <a:r>
              <a:rPr lang="en-US" dirty="0"/>
              <a:t> </a:t>
            </a:r>
            <a:r>
              <a:rPr lang="en-US" dirty="0" err="1"/>
              <a:t>förstorade</a:t>
            </a:r>
            <a:r>
              <a:rPr lang="en-US" dirty="0"/>
              <a:t> </a:t>
            </a:r>
            <a:r>
              <a:rPr lang="en-US" dirty="0" err="1"/>
              <a:t>tonsiller</a:t>
            </a:r>
            <a:r>
              <a:rPr lang="en-US" dirty="0"/>
              <a:t>. </a:t>
            </a:r>
            <a:r>
              <a:rPr lang="en-US" dirty="0" err="1"/>
              <a:t>Rodnad</a:t>
            </a:r>
            <a:r>
              <a:rPr lang="en-US" dirty="0"/>
              <a:t> </a:t>
            </a:r>
            <a:r>
              <a:rPr lang="en-US" dirty="0" err="1"/>
              <a:t>i</a:t>
            </a:r>
            <a:r>
              <a:rPr lang="en-US" dirty="0"/>
              <a:t> </a:t>
            </a:r>
            <a:r>
              <a:rPr lang="en-US" dirty="0" err="1"/>
              <a:t>svalget</a:t>
            </a:r>
            <a:r>
              <a:rPr lang="en-US" dirty="0"/>
              <a:t>. </a:t>
            </a:r>
          </a:p>
          <a:p>
            <a:pPr marL="0" indent="0">
              <a:buNone/>
            </a:pPr>
            <a:r>
              <a:rPr lang="en-US" b="1" dirty="0" err="1"/>
              <a:t>Ytliga</a:t>
            </a:r>
            <a:r>
              <a:rPr lang="en-US" b="1" dirty="0"/>
              <a:t> </a:t>
            </a:r>
            <a:r>
              <a:rPr lang="en-US" b="1" dirty="0" err="1"/>
              <a:t>lgll</a:t>
            </a:r>
            <a:r>
              <a:rPr lang="en-US" b="1" dirty="0"/>
              <a:t>: </a:t>
            </a:r>
            <a:r>
              <a:rPr lang="en-US" dirty="0" err="1"/>
              <a:t>Några</a:t>
            </a:r>
            <a:r>
              <a:rPr lang="en-US" dirty="0"/>
              <a:t> </a:t>
            </a:r>
            <a:r>
              <a:rPr lang="en-US" dirty="0" err="1"/>
              <a:t>lätt</a:t>
            </a:r>
            <a:r>
              <a:rPr lang="en-US" dirty="0"/>
              <a:t> </a:t>
            </a:r>
            <a:r>
              <a:rPr lang="en-US" dirty="0" err="1"/>
              <a:t>förstorade</a:t>
            </a:r>
            <a:r>
              <a:rPr lang="en-US" dirty="0"/>
              <a:t> </a:t>
            </a:r>
            <a:r>
              <a:rPr lang="en-US" dirty="0" err="1"/>
              <a:t>körtlar</a:t>
            </a:r>
            <a:r>
              <a:rPr lang="en-US" dirty="0"/>
              <a:t> </a:t>
            </a:r>
            <a:r>
              <a:rPr lang="en-US" dirty="0" err="1"/>
              <a:t>längs</a:t>
            </a:r>
            <a:r>
              <a:rPr lang="en-US" dirty="0"/>
              <a:t> </a:t>
            </a:r>
            <a:br>
              <a:rPr lang="en-US" dirty="0"/>
            </a:br>
            <a:r>
              <a:rPr lang="en-US" dirty="0"/>
              <a:t>m. </a:t>
            </a:r>
            <a:r>
              <a:rPr lang="en-US" dirty="0" err="1"/>
              <a:t>sternokleidomastoideus</a:t>
            </a:r>
            <a:r>
              <a:rPr lang="en-US" dirty="0"/>
              <a:t> bilat.</a:t>
            </a:r>
          </a:p>
          <a:p>
            <a:pPr marL="0" indent="0">
              <a:buNone/>
            </a:pPr>
            <a:r>
              <a:rPr lang="en-US" b="1" dirty="0" err="1"/>
              <a:t>Hjärta</a:t>
            </a:r>
            <a:r>
              <a:rPr lang="en-US" b="1" dirty="0"/>
              <a:t>: </a:t>
            </a:r>
            <a:r>
              <a:rPr lang="en-US" dirty="0" err="1"/>
              <a:t>Regelbunden</a:t>
            </a:r>
            <a:r>
              <a:rPr lang="en-US" dirty="0"/>
              <a:t> </a:t>
            </a:r>
            <a:r>
              <a:rPr lang="en-US" dirty="0" err="1"/>
              <a:t>rytm</a:t>
            </a:r>
            <a:r>
              <a:rPr lang="en-US" dirty="0"/>
              <a:t>, ca 75 slag/min, inga </a:t>
            </a:r>
            <a:r>
              <a:rPr lang="en-US" dirty="0" err="1"/>
              <a:t>blåsljud</a:t>
            </a:r>
            <a:endParaRPr lang="en-US" dirty="0"/>
          </a:p>
          <a:p>
            <a:pPr marL="0" indent="0">
              <a:buNone/>
            </a:pPr>
            <a:r>
              <a:rPr lang="en-US" b="1" dirty="0" err="1"/>
              <a:t>Lungor</a:t>
            </a:r>
            <a:r>
              <a:rPr lang="en-US" b="1" dirty="0"/>
              <a:t>: </a:t>
            </a:r>
            <a:r>
              <a:rPr lang="en-US" dirty="0" err="1"/>
              <a:t>Vesikulära</a:t>
            </a:r>
            <a:r>
              <a:rPr lang="en-US" dirty="0"/>
              <a:t> </a:t>
            </a:r>
            <a:r>
              <a:rPr lang="en-US" dirty="0" err="1"/>
              <a:t>andningsljud</a:t>
            </a:r>
            <a:r>
              <a:rPr lang="en-US" dirty="0"/>
              <a:t> bilat. </a:t>
            </a:r>
          </a:p>
          <a:p>
            <a:pPr marL="0" indent="0">
              <a:buNone/>
            </a:pPr>
            <a:r>
              <a:rPr lang="en-US" dirty="0"/>
              <a:t>Strep A </a:t>
            </a:r>
            <a:r>
              <a:rPr lang="en-US" dirty="0" err="1"/>
              <a:t>negativ</a:t>
            </a:r>
            <a:r>
              <a:rPr lang="en-US" dirty="0"/>
              <a:t>. CRP 34.</a:t>
            </a:r>
          </a:p>
          <a:p>
            <a:pPr marL="0" indent="0">
              <a:buNone/>
            </a:pPr>
            <a:endParaRPr lang="en-US" dirty="0"/>
          </a:p>
        </p:txBody>
      </p:sp>
      <p:sp>
        <p:nvSpPr>
          <p:cNvPr id="14" name="Footer Placeholder 3">
            <a:extLst>
              <a:ext uri="{FF2B5EF4-FFF2-40B4-BE49-F238E27FC236}">
                <a16:creationId xmlns:a16="http://schemas.microsoft.com/office/drawing/2014/main" id="{DC001F11-8444-62FE-79B9-482F13CABAFA}"/>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2595483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04CCCEC-6DC9-1E99-3318-5C373211EEF3}"/>
              </a:ext>
            </a:extLst>
          </p:cNvPr>
          <p:cNvSpPr>
            <a:spLocks noGrp="1"/>
          </p:cNvSpPr>
          <p:nvPr>
            <p:ph type="title"/>
          </p:nvPr>
        </p:nvSpPr>
        <p:spPr>
          <a:xfrm>
            <a:off x="720000" y="1080000"/>
            <a:ext cx="7700963" cy="836613"/>
          </a:xfrm>
        </p:spPr>
        <p:txBody>
          <a:bodyPr/>
          <a:lstStyle/>
          <a:p>
            <a:endParaRPr lang="en-US" dirty="0"/>
          </a:p>
        </p:txBody>
      </p:sp>
      <p:sp>
        <p:nvSpPr>
          <p:cNvPr id="12" name="Content Placeholder 2">
            <a:extLst>
              <a:ext uri="{FF2B5EF4-FFF2-40B4-BE49-F238E27FC236}">
                <a16:creationId xmlns:a16="http://schemas.microsoft.com/office/drawing/2014/main" id="{F17066D2-31C3-D16B-B4C4-70A603CC2E41}"/>
              </a:ext>
            </a:extLst>
          </p:cNvPr>
          <p:cNvSpPr>
            <a:spLocks noGrp="1"/>
          </p:cNvSpPr>
          <p:nvPr>
            <p:ph idx="1"/>
          </p:nvPr>
        </p:nvSpPr>
        <p:spPr>
          <a:xfrm>
            <a:off x="720000" y="1080000"/>
            <a:ext cx="7700963" cy="5018399"/>
          </a:xfrm>
        </p:spPr>
        <p:txBody>
          <a:bodyPr/>
          <a:lstStyle/>
          <a:p>
            <a:pPr marL="0" indent="0">
              <a:buNone/>
            </a:pPr>
            <a:r>
              <a:rPr lang="sv-SE" b="1" dirty="0"/>
              <a:t>Bedömning/åtgärd: </a:t>
            </a:r>
          </a:p>
          <a:p>
            <a:pPr marL="0" indent="0">
              <a:buNone/>
            </a:pPr>
            <a:r>
              <a:rPr lang="sv-SE" dirty="0"/>
              <a:t>17-årig pojke med halsont. </a:t>
            </a:r>
            <a:r>
              <a:rPr lang="sv-SE" dirty="0" err="1"/>
              <a:t>Strep</a:t>
            </a:r>
            <a:r>
              <a:rPr lang="sv-SE" dirty="0"/>
              <a:t> A negativ men med tanke på nära förestående resa ges behandling för säkerhets skull. Får </a:t>
            </a:r>
            <a:r>
              <a:rPr lang="sv-SE" dirty="0" err="1"/>
              <a:t>erytromycin</a:t>
            </a:r>
            <a:r>
              <a:rPr lang="sv-SE" dirty="0"/>
              <a:t> </a:t>
            </a:r>
            <a:r>
              <a:rPr lang="sv-SE" dirty="0" err="1"/>
              <a:t>pga</a:t>
            </a:r>
            <a:r>
              <a:rPr lang="sv-SE" dirty="0"/>
              <a:t> pc-allergi. Åter vid behov. </a:t>
            </a:r>
          </a:p>
          <a:p>
            <a:pPr marL="0" indent="0">
              <a:buNone/>
            </a:pPr>
            <a:r>
              <a:rPr lang="sv-SE" b="1" dirty="0"/>
              <a:t>Diagnos: </a:t>
            </a:r>
            <a:r>
              <a:rPr lang="sv-SE" dirty="0"/>
              <a:t>J039 Akut tonsillit, ospecificerad</a:t>
            </a:r>
          </a:p>
          <a:p>
            <a:pPr marL="0" indent="0">
              <a:buNone/>
            </a:pPr>
            <a:endParaRPr lang="en-US" dirty="0"/>
          </a:p>
        </p:txBody>
      </p:sp>
      <p:sp>
        <p:nvSpPr>
          <p:cNvPr id="14" name="Footer Placeholder 3">
            <a:extLst>
              <a:ext uri="{FF2B5EF4-FFF2-40B4-BE49-F238E27FC236}">
                <a16:creationId xmlns:a16="http://schemas.microsoft.com/office/drawing/2014/main" id="{0FCEB332-CAF9-E521-99F7-AC5A3F60FE3C}"/>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19053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F7E3C16-8E4F-97A7-607B-747081B867BB}"/>
              </a:ext>
            </a:extLst>
          </p:cNvPr>
          <p:cNvSpPr>
            <a:spLocks noGrp="1"/>
          </p:cNvSpPr>
          <p:nvPr>
            <p:ph type="title"/>
          </p:nvPr>
        </p:nvSpPr>
        <p:spPr>
          <a:xfrm>
            <a:off x="720000" y="1080000"/>
            <a:ext cx="7700963" cy="836613"/>
          </a:xfrm>
        </p:spPr>
        <p:txBody>
          <a:bodyPr/>
          <a:lstStyle/>
          <a:p>
            <a:r>
              <a:rPr lang="sv-SE" sz="2800" dirty="0"/>
              <a:t>Fel 1:</a:t>
            </a:r>
            <a:endParaRPr lang="en-US" sz="2800" dirty="0"/>
          </a:p>
        </p:txBody>
      </p:sp>
      <p:sp>
        <p:nvSpPr>
          <p:cNvPr id="12" name="Content Placeholder 2">
            <a:extLst>
              <a:ext uri="{FF2B5EF4-FFF2-40B4-BE49-F238E27FC236}">
                <a16:creationId xmlns:a16="http://schemas.microsoft.com/office/drawing/2014/main" id="{F4D49FCC-4C3B-D9A8-A9D0-5216A3D4008F}"/>
              </a:ext>
            </a:extLst>
          </p:cNvPr>
          <p:cNvSpPr>
            <a:spLocks noGrp="1"/>
          </p:cNvSpPr>
          <p:nvPr>
            <p:ph idx="1"/>
          </p:nvPr>
        </p:nvSpPr>
        <p:spPr>
          <a:xfrm>
            <a:off x="720000" y="2159999"/>
            <a:ext cx="7700963" cy="3938400"/>
          </a:xfrm>
        </p:spPr>
        <p:txBody>
          <a:bodyPr/>
          <a:lstStyle/>
          <a:p>
            <a:pPr marL="0" indent="0">
              <a:buNone/>
            </a:pPr>
            <a:r>
              <a:rPr lang="sv-SE" b="1" dirty="0"/>
              <a:t>Malte är inte pc-allergiker</a:t>
            </a:r>
          </a:p>
          <a:p>
            <a:r>
              <a:rPr lang="sv-SE" dirty="0"/>
              <a:t>Utslag utan andra symtom är inte uttryck för IgE-förmedlad allergi </a:t>
            </a:r>
          </a:p>
          <a:p>
            <a:r>
              <a:rPr lang="sv-SE" dirty="0"/>
              <a:t>Äkta allergiska reaktioner uppträder vanligen i början av behandlingen.</a:t>
            </a:r>
            <a:endParaRPr lang="en-US" dirty="0"/>
          </a:p>
        </p:txBody>
      </p:sp>
      <p:sp>
        <p:nvSpPr>
          <p:cNvPr id="14" name="Footer Placeholder 3">
            <a:extLst>
              <a:ext uri="{FF2B5EF4-FFF2-40B4-BE49-F238E27FC236}">
                <a16:creationId xmlns:a16="http://schemas.microsoft.com/office/drawing/2014/main" id="{39C9A081-7CBA-C6FB-E5B7-AC8841CCFD21}"/>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555227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CB94E0A-C73F-7F1D-9A62-5956757C94DD}"/>
              </a:ext>
            </a:extLst>
          </p:cNvPr>
          <p:cNvSpPr>
            <a:spLocks noGrp="1"/>
          </p:cNvSpPr>
          <p:nvPr>
            <p:ph type="title"/>
          </p:nvPr>
        </p:nvSpPr>
        <p:spPr>
          <a:xfrm>
            <a:off x="720000" y="1080000"/>
            <a:ext cx="7700963" cy="836613"/>
          </a:xfrm>
        </p:spPr>
        <p:txBody>
          <a:bodyPr/>
          <a:lstStyle/>
          <a:p>
            <a:r>
              <a:rPr lang="en-US" sz="2800" dirty="0" err="1"/>
              <a:t>Fel</a:t>
            </a:r>
            <a:r>
              <a:rPr lang="en-US" sz="2800" dirty="0"/>
              <a:t> 2:</a:t>
            </a:r>
          </a:p>
        </p:txBody>
      </p:sp>
      <p:sp>
        <p:nvSpPr>
          <p:cNvPr id="12" name="Content Placeholder 2">
            <a:extLst>
              <a:ext uri="{FF2B5EF4-FFF2-40B4-BE49-F238E27FC236}">
                <a16:creationId xmlns:a16="http://schemas.microsoft.com/office/drawing/2014/main" id="{EA0455DE-F251-0F12-E484-BE12453283EE}"/>
              </a:ext>
            </a:extLst>
          </p:cNvPr>
          <p:cNvSpPr>
            <a:spLocks noGrp="1"/>
          </p:cNvSpPr>
          <p:nvPr>
            <p:ph idx="1"/>
          </p:nvPr>
        </p:nvSpPr>
        <p:spPr>
          <a:xfrm>
            <a:off x="720000" y="2159999"/>
            <a:ext cx="7700963" cy="3938400"/>
          </a:xfrm>
        </p:spPr>
        <p:txBody>
          <a:bodyPr/>
          <a:lstStyle/>
          <a:p>
            <a:pPr marL="0" indent="0">
              <a:buNone/>
            </a:pPr>
            <a:r>
              <a:rPr lang="sv-SE" b="1" dirty="0" err="1"/>
              <a:t>Strep</a:t>
            </a:r>
            <a:r>
              <a:rPr lang="sv-SE" b="1" dirty="0"/>
              <a:t> A togs</a:t>
            </a:r>
          </a:p>
          <a:p>
            <a:r>
              <a:rPr lang="sv-SE" dirty="0" err="1"/>
              <a:t>Strep</a:t>
            </a:r>
            <a:r>
              <a:rPr lang="sv-SE" dirty="0"/>
              <a:t> A ska bara tas vid tonsillit med minst tre uppfyllda Centorkriterier. </a:t>
            </a:r>
          </a:p>
          <a:p>
            <a:r>
              <a:rPr lang="sv-SE" dirty="0" err="1"/>
              <a:t>Centorkriterierna</a:t>
            </a:r>
            <a:r>
              <a:rPr lang="sv-SE" dirty="0"/>
              <a:t> är feber &gt;38,5 °C, svullna ömmande lymfadeniter i käkvinklarna, tonsiller med beläggningar och frånvaro av hosta. </a:t>
            </a:r>
          </a:p>
          <a:p>
            <a:pPr marL="0" indent="0">
              <a:buNone/>
            </a:pPr>
            <a:endParaRPr lang="en-US" dirty="0"/>
          </a:p>
        </p:txBody>
      </p:sp>
      <p:sp>
        <p:nvSpPr>
          <p:cNvPr id="14" name="Footer Placeholder 3">
            <a:extLst>
              <a:ext uri="{FF2B5EF4-FFF2-40B4-BE49-F238E27FC236}">
                <a16:creationId xmlns:a16="http://schemas.microsoft.com/office/drawing/2014/main" id="{E0F68555-98B6-590B-4496-D07E8327722B}"/>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1888666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931F136-4B08-9351-4266-E5708A31E2DE}"/>
              </a:ext>
            </a:extLst>
          </p:cNvPr>
          <p:cNvSpPr>
            <a:spLocks noGrp="1"/>
          </p:cNvSpPr>
          <p:nvPr>
            <p:ph type="title"/>
          </p:nvPr>
        </p:nvSpPr>
        <p:spPr>
          <a:xfrm>
            <a:off x="720000" y="1080000"/>
            <a:ext cx="7700963" cy="836613"/>
          </a:xfrm>
        </p:spPr>
        <p:txBody>
          <a:bodyPr/>
          <a:lstStyle/>
          <a:p>
            <a:r>
              <a:rPr lang="en-US" dirty="0" err="1"/>
              <a:t>Fel</a:t>
            </a:r>
            <a:r>
              <a:rPr lang="en-US" dirty="0"/>
              <a:t> 3:</a:t>
            </a:r>
          </a:p>
        </p:txBody>
      </p:sp>
      <p:sp>
        <p:nvSpPr>
          <p:cNvPr id="12" name="Content Placeholder 2">
            <a:extLst>
              <a:ext uri="{FF2B5EF4-FFF2-40B4-BE49-F238E27FC236}">
                <a16:creationId xmlns:a16="http://schemas.microsoft.com/office/drawing/2014/main" id="{5B2D5BAB-B7B6-8A5E-1800-21870C1BA532}"/>
              </a:ext>
            </a:extLst>
          </p:cNvPr>
          <p:cNvSpPr>
            <a:spLocks noGrp="1"/>
          </p:cNvSpPr>
          <p:nvPr>
            <p:ph idx="1"/>
          </p:nvPr>
        </p:nvSpPr>
        <p:spPr>
          <a:xfrm>
            <a:off x="720000" y="2159999"/>
            <a:ext cx="7700963" cy="3938400"/>
          </a:xfrm>
        </p:spPr>
        <p:txBody>
          <a:bodyPr/>
          <a:lstStyle/>
          <a:p>
            <a:pPr marL="0" indent="0">
              <a:buNone/>
            </a:pPr>
            <a:r>
              <a:rPr lang="sv-SE" b="1" dirty="0"/>
              <a:t>CRP togs</a:t>
            </a:r>
          </a:p>
          <a:p>
            <a:r>
              <a:rPr lang="sv-SE" dirty="0"/>
              <a:t>Malte har en övre luftvägsinfektion, han är förkyld. CRP tillför inget vid ÖLI.</a:t>
            </a:r>
          </a:p>
          <a:p>
            <a:pPr marL="0" indent="0">
              <a:buNone/>
            </a:pPr>
            <a:endParaRPr lang="en-US" dirty="0"/>
          </a:p>
        </p:txBody>
      </p:sp>
      <p:sp>
        <p:nvSpPr>
          <p:cNvPr id="14" name="Footer Placeholder 3">
            <a:extLst>
              <a:ext uri="{FF2B5EF4-FFF2-40B4-BE49-F238E27FC236}">
                <a16:creationId xmlns:a16="http://schemas.microsoft.com/office/drawing/2014/main" id="{9E19277A-F729-76D4-A1DF-13FC0A9955CA}"/>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95506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589BF38-D26F-275E-5175-48475BF88BAC}"/>
              </a:ext>
            </a:extLst>
          </p:cNvPr>
          <p:cNvSpPr>
            <a:spLocks noGrp="1"/>
          </p:cNvSpPr>
          <p:nvPr>
            <p:ph type="title"/>
          </p:nvPr>
        </p:nvSpPr>
        <p:spPr>
          <a:xfrm>
            <a:off x="720000" y="1080000"/>
            <a:ext cx="7700963" cy="836613"/>
          </a:xfrm>
        </p:spPr>
        <p:txBody>
          <a:bodyPr/>
          <a:lstStyle/>
          <a:p>
            <a:r>
              <a:rPr lang="en-US" sz="2800" dirty="0" err="1"/>
              <a:t>Fel</a:t>
            </a:r>
            <a:r>
              <a:rPr lang="en-US" sz="2800" dirty="0"/>
              <a:t> 4:</a:t>
            </a:r>
          </a:p>
        </p:txBody>
      </p:sp>
      <p:sp>
        <p:nvSpPr>
          <p:cNvPr id="12" name="Content Placeholder 2">
            <a:extLst>
              <a:ext uri="{FF2B5EF4-FFF2-40B4-BE49-F238E27FC236}">
                <a16:creationId xmlns:a16="http://schemas.microsoft.com/office/drawing/2014/main" id="{AC948671-C80B-1B7E-58F7-FC5C15EB3821}"/>
              </a:ext>
            </a:extLst>
          </p:cNvPr>
          <p:cNvSpPr>
            <a:spLocks noGrp="1"/>
          </p:cNvSpPr>
          <p:nvPr>
            <p:ph idx="1"/>
          </p:nvPr>
        </p:nvSpPr>
        <p:spPr>
          <a:xfrm>
            <a:off x="720000" y="2159999"/>
            <a:ext cx="7700963" cy="3938400"/>
          </a:xfrm>
        </p:spPr>
        <p:txBody>
          <a:bodyPr/>
          <a:lstStyle/>
          <a:p>
            <a:pPr marL="0" indent="0">
              <a:buNone/>
            </a:pPr>
            <a:r>
              <a:rPr lang="sv-SE" b="1" dirty="0"/>
              <a:t>Antibiotika ges för säkerhets skull</a:t>
            </a:r>
          </a:p>
          <a:p>
            <a:r>
              <a:rPr lang="sv-SE" dirty="0"/>
              <a:t>Malte har en förkylning vilket betyder att han inte har något att vinna med antibiotikabehandling.</a:t>
            </a:r>
          </a:p>
          <a:p>
            <a:r>
              <a:rPr lang="sv-SE" dirty="0"/>
              <a:t>Även vid en uttalad tonsillit bör man i de flesta fall avstå från antibiotika om </a:t>
            </a:r>
            <a:r>
              <a:rPr lang="sv-SE" dirty="0" err="1"/>
              <a:t>strep</a:t>
            </a:r>
            <a:r>
              <a:rPr lang="sv-SE" dirty="0"/>
              <a:t> A är negativ.</a:t>
            </a:r>
          </a:p>
          <a:p>
            <a:pPr marL="0" indent="0">
              <a:buNone/>
            </a:pPr>
            <a:endParaRPr lang="en-US" dirty="0"/>
          </a:p>
        </p:txBody>
      </p:sp>
      <p:sp>
        <p:nvSpPr>
          <p:cNvPr id="14" name="Footer Placeholder 3">
            <a:extLst>
              <a:ext uri="{FF2B5EF4-FFF2-40B4-BE49-F238E27FC236}">
                <a16:creationId xmlns:a16="http://schemas.microsoft.com/office/drawing/2014/main" id="{87FD42F5-2C5C-1C06-0AD2-1D22978C2C6F}"/>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98836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EF30BAD-9490-128B-98F2-0BA909EA10B8}"/>
              </a:ext>
            </a:extLst>
          </p:cNvPr>
          <p:cNvSpPr>
            <a:spLocks noGrp="1"/>
          </p:cNvSpPr>
          <p:nvPr>
            <p:ph type="title"/>
          </p:nvPr>
        </p:nvSpPr>
        <p:spPr>
          <a:xfrm>
            <a:off x="720000" y="1080000"/>
            <a:ext cx="7700963" cy="836613"/>
          </a:xfrm>
        </p:spPr>
        <p:txBody>
          <a:bodyPr/>
          <a:lstStyle/>
          <a:p>
            <a:r>
              <a:rPr lang="en-US" dirty="0" err="1"/>
              <a:t>Fel</a:t>
            </a:r>
            <a:r>
              <a:rPr lang="en-US" dirty="0"/>
              <a:t> 5:</a:t>
            </a:r>
          </a:p>
        </p:txBody>
      </p:sp>
      <p:sp>
        <p:nvSpPr>
          <p:cNvPr id="12" name="Content Placeholder 2">
            <a:extLst>
              <a:ext uri="{FF2B5EF4-FFF2-40B4-BE49-F238E27FC236}">
                <a16:creationId xmlns:a16="http://schemas.microsoft.com/office/drawing/2014/main" id="{8EC77043-A1DF-61D1-5138-E813BD8E11AB}"/>
              </a:ext>
            </a:extLst>
          </p:cNvPr>
          <p:cNvSpPr>
            <a:spLocks noGrp="1"/>
          </p:cNvSpPr>
          <p:nvPr>
            <p:ph idx="1"/>
          </p:nvPr>
        </p:nvSpPr>
        <p:spPr>
          <a:xfrm>
            <a:off x="720000" y="2159999"/>
            <a:ext cx="7700963" cy="3938400"/>
          </a:xfrm>
        </p:spPr>
        <p:txBody>
          <a:bodyPr/>
          <a:lstStyle/>
          <a:p>
            <a:pPr marL="0" indent="0">
              <a:buNone/>
            </a:pPr>
            <a:r>
              <a:rPr lang="sv-SE" b="1" dirty="0" err="1"/>
              <a:t>Erytromycin</a:t>
            </a:r>
            <a:r>
              <a:rPr lang="sv-SE" b="1" dirty="0"/>
              <a:t> gavs</a:t>
            </a:r>
          </a:p>
          <a:p>
            <a:pPr marL="0" indent="0">
              <a:buNone/>
            </a:pPr>
            <a:r>
              <a:rPr lang="sv-SE" dirty="0" err="1"/>
              <a:t>Klindamycin</a:t>
            </a:r>
            <a:r>
              <a:rPr lang="sv-SE" dirty="0"/>
              <a:t> rekommenderas vid tonsillit och typ 1-allergi mot pc, inte </a:t>
            </a:r>
            <a:r>
              <a:rPr lang="sv-SE" dirty="0" err="1"/>
              <a:t>erytromycin</a:t>
            </a:r>
            <a:r>
              <a:rPr lang="sv-SE" dirty="0"/>
              <a:t>.</a:t>
            </a:r>
          </a:p>
          <a:p>
            <a:pPr marL="0" indent="0">
              <a:buNone/>
            </a:pPr>
            <a:endParaRPr lang="en-US" dirty="0"/>
          </a:p>
        </p:txBody>
      </p:sp>
      <p:sp>
        <p:nvSpPr>
          <p:cNvPr id="14" name="Footer Placeholder 3">
            <a:extLst>
              <a:ext uri="{FF2B5EF4-FFF2-40B4-BE49-F238E27FC236}">
                <a16:creationId xmlns:a16="http://schemas.microsoft.com/office/drawing/2014/main" id="{6C9051D3-C2FD-E40F-095C-DDA321CC1D3F}"/>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356476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700</Words>
  <Application>Microsoft Office PowerPoint</Application>
  <PresentationFormat>Bildspel på skärmen (4:3)</PresentationFormat>
  <Paragraphs>52</Paragraphs>
  <Slides>10</Slides>
  <Notes>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10</vt:i4>
      </vt:variant>
    </vt:vector>
  </HeadingPairs>
  <TitlesOfParts>
    <vt:vector size="15" baseType="lpstr">
      <vt:lpstr>Arial</vt:lpstr>
      <vt:lpstr>Calibri</vt:lpstr>
      <vt:lpstr>Verdana</vt:lpstr>
      <vt:lpstr>Wingdings</vt:lpstr>
      <vt:lpstr>Standardformgivning</vt:lpstr>
      <vt:lpstr>Halsont – finn sex fel</vt:lpstr>
      <vt:lpstr>PowerPoint-presentation</vt:lpstr>
      <vt:lpstr>PowerPoint-presentation</vt:lpstr>
      <vt:lpstr>PowerPoint-presentation</vt:lpstr>
      <vt:lpstr>Fel 1:</vt:lpstr>
      <vt:lpstr>Fel 2:</vt:lpstr>
      <vt:lpstr>Fel 3:</vt:lpstr>
      <vt:lpstr>Fel 4:</vt:lpstr>
      <vt:lpstr>Fel 5:</vt:lpstr>
      <vt:lpstr>Fel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Patientfall halsont – finn sex fel</dc:title>
  <dc:creator>Hélène Rödin</dc:creator>
  <cp:lastModifiedBy>Anna-Lena Fastén</cp:lastModifiedBy>
  <cp:revision>5</cp:revision>
  <dcterms:created xsi:type="dcterms:W3CDTF">2023-06-26T13:18:33Z</dcterms:created>
  <dcterms:modified xsi:type="dcterms:W3CDTF">2023-06-26T14:29:29Z</dcterms:modified>
</cp:coreProperties>
</file>