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60" r:id="rId2"/>
    <p:sldId id="261" r:id="rId3"/>
    <p:sldId id="262" r:id="rId4"/>
    <p:sldId id="263" r:id="rId5"/>
    <p:sldId id="264" r:id="rId6"/>
    <p:sldId id="265" r:id="rId7"/>
    <p:sldId id="266" r:id="rId8"/>
    <p:sldId id="256" r:id="rId9"/>
    <p:sldId id="267" r:id="rId10"/>
    <p:sldId id="269" r:id="rId11"/>
    <p:sldId id="270" r:id="rId12"/>
    <p:sldId id="27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4660"/>
  </p:normalViewPr>
  <p:slideViewPr>
    <p:cSldViewPr snapToGrid="0">
      <p:cViewPr varScale="1">
        <p:scale>
          <a:sx n="71" d="100"/>
          <a:sy n="71" d="100"/>
        </p:scale>
        <p:origin x="9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91E6BE-DFE3-4B59-AFE2-93154D8F2B13}" type="datetimeFigureOut">
              <a:rPr lang="sv-SE" smtClean="0"/>
              <a:t>2023-11-17</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58F58D-4B8F-4A1D-8972-C1402B5C6117}" type="slidenum">
              <a:rPr lang="sv-SE" smtClean="0"/>
              <a:t>‹#›</a:t>
            </a:fld>
            <a:endParaRPr lang="sv-SE"/>
          </a:p>
        </p:txBody>
      </p:sp>
    </p:spTree>
    <p:extLst>
      <p:ext uri="{BB962C8B-B14F-4D97-AF65-F5344CB8AC3E}">
        <p14:creationId xmlns:p14="http://schemas.microsoft.com/office/powerpoint/2010/main" val="3816194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Det låter som att såret är infekterat. Vistelse och vård i utlandet innebär risk för smitta med resistenta bakterier och därför är det extra viktigt att komma ihåg att man ska ta en allmän sårodling eller, om man inte anser att en allmän odling är meningsfull, ett MRSA-prov. Om allmän odling tas från misstänkt infektionsfokus i hud eller mjukdelar, till exempel sår, behöver inte MRSA-prov också tas från samma provtagningslokal. Ett MRSA-prov ger enbart svar på om det finns MRSA eller inte, så det ersätter inte en allmän odling men kan vara till nytta om man bara vill ha svar på om det finns MRSA eller inte.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4" name="Platshållare för bildnummer 3"/>
          <p:cNvSpPr>
            <a:spLocks noGrp="1"/>
          </p:cNvSpPr>
          <p:nvPr>
            <p:ph type="sldNum" sz="quarter" idx="5"/>
          </p:nvPr>
        </p:nvSpPr>
        <p:spPr/>
        <p:txBody>
          <a:bodyPr/>
          <a:lstStyle/>
          <a:p>
            <a:fld id="{0058F58D-4B8F-4A1D-8972-C1402B5C6117}" type="slidenum">
              <a:rPr lang="sv-SE" smtClean="0"/>
              <a:t>3</a:t>
            </a:fld>
            <a:endParaRPr lang="sv-SE"/>
          </a:p>
        </p:txBody>
      </p:sp>
    </p:spTree>
    <p:extLst>
      <p:ext uri="{BB962C8B-B14F-4D97-AF65-F5344CB8AC3E}">
        <p14:creationId xmlns:p14="http://schemas.microsoft.com/office/powerpoint/2010/main" val="566381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Många människor är bärare av resistenta bakterier utan att veta om det, så våra hygienrutiner ska vara tillräckligt bra för att smitta inte ska spridas, oavsett om vi känner till smittan eller inte. Därför kan omläggningen göras i det vanliga behandlingsrummet vid den tid som passar.</a:t>
            </a:r>
            <a:endParaRPr lang="sv-SE" dirty="0"/>
          </a:p>
        </p:txBody>
      </p:sp>
      <p:sp>
        <p:nvSpPr>
          <p:cNvPr id="4" name="Platshållare för bildnummer 3"/>
          <p:cNvSpPr>
            <a:spLocks noGrp="1"/>
          </p:cNvSpPr>
          <p:nvPr>
            <p:ph type="sldNum" sz="quarter" idx="5"/>
          </p:nvPr>
        </p:nvSpPr>
        <p:spPr/>
        <p:txBody>
          <a:bodyPr/>
          <a:lstStyle/>
          <a:p>
            <a:fld id="{0058F58D-4B8F-4A1D-8972-C1402B5C6117}" type="slidenum">
              <a:rPr lang="sv-SE" smtClean="0"/>
              <a:t>5</a:t>
            </a:fld>
            <a:endParaRPr lang="sv-SE"/>
          </a:p>
        </p:txBody>
      </p:sp>
    </p:spTree>
    <p:extLst>
      <p:ext uri="{BB962C8B-B14F-4D97-AF65-F5344CB8AC3E}">
        <p14:creationId xmlns:p14="http://schemas.microsoft.com/office/powerpoint/2010/main" val="3718077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a:lnSpc>
                <a:spcPct val="107000"/>
              </a:lnSpc>
              <a:buFont typeface="+mj-lt"/>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När ett sår är infekterat är det i första hand stafylokocker som misstänks. Enligt handlingsprogrammet för anmälningspliktiga resistenta bakterier ska allmän sårodling eller MRSA-prov tas från infektionsfokus vid misstanke om stafylokockinfektion, och det gäller oavsett var patienten har varit, hur infektionen uppstått och så vidare, så egentligen påverkar inte utlandsvistelsen provtagningen här. Däremot vet vi att risken för resistenta bakterier är kraftigt ökad efter utlandsresor och utlandsvård, därför är det extra viktigt att se till att vara skärpt just i de här lägena och inte slarva. Observera att man behöver ta en allmän sårodling om man vill få en riktig odling och resistensbestämning utförd. MRSA-provet är i första hand ett DNA-test. </a:t>
            </a:r>
          </a:p>
          <a:p>
            <a:pPr marL="457200">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r>
              <a:rPr lang="sv-SE" sz="1800" dirty="0">
                <a:effectLst/>
                <a:latin typeface="Calibri" panose="020F0502020204030204" pitchFamily="34" charset="0"/>
                <a:ea typeface="Calibri" panose="020F0502020204030204" pitchFamily="34" charset="0"/>
                <a:cs typeface="Times New Roman" panose="02020603050405020304" pitchFamily="18" charset="0"/>
              </a:rPr>
              <a:t>Förekomsten av MRSA är mycket hög i vissa länder. </a:t>
            </a:r>
            <a:endParaRPr lang="sv-SE" dirty="0"/>
          </a:p>
        </p:txBody>
      </p:sp>
      <p:sp>
        <p:nvSpPr>
          <p:cNvPr id="4" name="Platshållare för bildnummer 3"/>
          <p:cNvSpPr>
            <a:spLocks noGrp="1"/>
          </p:cNvSpPr>
          <p:nvPr>
            <p:ph type="sldNum" sz="quarter" idx="5"/>
          </p:nvPr>
        </p:nvSpPr>
        <p:spPr/>
        <p:txBody>
          <a:bodyPr/>
          <a:lstStyle/>
          <a:p>
            <a:fld id="{0058F58D-4B8F-4A1D-8972-C1402B5C6117}" type="slidenum">
              <a:rPr lang="sv-SE" smtClean="0"/>
              <a:t>7</a:t>
            </a:fld>
            <a:endParaRPr lang="sv-SE"/>
          </a:p>
        </p:txBody>
      </p:sp>
    </p:spTree>
    <p:extLst>
      <p:ext uri="{BB962C8B-B14F-4D97-AF65-F5344CB8AC3E}">
        <p14:creationId xmlns:p14="http://schemas.microsoft.com/office/powerpoint/2010/main" val="2776638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MRSA betyder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meticillinresistenta</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Staphylococcus</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aureus</a:t>
            </a:r>
            <a:r>
              <a:rPr lang="sv-SE" sz="1800" dirty="0">
                <a:effectLst/>
                <a:latin typeface="Calibri" panose="020F0502020204030204" pitchFamily="34" charset="0"/>
                <a:ea typeface="Calibri" panose="020F0502020204030204" pitchFamily="34" charset="0"/>
                <a:cs typeface="Times New Roman" panose="02020603050405020304" pitchFamily="18" charset="0"/>
              </a:rPr>
              <a:t>. MRSA innebär att stafylokockerna är motståndskraftiga (resistenta) mot vissa antibiotika. I övrigt skiljer de sig inte från vanliga antibiotikakänsliga stafylokocker.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Staphylococcus</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aureus</a:t>
            </a:r>
            <a:r>
              <a:rPr lang="sv-SE" sz="1800" dirty="0">
                <a:effectLst/>
                <a:latin typeface="Calibri" panose="020F0502020204030204" pitchFamily="34" charset="0"/>
                <a:ea typeface="Calibri" panose="020F0502020204030204" pitchFamily="34" charset="0"/>
                <a:cs typeface="Times New Roman" panose="02020603050405020304" pitchFamily="18" charset="0"/>
              </a:rPr>
              <a:t> är bakterier som normalt finns på hud och slemhinnor utan att ge några besvär. Det är vanligt att vara bärare av sådana bakterier utan att vara sjuk.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Staphylococcus</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aureus</a:t>
            </a:r>
            <a:r>
              <a:rPr lang="sv-SE" sz="1800" dirty="0">
                <a:effectLst/>
                <a:latin typeface="Calibri" panose="020F0502020204030204" pitchFamily="34" charset="0"/>
                <a:ea typeface="Calibri" panose="020F0502020204030204" pitchFamily="34" charset="0"/>
                <a:cs typeface="Times New Roman" panose="02020603050405020304" pitchFamily="18" charset="0"/>
              </a:rPr>
              <a:t> kan ibland orsaka infektioner som kan behöva behandlas, exempelvis sårinfektioner, bölder och impetigo (svinkoppor). </a:t>
            </a:r>
            <a:endParaRPr lang="sv-SE" dirty="0"/>
          </a:p>
        </p:txBody>
      </p:sp>
      <p:sp>
        <p:nvSpPr>
          <p:cNvPr id="4" name="Platshållare för bildnummer 3"/>
          <p:cNvSpPr>
            <a:spLocks noGrp="1"/>
          </p:cNvSpPr>
          <p:nvPr>
            <p:ph type="sldNum" sz="quarter" idx="5"/>
          </p:nvPr>
        </p:nvSpPr>
        <p:spPr/>
        <p:txBody>
          <a:bodyPr/>
          <a:lstStyle/>
          <a:p>
            <a:fld id="{0058F58D-4B8F-4A1D-8972-C1402B5C6117}" type="slidenum">
              <a:rPr lang="sv-SE" smtClean="0"/>
              <a:t>10</a:t>
            </a:fld>
            <a:endParaRPr lang="sv-SE"/>
          </a:p>
        </p:txBody>
      </p:sp>
    </p:spTree>
    <p:extLst>
      <p:ext uri="{BB962C8B-B14F-4D97-AF65-F5344CB8AC3E}">
        <p14:creationId xmlns:p14="http://schemas.microsoft.com/office/powerpoint/2010/main" val="1431641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MRSA orsakar inte fler infektioner men de kan vara svårare att behandla. Risken är att det kan ta längre tid att bli frisk och att de antibiotika man måste använda har mer biverkningar. Det finns också en risk att resistenta bakterier kan sprida sig inom vården där många patienter är särskilt mottagliga för smitta och där mycket antibiotika används. Detta gäller särskilt på sjukhus utomlands, där MRSA är vanligare än här. </a:t>
            </a:r>
          </a:p>
          <a:p>
            <a:pPr marL="457200">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r>
              <a:rPr lang="sv-SE" sz="1800" dirty="0">
                <a:effectLst/>
                <a:latin typeface="Calibri" panose="020F0502020204030204" pitchFamily="34" charset="0"/>
                <a:ea typeface="Calibri" panose="020F0502020204030204" pitchFamily="34" charset="0"/>
                <a:cs typeface="Times New Roman" panose="02020603050405020304" pitchFamily="18" charset="0"/>
              </a:rPr>
              <a:t>En person som ”bara” är frisk bärare av MRSA smittar sällan andra. Smittrisken ökar om man har infektioner i huden, svårläkta eller vätskande sår och eksem. Dessa tillstånd kallas för riskfaktorer för smittspridning. Till riskfaktorer räknas också vissa kroniska hudsjukdomar samt stomier och katetrar som passerar genom hud och slemhinnor. I eller på riskfaktorerna finns mycket bakterier. En MRSA-bärare som har riskfaktorer för smittspridning kan smitta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andra inom familjen, på förskolan, vid kontakt med djur, vid kroppskontakt inom sport och idrott samt i träningslokaler och på gym. MRSA smittar via händerna till andra personer och kan också fastna på saker i omgivningen, till exempel handtag och träningsmattor. Smittspridning kan även ske på sjukhus, i äldrevården och i andra vårdmiljöer.</a:t>
            </a:r>
            <a:endParaRPr lang="sv-SE" dirty="0"/>
          </a:p>
        </p:txBody>
      </p:sp>
      <p:sp>
        <p:nvSpPr>
          <p:cNvPr id="4" name="Platshållare för bildnummer 3"/>
          <p:cNvSpPr>
            <a:spLocks noGrp="1"/>
          </p:cNvSpPr>
          <p:nvPr>
            <p:ph type="sldNum" sz="quarter" idx="5"/>
          </p:nvPr>
        </p:nvSpPr>
        <p:spPr/>
        <p:txBody>
          <a:bodyPr/>
          <a:lstStyle/>
          <a:p>
            <a:fld id="{0058F58D-4B8F-4A1D-8972-C1402B5C6117}" type="slidenum">
              <a:rPr lang="sv-SE" smtClean="0"/>
              <a:t>11</a:t>
            </a:fld>
            <a:endParaRPr lang="sv-SE"/>
          </a:p>
        </p:txBody>
      </p:sp>
    </p:spTree>
    <p:extLst>
      <p:ext uri="{BB962C8B-B14F-4D97-AF65-F5344CB8AC3E}">
        <p14:creationId xmlns:p14="http://schemas.microsoft.com/office/powerpoint/2010/main" val="288967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Det är vanligt att MRSA efter ett tag inte längre kan hittas i prover. Tiden varierar från månader till år och kan vara svår att förutsäga. MRSA-ansvarig läkare på MRSA-teamet i samråd med smittskyddsläkare bedömer när kontroller och förhållningsregler för MRSA inte längre behövs. Avskrivning av MRSA är alltså inget som görs i primärvården eller på närakuten. </a:t>
            </a:r>
            <a:endParaRPr lang="sv-SE" dirty="0"/>
          </a:p>
        </p:txBody>
      </p:sp>
      <p:sp>
        <p:nvSpPr>
          <p:cNvPr id="4" name="Platshållare för bildnummer 3"/>
          <p:cNvSpPr>
            <a:spLocks noGrp="1"/>
          </p:cNvSpPr>
          <p:nvPr>
            <p:ph type="sldNum" sz="quarter" idx="5"/>
          </p:nvPr>
        </p:nvSpPr>
        <p:spPr/>
        <p:txBody>
          <a:bodyPr/>
          <a:lstStyle/>
          <a:p>
            <a:fld id="{0058F58D-4B8F-4A1D-8972-C1402B5C6117}" type="slidenum">
              <a:rPr lang="sv-SE" smtClean="0"/>
              <a:t>12</a:t>
            </a:fld>
            <a:endParaRPr lang="sv-SE"/>
          </a:p>
        </p:txBody>
      </p:sp>
    </p:spTree>
    <p:extLst>
      <p:ext uri="{BB962C8B-B14F-4D97-AF65-F5344CB8AC3E}">
        <p14:creationId xmlns:p14="http://schemas.microsoft.com/office/powerpoint/2010/main" val="4076314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2505361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92836769"/>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750690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8923181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508759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A492BD5-0686-490F-9CB9-B354A9B1A554}"/>
              </a:ext>
            </a:extLst>
          </p:cNvPr>
          <p:cNvSpPr>
            <a:spLocks noGrp="1"/>
          </p:cNvSpPr>
          <p:nvPr>
            <p:ph type="title"/>
          </p:nvPr>
        </p:nvSpPr>
        <p:spPr/>
        <p:txBody>
          <a:bodyPr/>
          <a:lstStyle/>
          <a:p>
            <a:pPr algn="ctr"/>
            <a:r>
              <a:rPr lang="sv-SE" sz="2800" dirty="0"/>
              <a:t> Patientfall MRSA</a:t>
            </a:r>
          </a:p>
        </p:txBody>
      </p:sp>
      <p:sp>
        <p:nvSpPr>
          <p:cNvPr id="7" name="Platshållare för innehåll 6">
            <a:extLst>
              <a:ext uri="{FF2B5EF4-FFF2-40B4-BE49-F238E27FC236}">
                <a16:creationId xmlns:a16="http://schemas.microsoft.com/office/drawing/2014/main" id="{DBA95E3B-C5D9-4175-9C6E-5EAD8038D980}"/>
              </a:ext>
            </a:extLst>
          </p:cNvPr>
          <p:cNvSpPr>
            <a:spLocks noGrp="1"/>
          </p:cNvSpPr>
          <p:nvPr>
            <p:ph idx="1"/>
          </p:nvPr>
        </p:nvSpPr>
        <p:spPr/>
        <p:txBody>
          <a:bodyPr/>
          <a:lstStyle/>
          <a:p>
            <a:pPr marL="0" indent="0">
              <a:lnSpc>
                <a:spcPct val="100000"/>
              </a:lnSpc>
              <a:spcAft>
                <a:spcPts val="800"/>
              </a:spcAft>
              <a:buNone/>
            </a:pPr>
            <a:r>
              <a:rPr lang="sv-SE" sz="2400" dirty="0">
                <a:effectLst/>
                <a:latin typeface="Verdana" panose="020B0604030504040204" pitchFamily="34" charset="0"/>
                <a:ea typeface="Verdana" panose="020B0604030504040204" pitchFamily="34" charset="0"/>
                <a:cs typeface="Times New Roman" panose="02020603050405020304" pitchFamily="18" charset="0"/>
              </a:rPr>
              <a:t>Päivi, 38 år, kommer för omläggning av sår. </a:t>
            </a:r>
            <a:br>
              <a:rPr lang="sv-SE" sz="2400" dirty="0">
                <a:effectLst/>
                <a:latin typeface="Verdana" panose="020B0604030504040204" pitchFamily="34" charset="0"/>
                <a:ea typeface="Verdana" panose="020B0604030504040204" pitchFamily="34" charset="0"/>
                <a:cs typeface="Times New Roman" panose="02020603050405020304" pitchFamily="18" charset="0"/>
              </a:rPr>
            </a:br>
            <a:r>
              <a:rPr lang="sv-SE" sz="2400" dirty="0">
                <a:effectLst/>
                <a:latin typeface="Verdana" panose="020B0604030504040204" pitchFamily="34" charset="0"/>
                <a:ea typeface="Verdana" panose="020B0604030504040204" pitchFamily="34" charset="0"/>
                <a:cs typeface="Times New Roman" panose="02020603050405020304" pitchFamily="18" charset="0"/>
              </a:rPr>
              <a:t>För en vecka sedan var hon med om en mopedolycka. Hon uppsökte sjukhus och man konstaterade ett brännsår av andra graden på insidan av vänster ben och ett rejält skrapsår på utsidan av samma ben. </a:t>
            </a:r>
            <a:br>
              <a:rPr lang="sv-SE" sz="2400" dirty="0">
                <a:effectLst/>
                <a:latin typeface="Verdana" panose="020B0604030504040204" pitchFamily="34" charset="0"/>
                <a:ea typeface="Verdana" panose="020B0604030504040204" pitchFamily="34" charset="0"/>
                <a:cs typeface="Times New Roman" panose="02020603050405020304" pitchFamily="18" charset="0"/>
              </a:rPr>
            </a:br>
            <a:r>
              <a:rPr lang="sv-SE" sz="2400" dirty="0">
                <a:effectLst/>
                <a:latin typeface="Verdana" panose="020B0604030504040204" pitchFamily="34" charset="0"/>
                <a:ea typeface="Verdana" panose="020B0604030504040204" pitchFamily="34" charset="0"/>
                <a:cs typeface="Times New Roman" panose="02020603050405020304" pitchFamily="18" charset="0"/>
              </a:rPr>
              <a:t>Hon blev sedan rekommenderad att kontakta en sjuksköterska för hjälp med fortsatt omläggning.</a:t>
            </a:r>
          </a:p>
          <a:p>
            <a:pPr marL="0" indent="0">
              <a:buNone/>
            </a:pPr>
            <a:endParaRPr lang="sv-SE" dirty="0"/>
          </a:p>
        </p:txBody>
      </p:sp>
      <p:sp>
        <p:nvSpPr>
          <p:cNvPr id="4" name="Platshållare för sidfot 3">
            <a:extLst>
              <a:ext uri="{FF2B5EF4-FFF2-40B4-BE49-F238E27FC236}">
                <a16:creationId xmlns:a16="http://schemas.microsoft.com/office/drawing/2014/main" id="{6A743A82-00E5-4934-946D-82AF281EB774}"/>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987333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E1B79C9-801C-4F40-87B7-9669E847429F}"/>
              </a:ext>
            </a:extLst>
          </p:cNvPr>
          <p:cNvSpPr>
            <a:spLocks noGrp="1"/>
          </p:cNvSpPr>
          <p:nvPr>
            <p:ph type="title"/>
          </p:nvPr>
        </p:nvSpPr>
        <p:spPr>
          <a:xfrm>
            <a:off x="617622" y="1080000"/>
            <a:ext cx="7803342" cy="1719347"/>
          </a:xfrm>
        </p:spPr>
        <p:txBody>
          <a:bodyPr/>
          <a:lstStyle/>
          <a:p>
            <a:r>
              <a:rPr lang="sv-SE" sz="2800" dirty="0"/>
              <a:t>7. Päivi är orolig och undrar vad resistenta bakterier är och hur dessa bakterier kommer påverka henne. Vad säger ni till henne?</a:t>
            </a:r>
          </a:p>
        </p:txBody>
      </p:sp>
      <p:sp>
        <p:nvSpPr>
          <p:cNvPr id="4" name="Platshållare för innehåll 3">
            <a:extLst>
              <a:ext uri="{FF2B5EF4-FFF2-40B4-BE49-F238E27FC236}">
                <a16:creationId xmlns:a16="http://schemas.microsoft.com/office/drawing/2014/main" id="{51739046-195B-4417-94A1-5DE4D62C65EA}"/>
              </a:ext>
            </a:extLst>
          </p:cNvPr>
          <p:cNvSpPr>
            <a:spLocks noGrp="1"/>
          </p:cNvSpPr>
          <p:nvPr>
            <p:ph idx="1"/>
          </p:nvPr>
        </p:nvSpPr>
        <p:spPr>
          <a:xfrm>
            <a:off x="617622" y="2943725"/>
            <a:ext cx="7803342" cy="3154673"/>
          </a:xfrm>
        </p:spPr>
        <p:txBody>
          <a:bodyPr/>
          <a:lstStyle/>
          <a:p>
            <a:r>
              <a:rPr lang="sv-SE" dirty="0"/>
              <a:t>MRSA = </a:t>
            </a:r>
            <a:r>
              <a:rPr lang="sv-SE" dirty="0" err="1"/>
              <a:t>meticillinresistenta</a:t>
            </a:r>
            <a:r>
              <a:rPr lang="sv-SE" dirty="0"/>
              <a:t> </a:t>
            </a:r>
            <a:r>
              <a:rPr lang="sv-SE" dirty="0" err="1"/>
              <a:t>Staphylococcus</a:t>
            </a:r>
            <a:r>
              <a:rPr lang="sv-SE" dirty="0"/>
              <a:t> </a:t>
            </a:r>
            <a:r>
              <a:rPr lang="sv-SE" dirty="0" err="1"/>
              <a:t>aureus</a:t>
            </a:r>
            <a:endParaRPr lang="sv-SE" dirty="0"/>
          </a:p>
          <a:p>
            <a:r>
              <a:rPr lang="sv-SE" dirty="0"/>
              <a:t>Motståndskraftiga mot vissa antibiotika</a:t>
            </a:r>
          </a:p>
          <a:p>
            <a:r>
              <a:rPr lang="sv-SE" dirty="0"/>
              <a:t>I övrigt samma som andra S. </a:t>
            </a:r>
            <a:r>
              <a:rPr lang="sv-SE" dirty="0" err="1"/>
              <a:t>aureus</a:t>
            </a:r>
            <a:endParaRPr lang="sv-SE" dirty="0"/>
          </a:p>
          <a:p>
            <a:r>
              <a:rPr lang="sv-SE" dirty="0"/>
              <a:t>S. </a:t>
            </a:r>
            <a:r>
              <a:rPr lang="sv-SE" dirty="0" err="1"/>
              <a:t>aureus</a:t>
            </a:r>
            <a:r>
              <a:rPr lang="sv-SE" dirty="0"/>
              <a:t> ingår i normal hudflora</a:t>
            </a:r>
          </a:p>
          <a:p>
            <a:r>
              <a:rPr lang="sv-SE" dirty="0"/>
              <a:t>Behandlas om de orsakar infektioner</a:t>
            </a:r>
          </a:p>
        </p:txBody>
      </p:sp>
      <p:sp>
        <p:nvSpPr>
          <p:cNvPr id="2" name="Platshållare för sidfot 1">
            <a:extLst>
              <a:ext uri="{FF2B5EF4-FFF2-40B4-BE49-F238E27FC236}">
                <a16:creationId xmlns:a16="http://schemas.microsoft.com/office/drawing/2014/main" id="{F818B8B1-6DAD-484F-8309-78AB772523A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239888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405322-BFC7-4DA5-B77F-2525BEAE2513}"/>
              </a:ext>
            </a:extLst>
          </p:cNvPr>
          <p:cNvSpPr>
            <a:spLocks noGrp="1"/>
          </p:cNvSpPr>
          <p:nvPr>
            <p:ph type="title"/>
          </p:nvPr>
        </p:nvSpPr>
        <p:spPr/>
        <p:txBody>
          <a:bodyPr/>
          <a:lstStyle/>
          <a:p>
            <a:r>
              <a:rPr lang="sv-SE" sz="2800" dirty="0"/>
              <a:t>7. forts</a:t>
            </a:r>
          </a:p>
        </p:txBody>
      </p:sp>
      <p:sp>
        <p:nvSpPr>
          <p:cNvPr id="6" name="Platshållare för innehåll 5">
            <a:extLst>
              <a:ext uri="{FF2B5EF4-FFF2-40B4-BE49-F238E27FC236}">
                <a16:creationId xmlns:a16="http://schemas.microsoft.com/office/drawing/2014/main" id="{91AB8878-3D78-4ED8-A88A-07E4F0ADEB0F}"/>
              </a:ext>
            </a:extLst>
          </p:cNvPr>
          <p:cNvSpPr>
            <a:spLocks noGrp="1"/>
          </p:cNvSpPr>
          <p:nvPr>
            <p:ph idx="1"/>
          </p:nvPr>
        </p:nvSpPr>
        <p:spPr/>
        <p:txBody>
          <a:bodyPr/>
          <a:lstStyle/>
          <a:p>
            <a:r>
              <a:rPr lang="sv-SE" dirty="0"/>
              <a:t>Orsakar inte fler infektioner, bara svårare att behandla om man har en infektion</a:t>
            </a:r>
          </a:p>
          <a:p>
            <a:r>
              <a:rPr lang="sv-SE" dirty="0"/>
              <a:t>Friska bärare smittar sällan andra</a:t>
            </a:r>
          </a:p>
          <a:p>
            <a:r>
              <a:rPr lang="sv-SE" dirty="0"/>
              <a:t>Ökad smittrisk vid infektioner i huden (riskfaktorer)</a:t>
            </a:r>
          </a:p>
          <a:p>
            <a:r>
              <a:rPr lang="sv-SE" dirty="0"/>
              <a:t>Risk för smittspridning i vårdmiljöer</a:t>
            </a:r>
          </a:p>
        </p:txBody>
      </p:sp>
      <p:sp>
        <p:nvSpPr>
          <p:cNvPr id="4" name="Platshållare för sidfot 3">
            <a:extLst>
              <a:ext uri="{FF2B5EF4-FFF2-40B4-BE49-F238E27FC236}">
                <a16:creationId xmlns:a16="http://schemas.microsoft.com/office/drawing/2014/main" id="{0BF1EE22-75D0-485E-BBD7-6A7357B26F3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962329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0F1A92A-1EC9-4D0B-87CD-15B355AD1A8A}"/>
              </a:ext>
            </a:extLst>
          </p:cNvPr>
          <p:cNvSpPr>
            <a:spLocks noGrp="1"/>
          </p:cNvSpPr>
          <p:nvPr>
            <p:ph type="title"/>
          </p:nvPr>
        </p:nvSpPr>
        <p:spPr/>
        <p:txBody>
          <a:bodyPr/>
          <a:lstStyle/>
          <a:p>
            <a:r>
              <a:rPr lang="sv-SE" sz="2800" dirty="0"/>
              <a:t>8. Blir hon någonsin av med bakterierna?</a:t>
            </a:r>
          </a:p>
        </p:txBody>
      </p:sp>
      <p:sp>
        <p:nvSpPr>
          <p:cNvPr id="7" name="Platshållare för innehåll 6">
            <a:extLst>
              <a:ext uri="{FF2B5EF4-FFF2-40B4-BE49-F238E27FC236}">
                <a16:creationId xmlns:a16="http://schemas.microsoft.com/office/drawing/2014/main" id="{FB1F97A2-0A1F-414C-AE95-05B9DEF70E72}"/>
              </a:ext>
            </a:extLst>
          </p:cNvPr>
          <p:cNvSpPr>
            <a:spLocks noGrp="1"/>
          </p:cNvSpPr>
          <p:nvPr>
            <p:ph idx="1"/>
          </p:nvPr>
        </p:nvSpPr>
        <p:spPr>
          <a:xfrm>
            <a:off x="720000" y="2662950"/>
            <a:ext cx="7700963" cy="2679129"/>
          </a:xfrm>
        </p:spPr>
        <p:txBody>
          <a:bodyPr/>
          <a:lstStyle/>
          <a:p>
            <a:r>
              <a:rPr lang="sv-SE" dirty="0"/>
              <a:t>Ja, men kan ta månader till år</a:t>
            </a:r>
          </a:p>
          <a:p>
            <a:r>
              <a:rPr lang="sv-SE" dirty="0"/>
              <a:t>MRSA-ansvarig läkare och smittskyddsläkare bedömer när kontroller och förhållningsregler för MRSA inte längre behövs.</a:t>
            </a:r>
          </a:p>
          <a:p>
            <a:r>
              <a:rPr lang="sv-SE" dirty="0"/>
              <a:t>Avskrivning </a:t>
            </a:r>
            <a:r>
              <a:rPr lang="sv-SE"/>
              <a:t>görs inte </a:t>
            </a:r>
            <a:r>
              <a:rPr lang="sv-SE" dirty="0"/>
              <a:t>i primärvården eller </a:t>
            </a:r>
            <a:r>
              <a:rPr lang="sv-SE"/>
              <a:t>på närakuten.</a:t>
            </a:r>
            <a:endParaRPr lang="sv-SE" dirty="0"/>
          </a:p>
        </p:txBody>
      </p:sp>
      <p:sp>
        <p:nvSpPr>
          <p:cNvPr id="4" name="Platshållare för sidfot 3">
            <a:extLst>
              <a:ext uri="{FF2B5EF4-FFF2-40B4-BE49-F238E27FC236}">
                <a16:creationId xmlns:a16="http://schemas.microsoft.com/office/drawing/2014/main" id="{0452CA57-F7F8-4142-996E-CC3CB6E9673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6272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969B8FC-EE80-410A-A013-0255E50AE1C6}"/>
              </a:ext>
            </a:extLst>
          </p:cNvPr>
          <p:cNvSpPr>
            <a:spLocks noGrp="1"/>
          </p:cNvSpPr>
          <p:nvPr>
            <p:ph type="title"/>
          </p:nvPr>
        </p:nvSpPr>
        <p:spPr>
          <a:xfrm>
            <a:off x="720000" y="1080000"/>
            <a:ext cx="7700963" cy="916440"/>
          </a:xfrm>
        </p:spPr>
        <p:txBody>
          <a:bodyPr/>
          <a:lstStyle/>
          <a:p>
            <a:r>
              <a:rPr lang="sv-SE" sz="2800" dirty="0"/>
              <a:t>1. Vad är viktigt att fråga Päivi?</a:t>
            </a:r>
          </a:p>
        </p:txBody>
      </p:sp>
      <p:sp>
        <p:nvSpPr>
          <p:cNvPr id="7" name="Platshållare för innehåll 6">
            <a:extLst>
              <a:ext uri="{FF2B5EF4-FFF2-40B4-BE49-F238E27FC236}">
                <a16:creationId xmlns:a16="http://schemas.microsoft.com/office/drawing/2014/main" id="{FDE231FC-4163-4324-BEFF-4B4DA0CAB5A3}"/>
              </a:ext>
            </a:extLst>
          </p:cNvPr>
          <p:cNvSpPr>
            <a:spLocks noGrp="1"/>
          </p:cNvSpPr>
          <p:nvPr>
            <p:ph idx="1"/>
          </p:nvPr>
        </p:nvSpPr>
        <p:spPr/>
        <p:txBody>
          <a:bodyPr/>
          <a:lstStyle/>
          <a:p>
            <a:r>
              <a:rPr lang="sv-SE" dirty="0"/>
              <a:t>Tidigare/nuvarande sjukdomar?</a:t>
            </a:r>
          </a:p>
          <a:p>
            <a:r>
              <a:rPr lang="sv-SE" dirty="0"/>
              <a:t>Läkemedel?</a:t>
            </a:r>
          </a:p>
          <a:p>
            <a:r>
              <a:rPr lang="sv-SE" dirty="0"/>
              <a:t>Var sökte hon vård?</a:t>
            </a:r>
          </a:p>
          <a:p>
            <a:r>
              <a:rPr lang="sv-SE" dirty="0"/>
              <a:t>Har hon varit utomlands senaste halvåret?</a:t>
            </a:r>
          </a:p>
          <a:p>
            <a:r>
              <a:rPr lang="sv-SE" dirty="0"/>
              <a:t>Har hon några besvär av såren?</a:t>
            </a:r>
          </a:p>
        </p:txBody>
      </p:sp>
      <p:sp>
        <p:nvSpPr>
          <p:cNvPr id="4" name="Platshållare för sidfot 3">
            <a:extLst>
              <a:ext uri="{FF2B5EF4-FFF2-40B4-BE49-F238E27FC236}">
                <a16:creationId xmlns:a16="http://schemas.microsoft.com/office/drawing/2014/main" id="{EE281A68-9873-47A8-86AF-BA20DE21B42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48975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8B3AA26-3E5B-4D81-B3CA-210678AD8078}"/>
              </a:ext>
            </a:extLst>
          </p:cNvPr>
          <p:cNvSpPr>
            <a:spLocks noGrp="1"/>
          </p:cNvSpPr>
          <p:nvPr>
            <p:ph type="title"/>
          </p:nvPr>
        </p:nvSpPr>
        <p:spPr/>
        <p:txBody>
          <a:bodyPr/>
          <a:lstStyle/>
          <a:p>
            <a:r>
              <a:rPr lang="sv-SE" sz="2800" dirty="0"/>
              <a:t>2. Ska man tänka på något särskilt under besöket?</a:t>
            </a:r>
          </a:p>
        </p:txBody>
      </p:sp>
      <p:sp>
        <p:nvSpPr>
          <p:cNvPr id="7" name="Platshållare för innehåll 6">
            <a:extLst>
              <a:ext uri="{FF2B5EF4-FFF2-40B4-BE49-F238E27FC236}">
                <a16:creationId xmlns:a16="http://schemas.microsoft.com/office/drawing/2014/main" id="{F138D11A-F784-4BA7-8D91-2E58F3E7BA4F}"/>
              </a:ext>
            </a:extLst>
          </p:cNvPr>
          <p:cNvSpPr>
            <a:spLocks noGrp="1"/>
          </p:cNvSpPr>
          <p:nvPr>
            <p:ph idx="1"/>
          </p:nvPr>
        </p:nvSpPr>
        <p:spPr/>
        <p:txBody>
          <a:bodyPr/>
          <a:lstStyle/>
          <a:p>
            <a:r>
              <a:rPr lang="sv-SE" dirty="0"/>
              <a:t>Utlandsvistelse</a:t>
            </a:r>
          </a:p>
          <a:p>
            <a:r>
              <a:rPr lang="sv-SE" dirty="0"/>
              <a:t>Misstänkt infektion</a:t>
            </a:r>
          </a:p>
          <a:p>
            <a:r>
              <a:rPr lang="sv-SE" dirty="0"/>
              <a:t>Extra viktigt att komma ihåg MRSA!</a:t>
            </a:r>
          </a:p>
          <a:p>
            <a:r>
              <a:rPr lang="sv-SE" dirty="0"/>
              <a:t>Ta allmän sårodling eller MRSA-prov</a:t>
            </a:r>
          </a:p>
        </p:txBody>
      </p:sp>
      <p:sp>
        <p:nvSpPr>
          <p:cNvPr id="4" name="Platshållare för sidfot 3">
            <a:extLst>
              <a:ext uri="{FF2B5EF4-FFF2-40B4-BE49-F238E27FC236}">
                <a16:creationId xmlns:a16="http://schemas.microsoft.com/office/drawing/2014/main" id="{22FCC069-0B07-4C18-9D01-77AA8248FA3E}"/>
              </a:ext>
            </a:extLst>
          </p:cNvPr>
          <p:cNvSpPr>
            <a:spLocks noGrp="1"/>
          </p:cNvSpPr>
          <p:nvPr>
            <p:ph type="ftr" sz="quarter" idx="3"/>
          </p:nvPr>
        </p:nvSpPr>
        <p:spPr/>
        <p:txBody>
          <a:bodyPr/>
          <a:lstStyle/>
          <a:p>
            <a:endParaRPr lang="sv-SE" dirty="0"/>
          </a:p>
        </p:txBody>
      </p:sp>
    </p:spTree>
    <p:extLst>
      <p:ext uri="{BB962C8B-B14F-4D97-AF65-F5344CB8AC3E}">
        <p14:creationId xmlns:p14="http://schemas.microsoft.com/office/powerpoint/2010/main" val="306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0C72788-8E7C-4BD2-AE81-DBC38CD0E921}"/>
              </a:ext>
            </a:extLst>
          </p:cNvPr>
          <p:cNvSpPr>
            <a:spLocks noGrp="1"/>
          </p:cNvSpPr>
          <p:nvPr>
            <p:ph type="title"/>
          </p:nvPr>
        </p:nvSpPr>
        <p:spPr/>
        <p:txBody>
          <a:bodyPr/>
          <a:lstStyle/>
          <a:p>
            <a:r>
              <a:rPr lang="sv-SE" sz="2800" dirty="0"/>
              <a:t>3. Vad gör man när man får ett positivt MRSA-svar?</a:t>
            </a:r>
          </a:p>
        </p:txBody>
      </p:sp>
      <p:sp>
        <p:nvSpPr>
          <p:cNvPr id="7" name="Platshållare för innehåll 6">
            <a:extLst>
              <a:ext uri="{FF2B5EF4-FFF2-40B4-BE49-F238E27FC236}">
                <a16:creationId xmlns:a16="http://schemas.microsoft.com/office/drawing/2014/main" id="{FB05C368-4ED9-4BF3-8E4D-8D4524285BD9}"/>
              </a:ext>
            </a:extLst>
          </p:cNvPr>
          <p:cNvSpPr>
            <a:spLocks noGrp="1"/>
          </p:cNvSpPr>
          <p:nvPr>
            <p:ph idx="1"/>
          </p:nvPr>
        </p:nvSpPr>
        <p:spPr/>
        <p:txBody>
          <a:bodyPr/>
          <a:lstStyle/>
          <a:p>
            <a:r>
              <a:rPr lang="sv-SE" dirty="0"/>
              <a:t>Smittskyddstockholm.se – sjukdomar A-Ö</a:t>
            </a:r>
          </a:p>
          <a:p>
            <a:r>
              <a:rPr lang="sv-SE" dirty="0"/>
              <a:t>Ta hand om patienten medicinskt</a:t>
            </a:r>
          </a:p>
          <a:p>
            <a:r>
              <a:rPr lang="sv-SE" dirty="0"/>
              <a:t>Ge patienten muntlig och skriftlig information om MRSA</a:t>
            </a:r>
          </a:p>
          <a:p>
            <a:r>
              <a:rPr lang="sv-SE" dirty="0"/>
              <a:t>Remittera till MRSA-teamet</a:t>
            </a:r>
          </a:p>
          <a:p>
            <a:r>
              <a:rPr lang="sv-SE" dirty="0"/>
              <a:t>Märk journalen</a:t>
            </a:r>
          </a:p>
          <a:p>
            <a:r>
              <a:rPr lang="sv-SE" dirty="0"/>
              <a:t>Ta ställning till smittspårning</a:t>
            </a:r>
          </a:p>
          <a:p>
            <a:r>
              <a:rPr lang="sv-SE" dirty="0"/>
              <a:t>Gör smittskyddsanmälan i </a:t>
            </a:r>
            <a:r>
              <a:rPr lang="sv-SE" dirty="0" err="1"/>
              <a:t>SmiNet</a:t>
            </a:r>
            <a:endParaRPr lang="sv-SE" dirty="0"/>
          </a:p>
        </p:txBody>
      </p:sp>
      <p:sp>
        <p:nvSpPr>
          <p:cNvPr id="4" name="Platshållare för sidfot 3">
            <a:extLst>
              <a:ext uri="{FF2B5EF4-FFF2-40B4-BE49-F238E27FC236}">
                <a16:creationId xmlns:a16="http://schemas.microsoft.com/office/drawing/2014/main" id="{6A1B0BFB-B30F-4A77-89EA-CA9461892ED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35426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8D6E357-AA14-4013-9D5B-93D762DC70D6}"/>
              </a:ext>
            </a:extLst>
          </p:cNvPr>
          <p:cNvSpPr>
            <a:spLocks noGrp="1"/>
          </p:cNvSpPr>
          <p:nvPr>
            <p:ph type="title"/>
          </p:nvPr>
        </p:nvSpPr>
        <p:spPr/>
        <p:txBody>
          <a:bodyPr/>
          <a:lstStyle/>
          <a:p>
            <a:r>
              <a:rPr lang="sv-SE" sz="2800" dirty="0"/>
              <a:t>4. Hur ska man tänka kring fortsatta besök?</a:t>
            </a:r>
          </a:p>
        </p:txBody>
      </p:sp>
      <p:sp>
        <p:nvSpPr>
          <p:cNvPr id="7" name="Platshållare för innehåll 6">
            <a:extLst>
              <a:ext uri="{FF2B5EF4-FFF2-40B4-BE49-F238E27FC236}">
                <a16:creationId xmlns:a16="http://schemas.microsoft.com/office/drawing/2014/main" id="{A6302D8B-1B8B-40A1-A7E5-E42591E25163}"/>
              </a:ext>
            </a:extLst>
          </p:cNvPr>
          <p:cNvSpPr>
            <a:spLocks noGrp="1"/>
          </p:cNvSpPr>
          <p:nvPr>
            <p:ph idx="1"/>
          </p:nvPr>
        </p:nvSpPr>
        <p:spPr>
          <a:xfrm>
            <a:off x="720000" y="2269958"/>
            <a:ext cx="7629916" cy="3785938"/>
          </a:xfrm>
        </p:spPr>
        <p:txBody>
          <a:bodyPr/>
          <a:lstStyle/>
          <a:p>
            <a:r>
              <a:rPr lang="sv-SE" dirty="0"/>
              <a:t>Många är bärare av resistenta bakterier utan att veta om det.</a:t>
            </a:r>
          </a:p>
          <a:p>
            <a:r>
              <a:rPr lang="sv-SE" dirty="0"/>
              <a:t>Hygienrutinerna ska vara tillräckligt bra för att smitta inte ska spridas, oavsett känd eller okänd smitta</a:t>
            </a:r>
          </a:p>
          <a:p>
            <a:pPr marL="0" indent="0">
              <a:buNone/>
            </a:pPr>
            <a:r>
              <a:rPr lang="sv-SE" dirty="0"/>
              <a:t>	</a:t>
            </a:r>
          </a:p>
          <a:p>
            <a:pPr marL="0" indent="0">
              <a:buNone/>
            </a:pPr>
            <a:r>
              <a:rPr lang="sv-SE" dirty="0"/>
              <a:t>	Omläggning kan alltså göras i det vanliga 	behandlingsrummet vid den tid som passar.</a:t>
            </a:r>
          </a:p>
        </p:txBody>
      </p:sp>
      <p:sp>
        <p:nvSpPr>
          <p:cNvPr id="4" name="Platshållare för sidfot 3">
            <a:extLst>
              <a:ext uri="{FF2B5EF4-FFF2-40B4-BE49-F238E27FC236}">
                <a16:creationId xmlns:a16="http://schemas.microsoft.com/office/drawing/2014/main" id="{5CF77D73-03E0-4F49-A9A0-9374517AE34E}"/>
              </a:ext>
            </a:extLst>
          </p:cNvPr>
          <p:cNvSpPr>
            <a:spLocks noGrp="1"/>
          </p:cNvSpPr>
          <p:nvPr>
            <p:ph type="ftr" sz="quarter" idx="3"/>
          </p:nvPr>
        </p:nvSpPr>
        <p:spPr/>
        <p:txBody>
          <a:bodyPr/>
          <a:lstStyle/>
          <a:p>
            <a:endParaRPr lang="sv-SE"/>
          </a:p>
        </p:txBody>
      </p:sp>
      <p:sp>
        <p:nvSpPr>
          <p:cNvPr id="8" name="Pil: höger 7">
            <a:extLst>
              <a:ext uri="{FF2B5EF4-FFF2-40B4-BE49-F238E27FC236}">
                <a16:creationId xmlns:a16="http://schemas.microsoft.com/office/drawing/2014/main" id="{08F84E4E-3A0A-4EC9-9D92-4582721209F4}"/>
              </a:ext>
            </a:extLst>
          </p:cNvPr>
          <p:cNvSpPr/>
          <p:nvPr/>
        </p:nvSpPr>
        <p:spPr bwMode="auto">
          <a:xfrm>
            <a:off x="649705" y="5181599"/>
            <a:ext cx="842050" cy="348275"/>
          </a:xfrm>
          <a:prstGeom prst="rightArrow">
            <a:avLst/>
          </a:prstGeom>
          <a:solidFill>
            <a:srgbClr val="FF0000"/>
          </a:solidFill>
          <a:ln w="9525" cap="flat" cmpd="sng" algn="ctr">
            <a:solidFill>
              <a:srgbClr val="00346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a:ln>
                <a:noFill/>
              </a:ln>
              <a:solidFill>
                <a:schemeClr val="tx1"/>
              </a:solidFill>
              <a:effectLst/>
              <a:latin typeface="Verdana" pitchFamily="34" charset="0"/>
              <a:ea typeface="Geneva" pitchFamily="1" charset="-128"/>
            </a:endParaRPr>
          </a:p>
        </p:txBody>
      </p:sp>
    </p:spTree>
    <p:extLst>
      <p:ext uri="{BB962C8B-B14F-4D97-AF65-F5344CB8AC3E}">
        <p14:creationId xmlns:p14="http://schemas.microsoft.com/office/powerpoint/2010/main" val="71498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D28217B-F089-4253-B6D9-15C31AED0707}"/>
              </a:ext>
            </a:extLst>
          </p:cNvPr>
          <p:cNvSpPr>
            <a:spLocks noGrp="1"/>
          </p:cNvSpPr>
          <p:nvPr>
            <p:ph type="title"/>
          </p:nvPr>
        </p:nvSpPr>
        <p:spPr/>
        <p:txBody>
          <a:bodyPr/>
          <a:lstStyle/>
          <a:p>
            <a:r>
              <a:rPr lang="sv-SE" sz="2800" dirty="0"/>
              <a:t>5. Vilken slags skyddsutrustning ska man ha när man lägger om såret?</a:t>
            </a:r>
          </a:p>
        </p:txBody>
      </p:sp>
      <p:sp>
        <p:nvSpPr>
          <p:cNvPr id="7" name="Platshållare för innehåll 6">
            <a:extLst>
              <a:ext uri="{FF2B5EF4-FFF2-40B4-BE49-F238E27FC236}">
                <a16:creationId xmlns:a16="http://schemas.microsoft.com/office/drawing/2014/main" id="{4F021B85-73CF-4A7F-98EA-CE903E2BAE8E}"/>
              </a:ext>
            </a:extLst>
          </p:cNvPr>
          <p:cNvSpPr>
            <a:spLocks noGrp="1"/>
          </p:cNvSpPr>
          <p:nvPr>
            <p:ph idx="1"/>
          </p:nvPr>
        </p:nvSpPr>
        <p:spPr/>
        <p:txBody>
          <a:bodyPr/>
          <a:lstStyle/>
          <a:p>
            <a:r>
              <a:rPr lang="sv-SE" dirty="0"/>
              <a:t>Rena handskar och plastförkläde</a:t>
            </a:r>
          </a:p>
          <a:p>
            <a:endParaRPr lang="sv-SE" dirty="0"/>
          </a:p>
          <a:p>
            <a:r>
              <a:rPr lang="sv-SE" dirty="0"/>
              <a:t>Vid korrekt följsamhet till basala hygienrutiner är risken för smitta mellan personal och patienter låg</a:t>
            </a:r>
          </a:p>
        </p:txBody>
      </p:sp>
      <p:sp>
        <p:nvSpPr>
          <p:cNvPr id="4" name="Platshållare för sidfot 3">
            <a:extLst>
              <a:ext uri="{FF2B5EF4-FFF2-40B4-BE49-F238E27FC236}">
                <a16:creationId xmlns:a16="http://schemas.microsoft.com/office/drawing/2014/main" id="{B99EA94A-0983-42A0-8DF9-0019B5F7E0A5}"/>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5464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F8051F3-E627-4A75-819F-EABC5C5A6845}"/>
              </a:ext>
            </a:extLst>
          </p:cNvPr>
          <p:cNvSpPr>
            <a:spLocks noGrp="1"/>
          </p:cNvSpPr>
          <p:nvPr>
            <p:ph type="title"/>
          </p:nvPr>
        </p:nvSpPr>
        <p:spPr/>
        <p:txBody>
          <a:bodyPr/>
          <a:lstStyle/>
          <a:p>
            <a:r>
              <a:rPr lang="sv-SE" sz="2800" dirty="0"/>
              <a:t>6.Vad spelar utlandsresan för roll för handläggningen i detta fall?</a:t>
            </a:r>
          </a:p>
        </p:txBody>
      </p:sp>
      <p:sp>
        <p:nvSpPr>
          <p:cNvPr id="7" name="Platshållare för innehåll 6">
            <a:extLst>
              <a:ext uri="{FF2B5EF4-FFF2-40B4-BE49-F238E27FC236}">
                <a16:creationId xmlns:a16="http://schemas.microsoft.com/office/drawing/2014/main" id="{B32DDC5F-BB8F-4D82-B8B3-20687068C97A}"/>
              </a:ext>
            </a:extLst>
          </p:cNvPr>
          <p:cNvSpPr>
            <a:spLocks noGrp="1"/>
          </p:cNvSpPr>
          <p:nvPr>
            <p:ph idx="1"/>
          </p:nvPr>
        </p:nvSpPr>
        <p:spPr/>
        <p:txBody>
          <a:bodyPr/>
          <a:lstStyle/>
          <a:p>
            <a:r>
              <a:rPr lang="sv-SE" dirty="0"/>
              <a:t>Allmän sårodling eller MRSA-prov ska tas vid misstanke om stafylokockinfektion oavsett genes</a:t>
            </a:r>
          </a:p>
          <a:p>
            <a:r>
              <a:rPr lang="sv-SE" dirty="0"/>
              <a:t>Ökad risk för resistenta bakterier efter utlandsresor och utlandsvård</a:t>
            </a:r>
          </a:p>
          <a:p>
            <a:pPr marL="0" indent="0">
              <a:buNone/>
            </a:pPr>
            <a:r>
              <a:rPr lang="sv-SE" dirty="0"/>
              <a:t>	</a:t>
            </a:r>
          </a:p>
          <a:p>
            <a:pPr marL="0" indent="0">
              <a:buNone/>
            </a:pPr>
            <a:r>
              <a:rPr lang="sv-SE" dirty="0"/>
              <a:t>	Egentligen spelar utlandsresan ingen roll men 	det är extra viktigt att inte slarva med 	provtagningen!</a:t>
            </a:r>
          </a:p>
        </p:txBody>
      </p:sp>
      <p:sp>
        <p:nvSpPr>
          <p:cNvPr id="4" name="Platshållare för sidfot 3">
            <a:extLst>
              <a:ext uri="{FF2B5EF4-FFF2-40B4-BE49-F238E27FC236}">
                <a16:creationId xmlns:a16="http://schemas.microsoft.com/office/drawing/2014/main" id="{0E7FD41C-1A51-47B1-BB7C-35D66417708A}"/>
              </a:ext>
            </a:extLst>
          </p:cNvPr>
          <p:cNvSpPr>
            <a:spLocks noGrp="1"/>
          </p:cNvSpPr>
          <p:nvPr>
            <p:ph type="ftr" sz="quarter" idx="3"/>
          </p:nvPr>
        </p:nvSpPr>
        <p:spPr/>
        <p:txBody>
          <a:bodyPr/>
          <a:lstStyle/>
          <a:p>
            <a:endParaRPr lang="sv-SE"/>
          </a:p>
        </p:txBody>
      </p:sp>
      <p:sp>
        <p:nvSpPr>
          <p:cNvPr id="8" name="Pil: höger 7">
            <a:extLst>
              <a:ext uri="{FF2B5EF4-FFF2-40B4-BE49-F238E27FC236}">
                <a16:creationId xmlns:a16="http://schemas.microsoft.com/office/drawing/2014/main" id="{C519DD26-B7EA-418D-84A1-1E25B66094B6}"/>
              </a:ext>
            </a:extLst>
          </p:cNvPr>
          <p:cNvSpPr/>
          <p:nvPr/>
        </p:nvSpPr>
        <p:spPr bwMode="auto">
          <a:xfrm>
            <a:off x="720000" y="4690673"/>
            <a:ext cx="715768" cy="280737"/>
          </a:xfrm>
          <a:prstGeom prst="rightArrow">
            <a:avLst/>
          </a:prstGeom>
          <a:solidFill>
            <a:srgbClr val="FF0000"/>
          </a:solidFill>
          <a:ln w="9525" cap="flat" cmpd="sng" algn="ctr">
            <a:solidFill>
              <a:srgbClr val="00346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a:ln>
                <a:noFill/>
              </a:ln>
              <a:solidFill>
                <a:schemeClr val="tx1"/>
              </a:solidFill>
              <a:effectLst/>
              <a:latin typeface="Verdana" pitchFamily="34" charset="0"/>
              <a:ea typeface="Geneva" pitchFamily="1" charset="-128"/>
            </a:endParaRPr>
          </a:p>
        </p:txBody>
      </p:sp>
    </p:spTree>
    <p:extLst>
      <p:ext uri="{BB962C8B-B14F-4D97-AF65-F5344CB8AC3E}">
        <p14:creationId xmlns:p14="http://schemas.microsoft.com/office/powerpoint/2010/main" val="3721982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5E5B33ED-A52F-4CA6-9E4C-005AA9BD585E}"/>
              </a:ext>
            </a:extLst>
          </p:cNvPr>
          <p:cNvPicPr>
            <a:picLocks noChangeAspect="1"/>
          </p:cNvPicPr>
          <p:nvPr/>
        </p:nvPicPr>
        <p:blipFill>
          <a:blip r:embed="rId2"/>
          <a:stretch>
            <a:fillRect/>
          </a:stretch>
        </p:blipFill>
        <p:spPr>
          <a:xfrm>
            <a:off x="0" y="1829048"/>
            <a:ext cx="9144000" cy="3199905"/>
          </a:xfrm>
          <a:prstGeom prst="rect">
            <a:avLst/>
          </a:prstGeom>
        </p:spPr>
      </p:pic>
      <p:sp>
        <p:nvSpPr>
          <p:cNvPr id="6" name="Rubrik 5">
            <a:extLst>
              <a:ext uri="{FF2B5EF4-FFF2-40B4-BE49-F238E27FC236}">
                <a16:creationId xmlns:a16="http://schemas.microsoft.com/office/drawing/2014/main" id="{FBF3D6E0-8CFA-48A5-A8A4-0EDD589EDF68}"/>
              </a:ext>
            </a:extLst>
          </p:cNvPr>
          <p:cNvSpPr>
            <a:spLocks noGrp="1"/>
          </p:cNvSpPr>
          <p:nvPr>
            <p:ph type="title"/>
          </p:nvPr>
        </p:nvSpPr>
        <p:spPr>
          <a:xfrm>
            <a:off x="720000" y="1080001"/>
            <a:ext cx="7700963" cy="532232"/>
          </a:xfrm>
        </p:spPr>
        <p:txBody>
          <a:bodyPr/>
          <a:lstStyle/>
          <a:p>
            <a:r>
              <a:rPr lang="sv-SE" b="1" dirty="0"/>
              <a:t>Beräknad förekomst av MRSA 2019</a:t>
            </a:r>
          </a:p>
        </p:txBody>
      </p:sp>
      <p:pic>
        <p:nvPicPr>
          <p:cNvPr id="9" name="Bildobjekt 8">
            <a:extLst>
              <a:ext uri="{FF2B5EF4-FFF2-40B4-BE49-F238E27FC236}">
                <a16:creationId xmlns:a16="http://schemas.microsoft.com/office/drawing/2014/main" id="{C9C1C60A-0FF6-4135-A411-83F12535C4CA}"/>
              </a:ext>
            </a:extLst>
          </p:cNvPr>
          <p:cNvPicPr>
            <a:picLocks noChangeAspect="1"/>
          </p:cNvPicPr>
          <p:nvPr/>
        </p:nvPicPr>
        <p:blipFill>
          <a:blip r:embed="rId3"/>
          <a:stretch>
            <a:fillRect/>
          </a:stretch>
        </p:blipFill>
        <p:spPr>
          <a:xfrm>
            <a:off x="209341" y="5032439"/>
            <a:ext cx="2676525" cy="1352550"/>
          </a:xfrm>
          <a:prstGeom prst="rect">
            <a:avLst/>
          </a:prstGeom>
        </p:spPr>
      </p:pic>
      <p:sp>
        <p:nvSpPr>
          <p:cNvPr id="10" name="textruta 9">
            <a:extLst>
              <a:ext uri="{FF2B5EF4-FFF2-40B4-BE49-F238E27FC236}">
                <a16:creationId xmlns:a16="http://schemas.microsoft.com/office/drawing/2014/main" id="{810C818A-9893-45F1-817F-C3DE015F068C}"/>
              </a:ext>
            </a:extLst>
          </p:cNvPr>
          <p:cNvSpPr txBox="1"/>
          <p:nvPr/>
        </p:nvSpPr>
        <p:spPr>
          <a:xfrm>
            <a:off x="2977306" y="6138768"/>
            <a:ext cx="5723042"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Global burden of bacterial antimicrobial resistance in 2019:a systematic analysis; The Lancet, January 2022</a:t>
            </a:r>
            <a:endParaRPr kumimoji="0" lang="sv-SE"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433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sidfot 3">
            <a:extLst>
              <a:ext uri="{FF2B5EF4-FFF2-40B4-BE49-F238E27FC236}">
                <a16:creationId xmlns:a16="http://schemas.microsoft.com/office/drawing/2014/main" id="{FFEF7F39-9692-4504-BFF3-423931A91046}"/>
              </a:ext>
            </a:extLst>
          </p:cNvPr>
          <p:cNvSpPr>
            <a:spLocks noGrp="1"/>
          </p:cNvSpPr>
          <p:nvPr>
            <p:ph type="ftr" sz="quarter" idx="3"/>
          </p:nvPr>
        </p:nvSpPr>
        <p:spPr/>
        <p:txBody>
          <a:bodyPr/>
          <a:lstStyle/>
          <a:p>
            <a:endParaRPr lang="sv-SE"/>
          </a:p>
        </p:txBody>
      </p:sp>
      <p:pic>
        <p:nvPicPr>
          <p:cNvPr id="2" name="Bildobjekt 1">
            <a:extLst>
              <a:ext uri="{FF2B5EF4-FFF2-40B4-BE49-F238E27FC236}">
                <a16:creationId xmlns:a16="http://schemas.microsoft.com/office/drawing/2014/main" id="{EA1224E2-1B2E-38F0-8A18-B03774142EF4}"/>
              </a:ext>
            </a:extLst>
          </p:cNvPr>
          <p:cNvPicPr>
            <a:picLocks noChangeAspect="1"/>
          </p:cNvPicPr>
          <p:nvPr/>
        </p:nvPicPr>
        <p:blipFill>
          <a:blip r:embed="rId2"/>
          <a:stretch>
            <a:fillRect/>
          </a:stretch>
        </p:blipFill>
        <p:spPr>
          <a:xfrm>
            <a:off x="1027415" y="768199"/>
            <a:ext cx="7376845" cy="5537551"/>
          </a:xfrm>
          <a:prstGeom prst="rect">
            <a:avLst/>
          </a:prstGeom>
        </p:spPr>
      </p:pic>
    </p:spTree>
    <p:extLst>
      <p:ext uri="{BB962C8B-B14F-4D97-AF65-F5344CB8AC3E}">
        <p14:creationId xmlns:p14="http://schemas.microsoft.com/office/powerpoint/2010/main" val="3178770112"/>
      </p:ext>
    </p:extLst>
  </p:cSld>
  <p:clrMapOvr>
    <a:masterClrMapping/>
  </p:clrMapOvr>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TotalTime>
  <Words>1128</Words>
  <Application>Microsoft Office PowerPoint</Application>
  <PresentationFormat>Bildspel på skärmen (4:3)</PresentationFormat>
  <Paragraphs>68</Paragraphs>
  <Slides>12</Slides>
  <Notes>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12</vt:i4>
      </vt:variant>
    </vt:vector>
  </HeadingPairs>
  <TitlesOfParts>
    <vt:vector size="17" baseType="lpstr">
      <vt:lpstr>Arial</vt:lpstr>
      <vt:lpstr>Calibri</vt:lpstr>
      <vt:lpstr>Verdana</vt:lpstr>
      <vt:lpstr>Wingdings</vt:lpstr>
      <vt:lpstr>Standardformgivning</vt:lpstr>
      <vt:lpstr> Patientfall MRSA</vt:lpstr>
      <vt:lpstr>1. Vad är viktigt att fråga Päivi?</vt:lpstr>
      <vt:lpstr>2. Ska man tänka på något särskilt under besöket?</vt:lpstr>
      <vt:lpstr>3. Vad gör man när man får ett positivt MRSA-svar?</vt:lpstr>
      <vt:lpstr>4. Hur ska man tänka kring fortsatta besök?</vt:lpstr>
      <vt:lpstr>5. Vilken slags skyddsutrustning ska man ha när man lägger om såret?</vt:lpstr>
      <vt:lpstr>6.Vad spelar utlandsresan för roll för handläggningen i detta fall?</vt:lpstr>
      <vt:lpstr>Beräknad förekomst av MRSA 2019</vt:lpstr>
      <vt:lpstr>PowerPoint-presentation</vt:lpstr>
      <vt:lpstr>7. Päivi är orolig och undrar vad resistenta bakterier är och hur dessa bakterier kommer påverka henne. Vad säger ni till henne?</vt:lpstr>
      <vt:lpstr>7. forts</vt:lpstr>
      <vt:lpstr>8. Blir hon någonsin av med bakterierna?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Patientfall MRSA</dc:title>
  <dc:creator>Heléne Rödin</dc:creator>
  <cp:lastModifiedBy>Ann-Sofie Mangs(345v)</cp:lastModifiedBy>
  <cp:revision>24</cp:revision>
  <dcterms:created xsi:type="dcterms:W3CDTF">2022-03-29T11:51:51Z</dcterms:created>
  <dcterms:modified xsi:type="dcterms:W3CDTF">2023-11-17T06:15:31Z</dcterms:modified>
</cp:coreProperties>
</file>