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0" r:id="rId2"/>
    <p:sldId id="263" r:id="rId3"/>
    <p:sldId id="264" r:id="rId4"/>
    <p:sldId id="288" r:id="rId5"/>
    <p:sldId id="261" r:id="rId6"/>
    <p:sldId id="262" r:id="rId7"/>
    <p:sldId id="265" r:id="rId8"/>
    <p:sldId id="266" r:id="rId9"/>
    <p:sldId id="282" r:id="rId10"/>
    <p:sldId id="267" r:id="rId11"/>
    <p:sldId id="283" r:id="rId12"/>
    <p:sldId id="284" r:id="rId13"/>
    <p:sldId id="285" r:id="rId14"/>
    <p:sldId id="286" r:id="rId15"/>
    <p:sldId id="28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2" d="100"/>
          <a:sy n="62" d="100"/>
        </p:scale>
        <p:origin x="14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2022-02-08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Denna sjukhistoria med förkylning i några dagar och sedan försämring med öronvärk är typisk för akut mediaotit. Andra tänkbara diagnoser är bland annat förkylning utan </a:t>
            </a:r>
            <a:r>
              <a:rPr lang="sv-SE" sz="1200" kern="1200" dirty="0" err="1">
                <a:solidFill>
                  <a:schemeClr val="tx1"/>
                </a:solidFill>
                <a:effectLst/>
                <a:latin typeface="+mn-lt"/>
                <a:ea typeface="+mn-ea"/>
                <a:cs typeface="+mn-cs"/>
              </a:rPr>
              <a:t>öronpåverkan</a:t>
            </a:r>
            <a:r>
              <a:rPr lang="sv-SE" sz="1200" kern="1200" dirty="0">
                <a:solidFill>
                  <a:schemeClr val="tx1"/>
                </a:solidFill>
                <a:effectLst/>
                <a:latin typeface="+mn-lt"/>
                <a:ea typeface="+mn-ea"/>
                <a:cs typeface="+mn-cs"/>
              </a:rPr>
              <a:t>, simplexotit, serös mediaotit, extern otit och främmande kropp i hörselgången.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2</a:t>
            </a:fld>
            <a:endParaRPr lang="sv-SE"/>
          </a:p>
        </p:txBody>
      </p:sp>
    </p:spTree>
    <p:extLst>
      <p:ext uri="{BB962C8B-B14F-4D97-AF65-F5344CB8AC3E}">
        <p14:creationId xmlns:p14="http://schemas.microsoft.com/office/powerpoint/2010/main" val="339096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Vid misstanke om akut mediaotit bör en läkarbedömning erbjudas inom ett dygn oavsett patientens ålder. Det finns sällan medicinska skäl för undersökning kvälls- eller nattetid. Om patienten exempelvis hör av sig på eftermiddagen går det oftast bra att boka en tid nästa morgon. Skulle patienten bli helt besvärsfri under väntetiden till besöket kan det avbokas. Detta är dock under förutsättning att det inte rinner ur örat och perforation av trumhinnan misstänks. Anledningen till att alla patienter med misstänkt akut mediaotit rekommenderas undersökning är dels att ställa en diagnos, dels ta ställning till eventuell behandling. Alla med misstänkt akut mediaotit bör alltså erbjudas en undersökning och bedömning, men alla behöver inte antibiotika.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Rekommendera smärtstillande,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avsvällande</a:t>
            </a:r>
            <a:r>
              <a:rPr lang="sv-SE" sz="1800" dirty="0">
                <a:effectLst/>
                <a:latin typeface="Calibri" panose="020F0502020204030204" pitchFamily="34" charset="0"/>
                <a:ea typeface="Calibri" panose="020F0502020204030204" pitchFamily="34" charset="0"/>
                <a:cs typeface="Times New Roman" panose="02020603050405020304" pitchFamily="18" charset="0"/>
              </a:rPr>
              <a:t> för näsan och högläge under väntetiden. Både ibuprofen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paracetamol</a:t>
            </a:r>
            <a:r>
              <a:rPr lang="sv-SE" sz="1800" dirty="0">
                <a:effectLst/>
                <a:latin typeface="Calibri" panose="020F0502020204030204" pitchFamily="34" charset="0"/>
                <a:ea typeface="Calibri" panose="020F0502020204030204" pitchFamily="34" charset="0"/>
                <a:cs typeface="Times New Roman" panose="02020603050405020304" pitchFamily="18" charset="0"/>
              </a:rPr>
              <a:t> kan ges som smärtstillande. De har olika verkningsmekanismer och båda två kan ges i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fulldos</a:t>
            </a:r>
            <a:r>
              <a:rPr lang="sv-SE" sz="1800" dirty="0">
                <a:effectLst/>
                <a:latin typeface="Calibri" panose="020F0502020204030204" pitchFamily="34" charset="0"/>
                <a:ea typeface="Calibri" panose="020F0502020204030204" pitchFamily="34" charset="0"/>
                <a:cs typeface="Times New Roman" panose="02020603050405020304" pitchFamily="18" charset="0"/>
              </a:rPr>
              <a:t> enligt barnets vikt.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3</a:t>
            </a:fld>
            <a:endParaRPr lang="sv-SE"/>
          </a:p>
        </p:txBody>
      </p:sp>
    </p:spTree>
    <p:extLst>
      <p:ext uri="{BB962C8B-B14F-4D97-AF65-F5344CB8AC3E}">
        <p14:creationId xmlns:p14="http://schemas.microsoft.com/office/powerpoint/2010/main" val="99820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Tidigare/nuvarande sjukdomar? Tidigare otiter? Känd allergi?</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Komplicerande faktorer som svår värk trots adekvat analgetikabehandling, infektionskänslighet på grund av annan samtidig sjukdom, annat syndrom eller behandling, missbildningar i ansiktsskelettet eller innerörat, tidigare skall- eller ansiktsfraktur, </a:t>
            </a:r>
            <a:r>
              <a:rPr lang="sv-SE" sz="1200" kern="1200" dirty="0" err="1">
                <a:solidFill>
                  <a:schemeClr val="tx1"/>
                </a:solidFill>
                <a:effectLst/>
                <a:latin typeface="+mn-lt"/>
                <a:ea typeface="+mn-ea"/>
                <a:cs typeface="+mn-cs"/>
              </a:rPr>
              <a:t>cochleaimplantat</a:t>
            </a:r>
            <a:r>
              <a:rPr lang="sv-SE" sz="1200" kern="1200" dirty="0">
                <a:solidFill>
                  <a:schemeClr val="tx1"/>
                </a:solidFill>
                <a:effectLst/>
                <a:latin typeface="+mn-lt"/>
                <a:ea typeface="+mn-ea"/>
                <a:cs typeface="+mn-cs"/>
              </a:rPr>
              <a:t>, känd </a:t>
            </a:r>
            <a:r>
              <a:rPr lang="sv-SE" sz="1200" kern="1200" dirty="0" err="1">
                <a:solidFill>
                  <a:schemeClr val="tx1"/>
                </a:solidFill>
                <a:effectLst/>
                <a:latin typeface="+mn-lt"/>
                <a:ea typeface="+mn-ea"/>
                <a:cs typeface="+mn-cs"/>
              </a:rPr>
              <a:t>mellanöresjukdom</a:t>
            </a:r>
            <a:r>
              <a:rPr lang="sv-SE" sz="1200" kern="1200" dirty="0">
                <a:solidFill>
                  <a:schemeClr val="tx1"/>
                </a:solidFill>
                <a:effectLst/>
                <a:latin typeface="+mn-lt"/>
                <a:ea typeface="+mn-ea"/>
                <a:cs typeface="+mn-cs"/>
              </a:rPr>
              <a:t> eller tidigare öronoperation, känd </a:t>
            </a:r>
            <a:r>
              <a:rPr lang="sv-SE" sz="1200" kern="1200" dirty="0" err="1">
                <a:solidFill>
                  <a:schemeClr val="tx1"/>
                </a:solidFill>
                <a:effectLst/>
                <a:latin typeface="+mn-lt"/>
                <a:ea typeface="+mn-ea"/>
                <a:cs typeface="+mn-cs"/>
              </a:rPr>
              <a:t>sensorineural</a:t>
            </a:r>
            <a:r>
              <a:rPr lang="sv-SE" sz="1200" kern="1200" dirty="0">
                <a:solidFill>
                  <a:schemeClr val="tx1"/>
                </a:solidFill>
                <a:effectLst/>
                <a:latin typeface="+mn-lt"/>
                <a:ea typeface="+mn-ea"/>
                <a:cs typeface="+mn-cs"/>
              </a:rPr>
              <a:t> hörselnedsättning?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1465334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Om inga komplicerande faktorer finns, (se svar på fråga 3), rekommenderas aktiv exspektans för barn med unilateral akut mediaotit i Aminas ålder. Mamma kan informeras om att symtomen brukar avklinga inom några dagar lika fort utan antibiotika som med. För att lindra symtomen kan hon försöka med högläge av huvudet och ge smärtstillande och </a:t>
            </a:r>
            <a:r>
              <a:rPr lang="sv-SE" sz="1800" dirty="0" err="1">
                <a:effectLst/>
                <a:latin typeface="Calibri" panose="020F0502020204030204" pitchFamily="34" charset="0"/>
                <a:ea typeface="Calibri" panose="020F0502020204030204" pitchFamily="34" charset="0"/>
                <a:cs typeface="Calibri" panose="020F0502020204030204" pitchFamily="34" charset="0"/>
              </a:rPr>
              <a:t>avsvällande</a:t>
            </a:r>
            <a:r>
              <a:rPr lang="sv-SE" sz="1800" dirty="0">
                <a:effectLst/>
                <a:latin typeface="Calibri" panose="020F0502020204030204" pitchFamily="34" charset="0"/>
                <a:ea typeface="Calibri" panose="020F0502020204030204" pitchFamily="34" charset="0"/>
                <a:cs typeface="Calibri" panose="020F0502020204030204" pitchFamily="34" charset="0"/>
              </a:rPr>
              <a:t> för näsan. Hon ska också uppmanas att ta ny kontakt vid eventuell försämring eller om ingen förbättring av tillståndet kan märkas efter 2-3 dagar. Recept i reserv kan tillämpas till välinformerade familjer.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8</a:t>
            </a:fld>
            <a:endParaRPr lang="sv-SE"/>
          </a:p>
        </p:txBody>
      </p:sp>
    </p:spTree>
    <p:extLst>
      <p:ext uri="{BB962C8B-B14F-4D97-AF65-F5344CB8AC3E}">
        <p14:creationId xmlns:p14="http://schemas.microsoft.com/office/powerpoint/2010/main" val="109673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inopererade plaströr hade hon fått behandling med </a:t>
            </a:r>
            <a:r>
              <a:rPr lang="sv-SE" sz="1200" kern="1200" dirty="0" err="1">
                <a:solidFill>
                  <a:schemeClr val="tx1"/>
                </a:solidFill>
                <a:effectLst/>
                <a:latin typeface="+mn-lt"/>
                <a:ea typeface="+mn-ea"/>
                <a:cs typeface="+mn-cs"/>
              </a:rPr>
              <a:t>Terracortril</a:t>
            </a:r>
            <a:r>
              <a:rPr lang="sv-SE" sz="1200" kern="1200" dirty="0">
                <a:solidFill>
                  <a:schemeClr val="tx1"/>
                </a:solidFill>
                <a:effectLst/>
                <a:latin typeface="+mn-lt"/>
                <a:ea typeface="+mn-ea"/>
                <a:cs typeface="+mn-cs"/>
              </a:rPr>
              <a:t> med </a:t>
            </a:r>
            <a:r>
              <a:rPr lang="sv-SE" sz="1200" kern="1200" dirty="0" err="1">
                <a:solidFill>
                  <a:schemeClr val="tx1"/>
                </a:solidFill>
                <a:effectLst/>
                <a:latin typeface="+mn-lt"/>
                <a:ea typeface="+mn-ea"/>
                <a:cs typeface="+mn-cs"/>
              </a:rPr>
              <a:t>Polymyxin</a:t>
            </a:r>
            <a:r>
              <a:rPr lang="sv-SE" sz="1200" kern="1200" dirty="0">
                <a:solidFill>
                  <a:schemeClr val="tx1"/>
                </a:solidFill>
                <a:effectLst/>
                <a:latin typeface="+mn-lt"/>
                <a:ea typeface="+mn-ea"/>
                <a:cs typeface="+mn-cs"/>
              </a:rPr>
              <a:t> B lokalt, (2–3 droppar, 2–3 gånger dagligen i 5–7 dagar.)</a:t>
            </a:r>
          </a:p>
          <a:p>
            <a:r>
              <a:rPr lang="sv-SE" sz="1200" kern="1200" dirty="0">
                <a:solidFill>
                  <a:schemeClr val="tx1"/>
                </a:solidFill>
                <a:effectLst/>
                <a:latin typeface="+mn-lt"/>
                <a:ea typeface="+mn-ea"/>
                <a:cs typeface="+mn-cs"/>
              </a:rPr>
              <a:t>Vid bilateral otit hade hon fått antibiotikabehandling då hon är under 2 år.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perforation, alltså om det hade runnit ur örat, hade hon fått antibiotikabehandling.</a:t>
            </a:r>
          </a:p>
          <a:p>
            <a:r>
              <a:rPr lang="sv-SE" sz="1200" kern="1200" dirty="0">
                <a:solidFill>
                  <a:schemeClr val="tx1"/>
                </a:solidFill>
                <a:effectLst/>
                <a:latin typeface="+mn-lt"/>
                <a:ea typeface="+mn-ea"/>
                <a:cs typeface="+mn-cs"/>
              </a:rPr>
              <a:t>Vid komplicerande faktorer (se svar på fråga 3), hade hon fått antibiotikabehandling.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Vid misstanke om </a:t>
            </a:r>
            <a:r>
              <a:rPr lang="sv-SE" sz="1200" dirty="0" err="1"/>
              <a:t>mastoidit</a:t>
            </a:r>
            <a:r>
              <a:rPr lang="sv-SE" sz="1200" dirty="0"/>
              <a:t>, meningit eller annat allvarligt tillstånd, remiss till akutsjukhus.</a:t>
            </a: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27633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 </a:t>
            </a:r>
            <a:r>
              <a:rPr lang="sv-SE" sz="1200" u="sng" kern="1200" dirty="0">
                <a:solidFill>
                  <a:schemeClr val="tx1"/>
                </a:solidFill>
                <a:effectLst/>
                <a:latin typeface="+mn-lt"/>
                <a:ea typeface="+mn-ea"/>
                <a:cs typeface="+mn-cs"/>
              </a:rPr>
              <a:t>Aktiv exspektans</a:t>
            </a:r>
            <a:r>
              <a:rPr lang="sv-SE" sz="1200" kern="1200" dirty="0">
                <a:solidFill>
                  <a:schemeClr val="tx1"/>
                </a:solidFill>
                <a:effectLst/>
                <a:latin typeface="+mn-lt"/>
                <a:ea typeface="+mn-ea"/>
                <a:cs typeface="+mn-cs"/>
              </a:rPr>
              <a:t> rekommenderas för:</a:t>
            </a:r>
          </a:p>
          <a:p>
            <a:r>
              <a:rPr lang="sv-SE" sz="1200" kern="1200" dirty="0">
                <a:solidFill>
                  <a:schemeClr val="tx1"/>
                </a:solidFill>
                <a:effectLst/>
                <a:latin typeface="+mn-lt"/>
                <a:ea typeface="+mn-ea"/>
                <a:cs typeface="+mn-cs"/>
              </a:rPr>
              <a:t>-barn 1–12 år med säker akut mediaotit utan komplicerande faktorer </a:t>
            </a:r>
          </a:p>
          <a:p>
            <a:r>
              <a:rPr lang="sv-SE" sz="1200" kern="1200" dirty="0">
                <a:solidFill>
                  <a:schemeClr val="tx1"/>
                </a:solidFill>
                <a:effectLst/>
                <a:latin typeface="+mn-lt"/>
                <a:ea typeface="+mn-ea"/>
                <a:cs typeface="+mn-cs"/>
              </a:rPr>
              <a:t>-patienter oavsett ålder med osäker akut mediaotit utan komplicerande faktorer</a:t>
            </a:r>
          </a:p>
          <a:p>
            <a:r>
              <a:rPr lang="sv-SE" sz="1200" kern="1200" dirty="0">
                <a:solidFill>
                  <a:schemeClr val="tx1"/>
                </a:solidFill>
                <a:effectLst/>
                <a:latin typeface="+mn-lt"/>
                <a:ea typeface="+mn-ea"/>
                <a:cs typeface="+mn-cs"/>
              </a:rPr>
              <a:t> </a:t>
            </a:r>
          </a:p>
          <a:p>
            <a:r>
              <a:rPr lang="sv-SE" sz="1200" u="sng" kern="1200" dirty="0">
                <a:solidFill>
                  <a:schemeClr val="tx1"/>
                </a:solidFill>
                <a:effectLst/>
                <a:latin typeface="+mn-lt"/>
                <a:ea typeface="+mn-ea"/>
                <a:cs typeface="+mn-cs"/>
              </a:rPr>
              <a:t>Antibiotikabehandling</a:t>
            </a:r>
            <a:r>
              <a:rPr lang="sv-SE" sz="1200" kern="1200" dirty="0">
                <a:solidFill>
                  <a:schemeClr val="tx1"/>
                </a:solidFill>
                <a:effectLst/>
                <a:latin typeface="+mn-lt"/>
                <a:ea typeface="+mn-ea"/>
                <a:cs typeface="+mn-cs"/>
              </a:rPr>
              <a:t> rekommenderas vid säker akut mediaotit för:</a:t>
            </a:r>
          </a:p>
          <a:p>
            <a:r>
              <a:rPr lang="sv-SE" sz="1200" kern="1200" dirty="0">
                <a:solidFill>
                  <a:schemeClr val="tx1"/>
                </a:solidFill>
                <a:effectLst/>
                <a:latin typeface="+mn-lt"/>
                <a:ea typeface="+mn-ea"/>
                <a:cs typeface="+mn-cs"/>
              </a:rPr>
              <a:t>-alla med komplicerande faktorer</a:t>
            </a:r>
          </a:p>
          <a:p>
            <a:r>
              <a:rPr lang="sv-SE" sz="1200" kern="1200" dirty="0">
                <a:solidFill>
                  <a:schemeClr val="tx1"/>
                </a:solidFill>
                <a:effectLst/>
                <a:latin typeface="+mn-lt"/>
                <a:ea typeface="+mn-ea"/>
                <a:cs typeface="+mn-cs"/>
              </a:rPr>
              <a:t>-barn &lt;1 år, ungdomar &gt;12 år och vuxna</a:t>
            </a:r>
          </a:p>
          <a:p>
            <a:r>
              <a:rPr lang="sv-SE" sz="1200" kern="1200" dirty="0">
                <a:solidFill>
                  <a:schemeClr val="tx1"/>
                </a:solidFill>
                <a:effectLst/>
                <a:latin typeface="+mn-lt"/>
                <a:ea typeface="+mn-ea"/>
                <a:cs typeface="+mn-cs"/>
              </a:rPr>
              <a:t>-barn &lt;2 år med bilateral akut mediaotit</a:t>
            </a:r>
          </a:p>
          <a:p>
            <a:r>
              <a:rPr lang="sv-SE" sz="1200" kern="1200" dirty="0">
                <a:solidFill>
                  <a:schemeClr val="tx1"/>
                </a:solidFill>
                <a:effectLst/>
                <a:latin typeface="+mn-lt"/>
                <a:ea typeface="+mn-ea"/>
                <a:cs typeface="+mn-cs"/>
              </a:rPr>
              <a:t>-alla med perforerad akut mediaotit oavsett ålder</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Penicillin är förstahandspreparat. Vid penicillinallergi av typ 1 ges </a:t>
            </a:r>
            <a:r>
              <a:rPr lang="sv-SE" sz="1200" kern="1200" dirty="0" err="1">
                <a:solidFill>
                  <a:schemeClr val="tx1"/>
                </a:solidFill>
                <a:effectLst/>
                <a:latin typeface="+mn-lt"/>
                <a:ea typeface="+mn-ea"/>
                <a:cs typeface="+mn-cs"/>
              </a:rPr>
              <a:t>erytromycin</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3857016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Antibiotikabehandling</a:t>
            </a:r>
            <a:r>
              <a:rPr lang="sv-SE" dirty="0"/>
              <a:t> rekommenderas vid säker akut mediaotit för:</a:t>
            </a:r>
          </a:p>
          <a:p>
            <a:r>
              <a:rPr lang="sv-SE" dirty="0"/>
              <a:t>-alla med komplicerande faktorer</a:t>
            </a:r>
          </a:p>
          <a:p>
            <a:r>
              <a:rPr lang="sv-SE" dirty="0"/>
              <a:t>-barn &lt;1 år, ungdomar &gt;12 år och vuxna</a:t>
            </a:r>
          </a:p>
          <a:p>
            <a:r>
              <a:rPr lang="sv-SE" dirty="0"/>
              <a:t>-barn &lt;2 år med bilateral akut mediaotit</a:t>
            </a:r>
          </a:p>
          <a:p>
            <a:r>
              <a:rPr lang="sv-SE" dirty="0"/>
              <a:t>-alla med perforerad akut mediaotit oavsett ålder</a:t>
            </a:r>
          </a:p>
          <a:p>
            <a:r>
              <a:rPr lang="sv-SE" dirty="0"/>
              <a:t> </a:t>
            </a:r>
          </a:p>
          <a:p>
            <a:r>
              <a:rPr lang="sv-SE" dirty="0"/>
              <a:t>Penicillin är förstahandspreparat. Vid penicillinallergi av typ 1 ges </a:t>
            </a:r>
            <a:r>
              <a:rPr lang="sv-SE" dirty="0" err="1"/>
              <a:t>erytromycin</a:t>
            </a:r>
            <a:r>
              <a:rPr lang="sv-SE" dirty="0"/>
              <a:t>.</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3642748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Generellt är det bra att ge så hög koncentration som möjligt på penicillinmixturen, så att mängden därmed blir så liten som möjligt. Små barn kan man ge penicillinet med en spruta som man riktar bak mot ena kinden. </a:t>
            </a:r>
          </a:p>
          <a:p>
            <a:r>
              <a:rPr lang="sv-SE" sz="1200" kern="1200" dirty="0">
                <a:solidFill>
                  <a:schemeClr val="tx1"/>
                </a:solidFill>
                <a:effectLst/>
                <a:latin typeface="+mn-lt"/>
                <a:ea typeface="+mn-ea"/>
                <a:cs typeface="+mn-cs"/>
              </a:rPr>
              <a:t>Man kan låta barnet suga på en isbit innan det tar medicinen vilket bedövar smaklökarna något. Man kan också ge lite mörk choklad, lingonsylt eller pepparkaka före och efter de tar medicinen vilket kan dölja smaken något. Förvånansvärt små barn klarar av att ta tabletter och tillsammans med föräldern kan man göra en bedömning om det är möjligt eller inte. Minsta tabletten kan förskrivas och även delas. Ibland kan flera små tabletter vara lättare för barnet att ta än mixturen. De minsta tabletterna kan också stoppas in i en kokt makaron för att den ska glida ner lättare. Ett annat tips är tablettöverdrag som finns att köpa på apotek. Tablettöverdrag gör tabletten hal och underlättar nedsväljning. Dessutom smakar det gott. Det kan köpas receptfritt på apoteken eller skrivas ut som hjälpmedel.</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Det är viktigt att vi som vårdgivare förmedlar vikten av att ge så smal antibiotikabehandling som möjligt vilket är det bästa för barnet.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som ofta ges som alternativ påverkar barnets tarmflora avsevärt mer än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En annan uppgift är att hjälpa föräldrarna förstå att det är deras uppgift att se till att barnet få medicinen. Om inte föräldrarna är motiverade kommer det vara svårare för dem att få barnet att ta medicinen.</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3812293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folkhalsomyndigheten.se/contentassets/246aa17721b44c5380a0117f6d0aba40/behandlingsrekommendationer-oppenvard.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p:txBody>
          <a:bodyPr/>
          <a:lstStyle/>
          <a:p>
            <a:pPr algn="ctr"/>
            <a:r>
              <a:rPr lang="sv-SE" sz="3200" dirty="0"/>
              <a:t>Akut mediaotit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p:txBody>
          <a:bodyPr/>
          <a:lstStyle/>
          <a:p>
            <a:pPr marL="0" indent="0">
              <a:lnSpc>
                <a:spcPct val="150000"/>
              </a:lnSpc>
              <a:spcAft>
                <a:spcPts val="800"/>
              </a:spcAft>
              <a:buNone/>
            </a:pPr>
            <a:r>
              <a:rPr lang="sv-SE" sz="2400" dirty="0">
                <a:effectLst/>
                <a:ea typeface="Calibri" panose="020F0502020204030204" pitchFamily="34" charset="0"/>
                <a:cs typeface="Calibri" panose="020F0502020204030204" pitchFamily="34" charset="0"/>
              </a:rPr>
              <a:t>En mamma ringer en onsdagsmorgon till vårdcentralen och berättar att hennes dotter Amina 20 månader har varit snuvig och haft feber i två dygn. Under natten har Amina sovit dåligt, varit ledsen och tagit sig för öronen, men blev lite bättre efter att hon fått </a:t>
            </a:r>
            <a:r>
              <a:rPr lang="sv-SE" sz="2400" dirty="0" err="1">
                <a:effectLst/>
                <a:ea typeface="Calibri" panose="020F0502020204030204" pitchFamily="34" charset="0"/>
                <a:cs typeface="Calibri" panose="020F0502020204030204" pitchFamily="34" charset="0"/>
              </a:rPr>
              <a:t>paracetamol</a:t>
            </a:r>
            <a:r>
              <a:rPr lang="sv-SE" sz="2400" dirty="0">
                <a:effectLst/>
                <a:ea typeface="Calibri" panose="020F0502020204030204" pitchFamily="34" charset="0"/>
                <a:cs typeface="Calibri" panose="020F0502020204030204" pitchFamily="34" charset="0"/>
              </a:rPr>
              <a:t>. </a:t>
            </a:r>
            <a:endParaRPr lang="sv-SE" sz="2400" dirty="0">
              <a:effectLst/>
              <a:ea typeface="Calibri" panose="020F0502020204030204" pitchFamily="34" charset="0"/>
              <a:cs typeface="Times New Roman" panose="02020603050405020304" pitchFamily="18" charset="0"/>
            </a:endParaRPr>
          </a:p>
          <a:p>
            <a:pPr marL="0" indent="0">
              <a:buNone/>
            </a:pPr>
            <a:endParaRPr lang="sv-SE" dirty="0"/>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F243C0-BDCE-4B6E-87A2-0A8EA763B9E1}"/>
              </a:ext>
            </a:extLst>
          </p:cNvPr>
          <p:cNvSpPr>
            <a:spLocks noGrp="1"/>
          </p:cNvSpPr>
          <p:nvPr>
            <p:ph type="title"/>
          </p:nvPr>
        </p:nvSpPr>
        <p:spPr>
          <a:xfrm>
            <a:off x="720000" y="1368131"/>
            <a:ext cx="7700963" cy="836613"/>
          </a:xfrm>
        </p:spPr>
        <p:txBody>
          <a:bodyPr/>
          <a:lstStyle/>
          <a:p>
            <a:pPr lvl="0"/>
            <a:r>
              <a:rPr lang="sv-SE" sz="2800" dirty="0"/>
              <a:t>5. Finns det några omständigheter som hade kunnat ändra behandlingen?</a:t>
            </a:r>
          </a:p>
        </p:txBody>
      </p:sp>
      <p:sp>
        <p:nvSpPr>
          <p:cNvPr id="7" name="Platshållare för innehåll 6">
            <a:extLst>
              <a:ext uri="{FF2B5EF4-FFF2-40B4-BE49-F238E27FC236}">
                <a16:creationId xmlns:a16="http://schemas.microsoft.com/office/drawing/2014/main" id="{332B9348-26BD-4E69-8A5C-5257D67DD1FF}"/>
              </a:ext>
            </a:extLst>
          </p:cNvPr>
          <p:cNvSpPr>
            <a:spLocks noGrp="1"/>
          </p:cNvSpPr>
          <p:nvPr>
            <p:ph idx="1"/>
          </p:nvPr>
        </p:nvSpPr>
        <p:spPr>
          <a:xfrm>
            <a:off x="720000" y="2518475"/>
            <a:ext cx="7700963" cy="3060915"/>
          </a:xfrm>
        </p:spPr>
        <p:txBody>
          <a:bodyPr/>
          <a:lstStyle/>
          <a:p>
            <a:r>
              <a:rPr lang="sv-SE" sz="2400" dirty="0"/>
              <a:t>Vid inopererade plaströr - lokalbehandling</a:t>
            </a:r>
          </a:p>
          <a:p>
            <a:r>
              <a:rPr lang="sv-SE" sz="2400" dirty="0"/>
              <a:t>Vid bilateral otit, då hon är under 2 år</a:t>
            </a:r>
          </a:p>
          <a:p>
            <a:r>
              <a:rPr lang="sv-SE" sz="2400" dirty="0"/>
              <a:t>Vid perforation</a:t>
            </a:r>
          </a:p>
          <a:p>
            <a:r>
              <a:rPr lang="sv-SE" sz="2400" dirty="0"/>
              <a:t>Vid komplicerande faktorer</a:t>
            </a:r>
          </a:p>
          <a:p>
            <a:r>
              <a:rPr lang="sv-SE" sz="2400" dirty="0"/>
              <a:t>Vid misstanke om mastoidit, meningit eller annat allvarligt tillstånd, remiss till akutsjukhus.</a:t>
            </a:r>
          </a:p>
        </p:txBody>
      </p:sp>
      <p:sp>
        <p:nvSpPr>
          <p:cNvPr id="4" name="Platshållare för sidfot 3">
            <a:extLst>
              <a:ext uri="{FF2B5EF4-FFF2-40B4-BE49-F238E27FC236}">
                <a16:creationId xmlns:a16="http://schemas.microsoft.com/office/drawing/2014/main" id="{F9D06B46-BC33-478E-A218-AC81975CFA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383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940E53-E0F3-4AC6-A0F1-C90BC35A0143}"/>
              </a:ext>
            </a:extLst>
          </p:cNvPr>
          <p:cNvSpPr>
            <a:spLocks noGrp="1"/>
          </p:cNvSpPr>
          <p:nvPr>
            <p:ph type="title"/>
          </p:nvPr>
        </p:nvSpPr>
        <p:spPr>
          <a:xfrm>
            <a:off x="720000" y="1278611"/>
            <a:ext cx="7700963" cy="1410345"/>
          </a:xfrm>
        </p:spPr>
        <p:txBody>
          <a:bodyPr/>
          <a:lstStyle/>
          <a:p>
            <a:r>
              <a:rPr lang="sv-SE" sz="2800" dirty="0"/>
              <a:t>6. Vilka är behandlingsrekommendationerna för akut mediaotit?</a:t>
            </a:r>
            <a:br>
              <a:rPr lang="sv-SE" dirty="0"/>
            </a:br>
            <a:endParaRPr lang="sv-SE" dirty="0"/>
          </a:p>
        </p:txBody>
      </p:sp>
      <p:sp>
        <p:nvSpPr>
          <p:cNvPr id="7" name="Platshållare för innehåll 6">
            <a:extLst>
              <a:ext uri="{FF2B5EF4-FFF2-40B4-BE49-F238E27FC236}">
                <a16:creationId xmlns:a16="http://schemas.microsoft.com/office/drawing/2014/main" id="{C1633840-75D6-4370-8BB8-BC99241BD7A3}"/>
              </a:ext>
            </a:extLst>
          </p:cNvPr>
          <p:cNvSpPr>
            <a:spLocks noGrp="1"/>
          </p:cNvSpPr>
          <p:nvPr>
            <p:ph idx="1"/>
          </p:nvPr>
        </p:nvSpPr>
        <p:spPr/>
        <p:txBody>
          <a:bodyPr/>
          <a:lstStyle/>
          <a:p>
            <a:pPr marL="0" indent="0">
              <a:buNone/>
            </a:pPr>
            <a:r>
              <a:rPr lang="sv-SE" sz="2400" b="1" dirty="0"/>
              <a:t> </a:t>
            </a:r>
            <a:endParaRPr lang="sv-SE" sz="2400" dirty="0"/>
          </a:p>
          <a:p>
            <a:pPr marL="0" indent="0">
              <a:buNone/>
            </a:pPr>
            <a:r>
              <a:rPr lang="sv-SE" sz="2400" u="sng" dirty="0"/>
              <a:t>Aktiv exspektans</a:t>
            </a:r>
            <a:r>
              <a:rPr lang="sv-SE" sz="2400" dirty="0"/>
              <a:t> rekommenderas för:</a:t>
            </a:r>
          </a:p>
          <a:p>
            <a:pPr marL="0" indent="0">
              <a:buNone/>
            </a:pPr>
            <a:r>
              <a:rPr lang="sv-SE" sz="2400" dirty="0"/>
              <a:t>-barn 1–12 år med säker akut mediaotit utan komplicerande faktorer </a:t>
            </a:r>
          </a:p>
          <a:p>
            <a:pPr marL="0" indent="0">
              <a:buNone/>
            </a:pPr>
            <a:r>
              <a:rPr lang="sv-SE" sz="2400" dirty="0"/>
              <a:t>-patienter oavsett ålder med osäker akut mediaotit utan komplicerande faktorer</a:t>
            </a:r>
          </a:p>
          <a:p>
            <a:pPr marL="0" indent="0">
              <a:buNone/>
            </a:pPr>
            <a:r>
              <a:rPr lang="sv-SE" dirty="0"/>
              <a:t> </a:t>
            </a:r>
          </a:p>
          <a:p>
            <a:endParaRPr lang="sv-SE" dirty="0"/>
          </a:p>
        </p:txBody>
      </p:sp>
      <p:sp>
        <p:nvSpPr>
          <p:cNvPr id="4" name="Platshållare för sidfot 3">
            <a:extLst>
              <a:ext uri="{FF2B5EF4-FFF2-40B4-BE49-F238E27FC236}">
                <a16:creationId xmlns:a16="http://schemas.microsoft.com/office/drawing/2014/main" id="{D76BB127-222C-4A7A-B464-F61039C5EFA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65515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D94CE11-1AB6-44F8-B244-EF825D7E2CEC}"/>
              </a:ext>
            </a:extLst>
          </p:cNvPr>
          <p:cNvSpPr>
            <a:spLocks noGrp="1"/>
          </p:cNvSpPr>
          <p:nvPr>
            <p:ph type="title"/>
          </p:nvPr>
        </p:nvSpPr>
        <p:spPr>
          <a:xfrm>
            <a:off x="719999" y="722312"/>
            <a:ext cx="7700963" cy="836613"/>
          </a:xfrm>
        </p:spPr>
        <p:txBody>
          <a:bodyPr/>
          <a:lstStyle/>
          <a:p>
            <a:r>
              <a:rPr lang="sv-SE" sz="2800" dirty="0"/>
              <a:t>Forts.</a:t>
            </a:r>
          </a:p>
        </p:txBody>
      </p:sp>
      <p:sp>
        <p:nvSpPr>
          <p:cNvPr id="7" name="Platshållare för innehåll 6">
            <a:extLst>
              <a:ext uri="{FF2B5EF4-FFF2-40B4-BE49-F238E27FC236}">
                <a16:creationId xmlns:a16="http://schemas.microsoft.com/office/drawing/2014/main" id="{EB4BD524-86CE-4A22-A2A9-608563CA039C}"/>
              </a:ext>
            </a:extLst>
          </p:cNvPr>
          <p:cNvSpPr>
            <a:spLocks noGrp="1"/>
          </p:cNvSpPr>
          <p:nvPr>
            <p:ph idx="1"/>
          </p:nvPr>
        </p:nvSpPr>
        <p:spPr>
          <a:xfrm>
            <a:off x="719999" y="1490419"/>
            <a:ext cx="7700963" cy="4730293"/>
          </a:xfrm>
        </p:spPr>
        <p:txBody>
          <a:bodyPr/>
          <a:lstStyle/>
          <a:p>
            <a:pPr marL="0" indent="0">
              <a:buNone/>
            </a:pPr>
            <a:r>
              <a:rPr lang="sv-SE" sz="2400" u="sng" dirty="0"/>
              <a:t>Antibiotikabehandling</a:t>
            </a:r>
            <a:r>
              <a:rPr lang="sv-SE" sz="2400" dirty="0"/>
              <a:t> rekommenderas vid säker akut mediaotit för:</a:t>
            </a:r>
          </a:p>
          <a:p>
            <a:pPr marL="0" indent="0">
              <a:buNone/>
            </a:pPr>
            <a:r>
              <a:rPr lang="sv-SE" sz="2400" dirty="0"/>
              <a:t>-alla med komplicerande faktorer</a:t>
            </a:r>
          </a:p>
          <a:p>
            <a:pPr marL="0" indent="0">
              <a:buNone/>
            </a:pPr>
            <a:r>
              <a:rPr lang="sv-SE" sz="2400" dirty="0"/>
              <a:t>-barn &lt;1 år, ungdomar &gt;12 år och vuxna</a:t>
            </a:r>
          </a:p>
          <a:p>
            <a:pPr marL="0" indent="0">
              <a:buNone/>
            </a:pPr>
            <a:r>
              <a:rPr lang="sv-SE" sz="2400" dirty="0"/>
              <a:t>-barn &lt;2 år med bilateral akut mediaotit</a:t>
            </a:r>
          </a:p>
          <a:p>
            <a:pPr marL="0" indent="0">
              <a:buNone/>
            </a:pPr>
            <a:r>
              <a:rPr lang="sv-SE" sz="2400" dirty="0"/>
              <a:t>-alla med perforerad akut mediaotit oavsett ålder</a:t>
            </a:r>
          </a:p>
          <a:p>
            <a:pPr marL="0" indent="0">
              <a:buNone/>
            </a:pPr>
            <a:r>
              <a:rPr lang="sv-SE" sz="2400" dirty="0"/>
              <a:t> </a:t>
            </a:r>
          </a:p>
          <a:p>
            <a:pPr marL="0" indent="0">
              <a:buNone/>
            </a:pPr>
            <a:r>
              <a:rPr lang="sv-SE" sz="2400" dirty="0"/>
              <a:t>Penicillin är förstahandspreparat. Vid penicillinallergi av typ 1 ges </a:t>
            </a:r>
            <a:r>
              <a:rPr lang="sv-SE" sz="2400" dirty="0" err="1"/>
              <a:t>erytromycin</a:t>
            </a:r>
            <a:r>
              <a:rPr lang="sv-SE" sz="2400" dirty="0"/>
              <a:t>.</a:t>
            </a:r>
          </a:p>
          <a:p>
            <a:pPr marL="0" indent="0">
              <a:buNone/>
            </a:pPr>
            <a:endParaRPr lang="sv-SE" dirty="0"/>
          </a:p>
        </p:txBody>
      </p:sp>
      <p:sp>
        <p:nvSpPr>
          <p:cNvPr id="4" name="Platshållare för sidfot 3">
            <a:extLst>
              <a:ext uri="{FF2B5EF4-FFF2-40B4-BE49-F238E27FC236}">
                <a16:creationId xmlns:a16="http://schemas.microsoft.com/office/drawing/2014/main" id="{6816A4C8-7F63-4341-A0D9-57F379A67B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83801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50D616B-5CF1-4DA9-8B2C-7AA02FEAA378}"/>
              </a:ext>
            </a:extLst>
          </p:cNvPr>
          <p:cNvSpPr>
            <a:spLocks noGrp="1"/>
          </p:cNvSpPr>
          <p:nvPr>
            <p:ph type="title"/>
          </p:nvPr>
        </p:nvSpPr>
        <p:spPr>
          <a:xfrm>
            <a:off x="721518" y="1038386"/>
            <a:ext cx="7700963" cy="1294109"/>
          </a:xfrm>
        </p:spPr>
        <p:txBody>
          <a:bodyPr/>
          <a:lstStyle/>
          <a:p>
            <a:r>
              <a:rPr lang="sv-SE" sz="2800" dirty="0"/>
              <a:t>7. </a:t>
            </a:r>
            <a:r>
              <a:rPr lang="sv-SE" sz="2800" dirty="0" err="1"/>
              <a:t>PcV</a:t>
            </a:r>
            <a:r>
              <a:rPr lang="sv-SE" sz="2800" dirty="0"/>
              <a:t> smakar illa. Vad kan man ge för råd?</a:t>
            </a:r>
            <a:br>
              <a:rPr lang="sv-SE" dirty="0"/>
            </a:br>
            <a:endParaRPr lang="sv-SE" dirty="0"/>
          </a:p>
        </p:txBody>
      </p:sp>
      <p:sp>
        <p:nvSpPr>
          <p:cNvPr id="7" name="Platshållare för innehåll 6">
            <a:extLst>
              <a:ext uri="{FF2B5EF4-FFF2-40B4-BE49-F238E27FC236}">
                <a16:creationId xmlns:a16="http://schemas.microsoft.com/office/drawing/2014/main" id="{B1467735-6FB8-45FF-839E-D5341DD78395}"/>
              </a:ext>
            </a:extLst>
          </p:cNvPr>
          <p:cNvSpPr>
            <a:spLocks noGrp="1"/>
          </p:cNvSpPr>
          <p:nvPr>
            <p:ph idx="1"/>
          </p:nvPr>
        </p:nvSpPr>
        <p:spPr>
          <a:xfrm>
            <a:off x="801279" y="1890793"/>
            <a:ext cx="7700963" cy="4203272"/>
          </a:xfrm>
        </p:spPr>
        <p:txBody>
          <a:bodyPr/>
          <a:lstStyle/>
          <a:p>
            <a:r>
              <a:rPr lang="sv-SE" sz="2400" dirty="0"/>
              <a:t>Hög koncentration – mindre volym</a:t>
            </a:r>
          </a:p>
          <a:p>
            <a:r>
              <a:rPr lang="sv-SE" sz="2400" dirty="0"/>
              <a:t>Plastspruta riktad mot kinden</a:t>
            </a:r>
          </a:p>
          <a:p>
            <a:r>
              <a:rPr lang="sv-SE" sz="2400" dirty="0"/>
              <a:t>Bedöva smaklökarna med kyla</a:t>
            </a:r>
          </a:p>
          <a:p>
            <a:r>
              <a:rPr lang="sv-SE" sz="2400" dirty="0"/>
              <a:t>Mörk choklad, lingon, pepparkaka</a:t>
            </a:r>
          </a:p>
          <a:p>
            <a:r>
              <a:rPr lang="sv-SE" sz="2400" dirty="0"/>
              <a:t>Tablettöverdrag eller kokt makaron</a:t>
            </a:r>
          </a:p>
          <a:p>
            <a:pPr marL="0" indent="0">
              <a:buNone/>
            </a:pPr>
            <a:r>
              <a:rPr lang="sv-SE" sz="2400" dirty="0"/>
              <a:t>Andra antibiotika påverkar normalfloran mer och ger ofta mer biverkningar och resistens</a:t>
            </a:r>
          </a:p>
        </p:txBody>
      </p:sp>
      <p:sp>
        <p:nvSpPr>
          <p:cNvPr id="4" name="Platshållare för sidfot 3">
            <a:extLst>
              <a:ext uri="{FF2B5EF4-FFF2-40B4-BE49-F238E27FC236}">
                <a16:creationId xmlns:a16="http://schemas.microsoft.com/office/drawing/2014/main" id="{E0BBEA7A-9B04-4D6E-9B93-981407D5370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1440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9FBE2BB-53D8-4CF7-BE91-17E96987E12C}"/>
              </a:ext>
            </a:extLst>
          </p:cNvPr>
          <p:cNvSpPr>
            <a:spLocks noGrp="1"/>
          </p:cNvSpPr>
          <p:nvPr>
            <p:ph type="title"/>
          </p:nvPr>
        </p:nvSpPr>
        <p:spPr>
          <a:xfrm>
            <a:off x="719998" y="1286360"/>
            <a:ext cx="7700963" cy="1300360"/>
          </a:xfrm>
        </p:spPr>
        <p:txBody>
          <a:bodyPr/>
          <a:lstStyle/>
          <a:p>
            <a:r>
              <a:rPr lang="sv-SE" sz="2800" dirty="0"/>
              <a:t>8. Hur definieras terapisvikt och vilken behandling ska ges då?</a:t>
            </a:r>
            <a:br>
              <a:rPr lang="sv-SE" dirty="0"/>
            </a:br>
            <a:endParaRPr lang="sv-SE" dirty="0"/>
          </a:p>
        </p:txBody>
      </p:sp>
      <p:sp>
        <p:nvSpPr>
          <p:cNvPr id="7" name="Platshållare för innehåll 6">
            <a:extLst>
              <a:ext uri="{FF2B5EF4-FFF2-40B4-BE49-F238E27FC236}">
                <a16:creationId xmlns:a16="http://schemas.microsoft.com/office/drawing/2014/main" id="{66B4455F-5B5B-4E05-A18E-ACD3FCF74B53}"/>
              </a:ext>
            </a:extLst>
          </p:cNvPr>
          <p:cNvSpPr>
            <a:spLocks noGrp="1"/>
          </p:cNvSpPr>
          <p:nvPr>
            <p:ph idx="1"/>
          </p:nvPr>
        </p:nvSpPr>
        <p:spPr>
          <a:xfrm>
            <a:off x="719999" y="2586719"/>
            <a:ext cx="7700963" cy="3938400"/>
          </a:xfrm>
        </p:spPr>
        <p:txBody>
          <a:bodyPr/>
          <a:lstStyle/>
          <a:p>
            <a:r>
              <a:rPr lang="sv-SE" sz="2400" dirty="0"/>
              <a:t>Oförändrad, förvärrad eller på nytt uppblossad inflammation i mellanörat trots minst tre dygns behandling. </a:t>
            </a:r>
          </a:p>
          <a:p>
            <a:r>
              <a:rPr lang="sv-SE" sz="2400" dirty="0"/>
              <a:t>Då ges amoxicillin. </a:t>
            </a:r>
          </a:p>
          <a:p>
            <a:r>
              <a:rPr lang="sv-SE" sz="2400" dirty="0"/>
              <a:t>Vid terapisvikt tas nasofarynxodling. </a:t>
            </a:r>
          </a:p>
          <a:p>
            <a:endParaRPr lang="sv-SE" dirty="0"/>
          </a:p>
        </p:txBody>
      </p:sp>
      <p:sp>
        <p:nvSpPr>
          <p:cNvPr id="4" name="Platshållare för sidfot 3">
            <a:extLst>
              <a:ext uri="{FF2B5EF4-FFF2-40B4-BE49-F238E27FC236}">
                <a16:creationId xmlns:a16="http://schemas.microsoft.com/office/drawing/2014/main" id="{39EC5E30-B1D3-46B7-9181-B788FB75A5C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794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ED5B0B-C105-43F6-8FB8-FFF3F0A90C32}"/>
              </a:ext>
            </a:extLst>
          </p:cNvPr>
          <p:cNvSpPr>
            <a:spLocks noGrp="1"/>
          </p:cNvSpPr>
          <p:nvPr>
            <p:ph type="title"/>
          </p:nvPr>
        </p:nvSpPr>
        <p:spPr>
          <a:xfrm>
            <a:off x="719998" y="1139126"/>
            <a:ext cx="7700963" cy="1247614"/>
          </a:xfrm>
        </p:spPr>
        <p:txBody>
          <a:bodyPr/>
          <a:lstStyle/>
          <a:p>
            <a:r>
              <a:rPr lang="sv-SE" sz="2800" dirty="0"/>
              <a:t>9. När ska man remittera till öronläkare för ställningstagande till rör-behandling?</a:t>
            </a:r>
            <a:br>
              <a:rPr lang="sv-SE" dirty="0"/>
            </a:br>
            <a:endParaRPr lang="sv-SE" dirty="0"/>
          </a:p>
        </p:txBody>
      </p:sp>
      <p:sp>
        <p:nvSpPr>
          <p:cNvPr id="7" name="Platshållare för innehåll 6">
            <a:extLst>
              <a:ext uri="{FF2B5EF4-FFF2-40B4-BE49-F238E27FC236}">
                <a16:creationId xmlns:a16="http://schemas.microsoft.com/office/drawing/2014/main" id="{74F3ECBE-48E0-4344-87FD-0E71F7914741}"/>
              </a:ext>
            </a:extLst>
          </p:cNvPr>
          <p:cNvSpPr>
            <a:spLocks noGrp="1"/>
          </p:cNvSpPr>
          <p:nvPr>
            <p:ph idx="1"/>
          </p:nvPr>
        </p:nvSpPr>
        <p:spPr>
          <a:xfrm>
            <a:off x="719998" y="1999281"/>
            <a:ext cx="7700963" cy="4858719"/>
          </a:xfrm>
        </p:spPr>
        <p:txBody>
          <a:bodyPr/>
          <a:lstStyle/>
          <a:p>
            <a:r>
              <a:rPr lang="sv-SE" sz="2400" dirty="0"/>
              <a:t>Vid recidiverande otit, med minst tre episoder under en sexmånadersperiod eller minst fyra episoder under ett år</a:t>
            </a:r>
          </a:p>
          <a:p>
            <a:r>
              <a:rPr lang="sv-SE" sz="2400" dirty="0"/>
              <a:t>Om det har gått minst sex månader sedan senaste otiten ska den betraktas som en sporadisk otit.</a:t>
            </a:r>
          </a:p>
          <a:p>
            <a:endParaRPr lang="sv-SE" dirty="0"/>
          </a:p>
        </p:txBody>
      </p:sp>
      <p:sp>
        <p:nvSpPr>
          <p:cNvPr id="4" name="Platshållare för sidfot 3">
            <a:extLst>
              <a:ext uri="{FF2B5EF4-FFF2-40B4-BE49-F238E27FC236}">
                <a16:creationId xmlns:a16="http://schemas.microsoft.com/office/drawing/2014/main" id="{54E4ECC0-E6FD-4D1F-907A-D8929A0666F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5646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5D4FFE-D0E9-45AE-A4AD-3176F5D29655}"/>
              </a:ext>
            </a:extLst>
          </p:cNvPr>
          <p:cNvSpPr>
            <a:spLocks noGrp="1"/>
          </p:cNvSpPr>
          <p:nvPr>
            <p:ph type="title"/>
          </p:nvPr>
        </p:nvSpPr>
        <p:spPr>
          <a:xfrm>
            <a:off x="721518" y="1520882"/>
            <a:ext cx="7700963" cy="1008999"/>
          </a:xfrm>
        </p:spPr>
        <p:txBody>
          <a:bodyPr/>
          <a:lstStyle/>
          <a:p>
            <a:r>
              <a:rPr lang="sv-SE" sz="2800" dirty="0"/>
              <a:t>1. Vilken diagnos misstänker du? Vilka andra diagnoser är tänkbara?</a:t>
            </a:r>
            <a:br>
              <a:rPr lang="sv-SE" dirty="0"/>
            </a:br>
            <a:endParaRPr lang="sv-SE" dirty="0"/>
          </a:p>
        </p:txBody>
      </p:sp>
      <p:sp>
        <p:nvSpPr>
          <p:cNvPr id="7" name="Platshållare för innehåll 6">
            <a:extLst>
              <a:ext uri="{FF2B5EF4-FFF2-40B4-BE49-F238E27FC236}">
                <a16:creationId xmlns:a16="http://schemas.microsoft.com/office/drawing/2014/main" id="{ED269E00-AA03-4947-A28F-26B1A5CF8172}"/>
              </a:ext>
            </a:extLst>
          </p:cNvPr>
          <p:cNvSpPr>
            <a:spLocks noGrp="1"/>
          </p:cNvSpPr>
          <p:nvPr>
            <p:ph idx="1"/>
          </p:nvPr>
        </p:nvSpPr>
        <p:spPr>
          <a:xfrm>
            <a:off x="721518" y="2409987"/>
            <a:ext cx="7700963" cy="4448013"/>
          </a:xfrm>
        </p:spPr>
        <p:txBody>
          <a:bodyPr/>
          <a:lstStyle/>
          <a:p>
            <a:r>
              <a:rPr lang="sv-SE" sz="2400" dirty="0"/>
              <a:t>akut mediaotit</a:t>
            </a:r>
          </a:p>
          <a:p>
            <a:r>
              <a:rPr lang="sv-SE" sz="2400" dirty="0"/>
              <a:t>förkylning utan </a:t>
            </a:r>
            <a:r>
              <a:rPr lang="sv-SE" sz="2400" dirty="0" err="1"/>
              <a:t>öronpåverkan</a:t>
            </a:r>
            <a:endParaRPr lang="sv-SE" sz="2400" dirty="0"/>
          </a:p>
          <a:p>
            <a:r>
              <a:rPr lang="sv-SE" sz="2400" dirty="0"/>
              <a:t>simplexotit</a:t>
            </a:r>
          </a:p>
          <a:p>
            <a:r>
              <a:rPr lang="sv-SE" sz="2400" dirty="0"/>
              <a:t>serös mediaotit</a:t>
            </a:r>
          </a:p>
          <a:p>
            <a:r>
              <a:rPr lang="sv-SE" sz="2400" dirty="0"/>
              <a:t>extern otit</a:t>
            </a:r>
          </a:p>
          <a:p>
            <a:r>
              <a:rPr lang="sv-SE" sz="2400" dirty="0"/>
              <a:t>främmande kropp i hörselgången</a:t>
            </a:r>
          </a:p>
        </p:txBody>
      </p:sp>
      <p:sp>
        <p:nvSpPr>
          <p:cNvPr id="4" name="Platshållare för sidfot 3">
            <a:extLst>
              <a:ext uri="{FF2B5EF4-FFF2-40B4-BE49-F238E27FC236}">
                <a16:creationId xmlns:a16="http://schemas.microsoft.com/office/drawing/2014/main" id="{04E4EFFD-4DFB-4189-9813-FA01CF6A81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1307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010AC54-B22F-4697-A6E1-D01A892BDE49}"/>
              </a:ext>
            </a:extLst>
          </p:cNvPr>
          <p:cNvSpPr>
            <a:spLocks noGrp="1"/>
          </p:cNvSpPr>
          <p:nvPr>
            <p:ph type="title"/>
          </p:nvPr>
        </p:nvSpPr>
        <p:spPr>
          <a:xfrm>
            <a:off x="719999" y="1084881"/>
            <a:ext cx="7700963" cy="1686454"/>
          </a:xfrm>
        </p:spPr>
        <p:txBody>
          <a:bodyPr/>
          <a:lstStyle/>
          <a:p>
            <a:r>
              <a:rPr lang="sv-SE" sz="2800" dirty="0"/>
              <a:t>2. Hur snart ska en patient med denna sjukhistoria få tid för läkarbedömning? Spelar åldern någon roll? Egenvårdsråd?</a:t>
            </a:r>
            <a:br>
              <a:rPr lang="sv-SE" dirty="0"/>
            </a:br>
            <a:endParaRPr lang="sv-SE" dirty="0"/>
          </a:p>
        </p:txBody>
      </p:sp>
      <p:sp>
        <p:nvSpPr>
          <p:cNvPr id="7" name="Platshållare för innehåll 6">
            <a:extLst>
              <a:ext uri="{FF2B5EF4-FFF2-40B4-BE49-F238E27FC236}">
                <a16:creationId xmlns:a16="http://schemas.microsoft.com/office/drawing/2014/main" id="{37667D51-7C5F-4B43-8733-CF2115994B75}"/>
              </a:ext>
            </a:extLst>
          </p:cNvPr>
          <p:cNvSpPr>
            <a:spLocks noGrp="1"/>
          </p:cNvSpPr>
          <p:nvPr>
            <p:ph idx="1"/>
          </p:nvPr>
        </p:nvSpPr>
        <p:spPr>
          <a:xfrm>
            <a:off x="720000" y="2433234"/>
            <a:ext cx="7700963" cy="3665165"/>
          </a:xfrm>
        </p:spPr>
        <p:txBody>
          <a:bodyPr/>
          <a:lstStyle/>
          <a:p>
            <a:pPr marL="0" indent="0">
              <a:buNone/>
            </a:pPr>
            <a:r>
              <a:rPr lang="sv-SE" sz="2400" dirty="0"/>
              <a:t>Vid misstanke om akut mediaotit bör en läkarbedömning erbjudas inom ett dygn oavsett patientens ålder. </a:t>
            </a:r>
          </a:p>
          <a:p>
            <a:pPr marL="0" indent="0">
              <a:buNone/>
            </a:pPr>
            <a:r>
              <a:rPr lang="sv-SE" sz="2400" kern="1200" dirty="0"/>
              <a:t>Rekommendera smärtstillande, </a:t>
            </a:r>
            <a:r>
              <a:rPr lang="sv-SE" sz="2400" kern="1200" dirty="0" err="1"/>
              <a:t>avsvällande</a:t>
            </a:r>
            <a:r>
              <a:rPr lang="sv-SE" sz="2400" kern="1200" dirty="0"/>
              <a:t> för näsan och högläge under väntetiden till besöket. </a:t>
            </a:r>
            <a:endParaRPr lang="sv-SE" sz="2400" dirty="0"/>
          </a:p>
          <a:p>
            <a:pPr marL="0" indent="0">
              <a:buNone/>
            </a:pPr>
            <a:endParaRPr lang="sv-SE" dirty="0"/>
          </a:p>
        </p:txBody>
      </p:sp>
      <p:sp>
        <p:nvSpPr>
          <p:cNvPr id="4" name="Platshållare för sidfot 3">
            <a:extLst>
              <a:ext uri="{FF2B5EF4-FFF2-40B4-BE49-F238E27FC236}">
                <a16:creationId xmlns:a16="http://schemas.microsoft.com/office/drawing/2014/main" id="{F2FA9F26-7ADC-4B21-A85F-1966838D88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224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838240-18B1-449C-888F-89387F857DC3}"/>
              </a:ext>
            </a:extLst>
          </p:cNvPr>
          <p:cNvSpPr>
            <a:spLocks noGrp="1"/>
          </p:cNvSpPr>
          <p:nvPr>
            <p:ph type="title"/>
          </p:nvPr>
        </p:nvSpPr>
        <p:spPr>
          <a:xfrm>
            <a:off x="720000" y="1398499"/>
            <a:ext cx="7700963" cy="836613"/>
          </a:xfrm>
        </p:spPr>
        <p:txBody>
          <a:bodyPr/>
          <a:lstStyle/>
          <a:p>
            <a:r>
              <a:rPr lang="sv-SE" sz="2800" dirty="0"/>
              <a:t>2. Forts. </a:t>
            </a:r>
            <a:r>
              <a:rPr lang="sv-SE" sz="2800" dirty="0">
                <a:effectLst/>
                <a:ea typeface="Calibri" panose="020F0502020204030204" pitchFamily="34" charset="0"/>
              </a:rPr>
              <a:t>Vad finns det för varningsflaggor som skulle kunna tyda på en ovanligt sjuk patient?</a:t>
            </a:r>
            <a:endParaRPr lang="sv-SE" sz="2800" dirty="0"/>
          </a:p>
        </p:txBody>
      </p:sp>
      <p:sp>
        <p:nvSpPr>
          <p:cNvPr id="6" name="Platshållare för innehåll 5">
            <a:extLst>
              <a:ext uri="{FF2B5EF4-FFF2-40B4-BE49-F238E27FC236}">
                <a16:creationId xmlns:a16="http://schemas.microsoft.com/office/drawing/2014/main" id="{F990D85B-B177-4FF1-8580-648B7EED92B8}"/>
              </a:ext>
            </a:extLst>
          </p:cNvPr>
          <p:cNvSpPr>
            <a:spLocks noGrp="1"/>
          </p:cNvSpPr>
          <p:nvPr>
            <p:ph idx="1"/>
          </p:nvPr>
        </p:nvSpPr>
        <p:spPr/>
        <p:txBody>
          <a:bodyPr/>
          <a:lstStyle/>
          <a:p>
            <a:endParaRPr lang="sv-SE" dirty="0"/>
          </a:p>
          <a:p>
            <a:r>
              <a:rPr lang="sv-SE" sz="2400" dirty="0"/>
              <a:t>Utstående öra, rodnad bakom örat – </a:t>
            </a:r>
            <a:r>
              <a:rPr lang="sv-SE" sz="2400" dirty="0" err="1"/>
              <a:t>mastoidit</a:t>
            </a:r>
            <a:endParaRPr lang="sv-SE" sz="2400" dirty="0"/>
          </a:p>
          <a:p>
            <a:r>
              <a:rPr lang="sv-SE" sz="2400" dirty="0"/>
              <a:t>Nackstelhet, kraftig allmänpåverkan – meningit</a:t>
            </a:r>
          </a:p>
          <a:p>
            <a:r>
              <a:rPr lang="sv-SE" sz="2400" dirty="0"/>
              <a:t>Tecken på allvarlig infektion hos barn </a:t>
            </a:r>
            <a:r>
              <a:rPr lang="sv-SE" sz="2400" dirty="0">
                <a:hlinkClick r:id="rId2"/>
              </a:rPr>
              <a:t>Behandlingsrekommendationer för vanliga infektioner i öppenvård (folkhalsomyndigheten.se)</a:t>
            </a:r>
            <a:endParaRPr lang="sv-SE" sz="2400" dirty="0"/>
          </a:p>
        </p:txBody>
      </p:sp>
      <p:sp>
        <p:nvSpPr>
          <p:cNvPr id="4" name="Platshållare för sidfot 3">
            <a:extLst>
              <a:ext uri="{FF2B5EF4-FFF2-40B4-BE49-F238E27FC236}">
                <a16:creationId xmlns:a16="http://schemas.microsoft.com/office/drawing/2014/main" id="{2BDCDBAD-E89C-43E3-845F-949BA3F2739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6895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BFAC3F6-A6AB-469F-A5C5-E264F5556392}"/>
              </a:ext>
            </a:extLst>
          </p:cNvPr>
          <p:cNvSpPr>
            <a:spLocks noGrp="1"/>
          </p:cNvSpPr>
          <p:nvPr>
            <p:ph type="title"/>
          </p:nvPr>
        </p:nvSpPr>
        <p:spPr/>
        <p:txBody>
          <a:bodyPr/>
          <a:lstStyle/>
          <a:p>
            <a:endParaRPr lang="sv-SE" sz="2800" dirty="0"/>
          </a:p>
        </p:txBody>
      </p:sp>
      <p:sp>
        <p:nvSpPr>
          <p:cNvPr id="7" name="Platshållare för innehåll 6">
            <a:extLst>
              <a:ext uri="{FF2B5EF4-FFF2-40B4-BE49-F238E27FC236}">
                <a16:creationId xmlns:a16="http://schemas.microsoft.com/office/drawing/2014/main" id="{8C89A723-3D68-40CE-8D9C-E8BC43CFB39D}"/>
              </a:ext>
            </a:extLst>
          </p:cNvPr>
          <p:cNvSpPr>
            <a:spLocks noGrp="1"/>
          </p:cNvSpPr>
          <p:nvPr>
            <p:ph idx="1"/>
          </p:nvPr>
        </p:nvSpPr>
        <p:spPr/>
        <p:txBody>
          <a:bodyPr/>
          <a:lstStyle/>
          <a:p>
            <a:pPr marL="0" indent="0">
              <a:lnSpc>
                <a:spcPct val="150000"/>
              </a:lnSpc>
              <a:spcAft>
                <a:spcPts val="800"/>
              </a:spcAft>
              <a:buNone/>
            </a:pPr>
            <a:r>
              <a:rPr lang="sv-SE" sz="2400" dirty="0">
                <a:effectLst/>
                <a:ea typeface="Calibri" panose="020F0502020204030204" pitchFamily="34" charset="0"/>
                <a:cs typeface="Calibri" panose="020F0502020204030204" pitchFamily="34" charset="0"/>
              </a:rPr>
              <a:t>Amina får en </a:t>
            </a:r>
            <a:r>
              <a:rPr lang="sv-SE" sz="2400" dirty="0" err="1">
                <a:effectLst/>
                <a:ea typeface="Calibri" panose="020F0502020204030204" pitchFamily="34" charset="0"/>
                <a:cs typeface="Calibri" panose="020F0502020204030204" pitchFamily="34" charset="0"/>
              </a:rPr>
              <a:t>akuttid</a:t>
            </a:r>
            <a:r>
              <a:rPr lang="sv-SE" sz="2400" dirty="0">
                <a:effectLst/>
                <a:ea typeface="Calibri" panose="020F0502020204030204" pitchFamily="34" charset="0"/>
                <a:cs typeface="Calibri" panose="020F0502020204030204" pitchFamily="34" charset="0"/>
              </a:rPr>
              <a:t> och kommer senare på dagen med sin mamma till mottagningen. Amina är skeptisk till undersökning men efter lite skönsång och roliga miner från doktorn och ett fast grepp av mamma går det att titta i öronen. </a:t>
            </a:r>
            <a:endParaRPr lang="sv-SE" sz="2400" dirty="0">
              <a:effectLst/>
              <a:ea typeface="Calibri" panose="020F0502020204030204" pitchFamily="34" charset="0"/>
              <a:cs typeface="Times New Roman" panose="02020603050405020304" pitchFamily="18" charset="0"/>
            </a:endParaRPr>
          </a:p>
          <a:p>
            <a:pPr marL="0" indent="0">
              <a:buNone/>
            </a:pPr>
            <a:endParaRPr lang="sv-SE" dirty="0"/>
          </a:p>
        </p:txBody>
      </p:sp>
      <p:sp>
        <p:nvSpPr>
          <p:cNvPr id="4" name="Platshållare för sidfot 3">
            <a:extLst>
              <a:ext uri="{FF2B5EF4-FFF2-40B4-BE49-F238E27FC236}">
                <a16:creationId xmlns:a16="http://schemas.microsoft.com/office/drawing/2014/main" id="{422C502B-A3E0-46CA-8F9D-A2621D57A6F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6528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7443B6-E4F5-4D11-A9FF-67661C930F3F}"/>
              </a:ext>
            </a:extLst>
          </p:cNvPr>
          <p:cNvSpPr>
            <a:spLocks noGrp="1"/>
          </p:cNvSpPr>
          <p:nvPr>
            <p:ph type="title"/>
          </p:nvPr>
        </p:nvSpPr>
        <p:spPr>
          <a:xfrm>
            <a:off x="720000" y="947479"/>
            <a:ext cx="7700963" cy="563270"/>
          </a:xfrm>
        </p:spPr>
        <p:txBody>
          <a:bodyPr/>
          <a:lstStyle/>
          <a:p>
            <a:r>
              <a:rPr lang="sv-SE" sz="2200" b="1" dirty="0">
                <a:solidFill>
                  <a:schemeClr val="tx1"/>
                </a:solidFill>
              </a:rPr>
              <a:t>Status:</a:t>
            </a:r>
          </a:p>
        </p:txBody>
      </p:sp>
      <p:sp>
        <p:nvSpPr>
          <p:cNvPr id="7" name="Platshållare för innehåll 6">
            <a:extLst>
              <a:ext uri="{FF2B5EF4-FFF2-40B4-BE49-F238E27FC236}">
                <a16:creationId xmlns:a16="http://schemas.microsoft.com/office/drawing/2014/main" id="{7D592D70-EE05-4CA7-82A1-7FD690D1C680}"/>
              </a:ext>
            </a:extLst>
          </p:cNvPr>
          <p:cNvSpPr>
            <a:spLocks noGrp="1"/>
          </p:cNvSpPr>
          <p:nvPr>
            <p:ph idx="1"/>
          </p:nvPr>
        </p:nvSpPr>
        <p:spPr>
          <a:xfrm>
            <a:off x="720000" y="1670828"/>
            <a:ext cx="7700963" cy="4532349"/>
          </a:xfrm>
        </p:spPr>
        <p:txBody>
          <a:bodyPr/>
          <a:lstStyle/>
          <a:p>
            <a:r>
              <a:rPr lang="sv-SE" b="1" dirty="0"/>
              <a:t>AT: </a:t>
            </a:r>
            <a:r>
              <a:rPr lang="sv-SE" dirty="0"/>
              <a:t>Relativt gott, lite gnällig men lätt avledbar, temp 38,7 °C.</a:t>
            </a:r>
          </a:p>
          <a:p>
            <a:r>
              <a:rPr lang="sv-SE" b="1" dirty="0"/>
              <a:t>Munhåla och Svalg: </a:t>
            </a:r>
            <a:r>
              <a:rPr lang="sv-SE" dirty="0"/>
              <a:t>Amina vägrar att öppna munnen trots doktorns krokodilgap och man bedömer att det inte behövs.</a:t>
            </a:r>
          </a:p>
          <a:p>
            <a:r>
              <a:rPr lang="sv-SE" b="1" dirty="0"/>
              <a:t>Höger öra: </a:t>
            </a:r>
            <a:r>
              <a:rPr lang="sv-SE" dirty="0"/>
              <a:t>Rodnad, buktande trumhinna som inte rör sig vid siegling. </a:t>
            </a:r>
            <a:br>
              <a:rPr lang="sv-SE" dirty="0"/>
            </a:br>
            <a:r>
              <a:rPr lang="sv-SE" b="1" dirty="0"/>
              <a:t>Vänster öra: </a:t>
            </a:r>
            <a:r>
              <a:rPr lang="sv-SE" dirty="0"/>
              <a:t>Kärlinjicerad men normalställd trumhinna som rör sig fint vid siegling. </a:t>
            </a:r>
          </a:p>
          <a:p>
            <a:r>
              <a:rPr lang="sv-SE" b="1" dirty="0"/>
              <a:t>Lymfkörtlar: </a:t>
            </a:r>
            <a:r>
              <a:rPr lang="sv-SE" dirty="0"/>
              <a:t>Lätt förstorade körtlar på halsen</a:t>
            </a:r>
          </a:p>
          <a:p>
            <a:pPr marL="0" indent="0">
              <a:buNone/>
            </a:pPr>
            <a:endParaRPr lang="sv-SE" dirty="0"/>
          </a:p>
        </p:txBody>
      </p:sp>
      <p:sp>
        <p:nvSpPr>
          <p:cNvPr id="4" name="Platshållare för sidfot 3">
            <a:extLst>
              <a:ext uri="{FF2B5EF4-FFF2-40B4-BE49-F238E27FC236}">
                <a16:creationId xmlns:a16="http://schemas.microsoft.com/office/drawing/2014/main" id="{C27EECAC-A869-4446-B772-4384C52A23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232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20266EF-88B7-4F2D-868D-3845C67A8182}"/>
              </a:ext>
            </a:extLst>
          </p:cNvPr>
          <p:cNvSpPr>
            <a:spLocks noGrp="1"/>
          </p:cNvSpPr>
          <p:nvPr>
            <p:ph type="title"/>
          </p:nvPr>
        </p:nvSpPr>
        <p:spPr>
          <a:xfrm>
            <a:off x="720000" y="1080000"/>
            <a:ext cx="7700963" cy="539573"/>
          </a:xfrm>
        </p:spPr>
        <p:txBody>
          <a:bodyPr/>
          <a:lstStyle/>
          <a:p>
            <a:r>
              <a:rPr lang="sv-SE" sz="2800" dirty="0"/>
              <a:t>3. Behöver vi veta något mer om Amina?</a:t>
            </a:r>
          </a:p>
        </p:txBody>
      </p:sp>
      <p:sp>
        <p:nvSpPr>
          <p:cNvPr id="7" name="Platshållare för innehåll 6">
            <a:extLst>
              <a:ext uri="{FF2B5EF4-FFF2-40B4-BE49-F238E27FC236}">
                <a16:creationId xmlns:a16="http://schemas.microsoft.com/office/drawing/2014/main" id="{5C8F1443-023C-4EF9-9AB4-D0E9A4E20BA5}"/>
              </a:ext>
            </a:extLst>
          </p:cNvPr>
          <p:cNvSpPr>
            <a:spLocks noGrp="1"/>
          </p:cNvSpPr>
          <p:nvPr>
            <p:ph idx="1"/>
          </p:nvPr>
        </p:nvSpPr>
        <p:spPr>
          <a:xfrm>
            <a:off x="720000" y="1912173"/>
            <a:ext cx="7700963" cy="4478826"/>
          </a:xfrm>
        </p:spPr>
        <p:txBody>
          <a:bodyPr/>
          <a:lstStyle/>
          <a:p>
            <a:r>
              <a:rPr lang="sv-SE" sz="2400" dirty="0"/>
              <a:t>Tidigare/nuvarande sjukdomar? </a:t>
            </a:r>
          </a:p>
          <a:p>
            <a:r>
              <a:rPr lang="sv-SE" sz="2400" dirty="0"/>
              <a:t>Tidigare otiter? </a:t>
            </a:r>
          </a:p>
          <a:p>
            <a:r>
              <a:rPr lang="sv-SE" sz="2400" dirty="0"/>
              <a:t>Känd allergi?</a:t>
            </a:r>
          </a:p>
          <a:p>
            <a:r>
              <a:rPr lang="sv-SE" sz="2400" dirty="0"/>
              <a:t>Komplicerande faktorer? </a:t>
            </a:r>
            <a:r>
              <a:rPr lang="sv-SE" sz="2400" dirty="0" err="1"/>
              <a:t>Exv</a:t>
            </a:r>
            <a:r>
              <a:rPr lang="sv-SE" sz="2400" dirty="0"/>
              <a:t> svår värk trots analgetika, infektionskänslighet, missbildningar, tidigare fraktur, </a:t>
            </a:r>
            <a:r>
              <a:rPr lang="sv-SE" sz="2400" dirty="0" err="1"/>
              <a:t>cochleaimplantat</a:t>
            </a:r>
            <a:r>
              <a:rPr lang="sv-SE" sz="2400" dirty="0"/>
              <a:t>, </a:t>
            </a:r>
            <a:r>
              <a:rPr lang="sv-SE" sz="2400" dirty="0" err="1"/>
              <a:t>mellanöresjukdom</a:t>
            </a:r>
            <a:r>
              <a:rPr lang="sv-SE" sz="2400" dirty="0"/>
              <a:t>, </a:t>
            </a:r>
            <a:r>
              <a:rPr lang="sv-SE" sz="2400" dirty="0" err="1"/>
              <a:t>sensorineural</a:t>
            </a:r>
            <a:r>
              <a:rPr lang="sv-SE" sz="2400" dirty="0"/>
              <a:t> hörselnedsättning</a:t>
            </a:r>
          </a:p>
          <a:p>
            <a:endParaRPr lang="sv-SE" dirty="0"/>
          </a:p>
        </p:txBody>
      </p:sp>
      <p:sp>
        <p:nvSpPr>
          <p:cNvPr id="4" name="Platshållare för sidfot 3">
            <a:extLst>
              <a:ext uri="{FF2B5EF4-FFF2-40B4-BE49-F238E27FC236}">
                <a16:creationId xmlns:a16="http://schemas.microsoft.com/office/drawing/2014/main" id="{F689230F-BFD2-44DC-A9B1-7A34D26EBED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1694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A9F7439-1C74-4C14-AB34-7CC30FAC9154}"/>
              </a:ext>
            </a:extLst>
          </p:cNvPr>
          <p:cNvSpPr>
            <a:spLocks noGrp="1"/>
          </p:cNvSpPr>
          <p:nvPr>
            <p:ph type="title"/>
          </p:nvPr>
        </p:nvSpPr>
        <p:spPr>
          <a:xfrm>
            <a:off x="720000" y="1080000"/>
            <a:ext cx="7700963" cy="570569"/>
          </a:xfrm>
        </p:spPr>
        <p:txBody>
          <a:bodyPr/>
          <a:lstStyle/>
          <a:p>
            <a:pPr lvl="0"/>
            <a:r>
              <a:rPr lang="sv-SE" sz="2800" dirty="0"/>
              <a:t>4. Vad ska hon få för behandling?</a:t>
            </a:r>
          </a:p>
        </p:txBody>
      </p:sp>
      <p:sp>
        <p:nvSpPr>
          <p:cNvPr id="7" name="Platshållare för innehåll 6">
            <a:extLst>
              <a:ext uri="{FF2B5EF4-FFF2-40B4-BE49-F238E27FC236}">
                <a16:creationId xmlns:a16="http://schemas.microsoft.com/office/drawing/2014/main" id="{A3E561A4-8170-467F-9A7A-4C9093B4B2AC}"/>
              </a:ext>
            </a:extLst>
          </p:cNvPr>
          <p:cNvSpPr>
            <a:spLocks noGrp="1"/>
          </p:cNvSpPr>
          <p:nvPr>
            <p:ph idx="1"/>
          </p:nvPr>
        </p:nvSpPr>
        <p:spPr>
          <a:xfrm>
            <a:off x="719999" y="1839600"/>
            <a:ext cx="7700963" cy="3938400"/>
          </a:xfrm>
        </p:spPr>
        <p:txBody>
          <a:bodyPr/>
          <a:lstStyle/>
          <a:p>
            <a:pPr marL="0" indent="0">
              <a:buNone/>
            </a:pPr>
            <a:r>
              <a:rPr lang="sv-SE" sz="2400" dirty="0"/>
              <a:t>Status här talar för en akut purulent mediaotit på höger sida men inte på vänster.</a:t>
            </a:r>
          </a:p>
          <a:p>
            <a:pPr marL="0" indent="0">
              <a:buNone/>
            </a:pPr>
            <a:r>
              <a:rPr lang="sv-SE" sz="2400" dirty="0"/>
              <a:t>Aktiv exspektans i Aminas fall </a:t>
            </a:r>
            <a:r>
              <a:rPr lang="sv-SE" sz="2000" dirty="0"/>
              <a:t>(unilateral otit hos barn 1-12 år) </a:t>
            </a:r>
            <a:r>
              <a:rPr lang="sv-SE" sz="2400" dirty="0"/>
              <a:t>om inga komplicerande faktorer finns. </a:t>
            </a:r>
          </a:p>
          <a:p>
            <a:pPr marL="0" indent="0">
              <a:buNone/>
            </a:pPr>
            <a:r>
              <a:rPr lang="sv-SE" sz="2400" dirty="0"/>
              <a:t>Mamma ska informeras om normalförloppet och symtomlindrande behandling. </a:t>
            </a:r>
          </a:p>
          <a:p>
            <a:pPr marL="0" indent="0">
              <a:buNone/>
            </a:pPr>
            <a:r>
              <a:rPr lang="sv-SE" sz="2400" dirty="0"/>
              <a:t>Uppmanas att återkomma vid eventuell försämring alternativt efter 2–3 dagar vid utebliven eller tveksam förbättring.</a:t>
            </a:r>
            <a:br>
              <a:rPr lang="sv-SE" dirty="0"/>
            </a:br>
            <a:endParaRPr lang="sv-SE" dirty="0"/>
          </a:p>
        </p:txBody>
      </p:sp>
      <p:sp>
        <p:nvSpPr>
          <p:cNvPr id="4" name="Platshållare för sidfot 3">
            <a:extLst>
              <a:ext uri="{FF2B5EF4-FFF2-40B4-BE49-F238E27FC236}">
                <a16:creationId xmlns:a16="http://schemas.microsoft.com/office/drawing/2014/main" id="{35F7AC64-727E-4638-9709-CC580350C03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100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9976F0F-47D5-48E0-B403-B9E11BE0580B}"/>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56112BB2-665C-4A3C-9601-5982A60CF9C3}"/>
              </a:ext>
            </a:extLst>
          </p:cNvPr>
          <p:cNvSpPr>
            <a:spLocks noGrp="1"/>
          </p:cNvSpPr>
          <p:nvPr>
            <p:ph idx="1"/>
          </p:nvPr>
        </p:nvSpPr>
        <p:spPr/>
        <p:txBody>
          <a:bodyPr/>
          <a:lstStyle/>
          <a:p>
            <a:pPr marL="0" indent="0">
              <a:buNone/>
            </a:pPr>
            <a:r>
              <a:rPr lang="sv-SE" sz="2400" dirty="0"/>
              <a:t>De allra flesta barn med akut mediaotit blir lika fort feberfria, smärtfria och kan återgå till förskolan/skolan lika tidigt utan antibiotika som med. </a:t>
            </a:r>
          </a:p>
          <a:p>
            <a:pPr marL="0" indent="0">
              <a:buNone/>
            </a:pPr>
            <a:r>
              <a:rPr lang="sv-SE" sz="2400" b="1" dirty="0"/>
              <a:t>Här ger alltså antibiotika varken symtomlindring eller kortare sjukdomstid.</a:t>
            </a:r>
          </a:p>
        </p:txBody>
      </p:sp>
      <p:sp>
        <p:nvSpPr>
          <p:cNvPr id="4" name="Platshållare för sidfot 3">
            <a:extLst>
              <a:ext uri="{FF2B5EF4-FFF2-40B4-BE49-F238E27FC236}">
                <a16:creationId xmlns:a16="http://schemas.microsoft.com/office/drawing/2014/main" id="{DA5825B4-422D-45F6-B73B-9EA8FD01FD9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49995268"/>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380</TotalTime>
  <Words>1571</Words>
  <Application>Microsoft Office PowerPoint</Application>
  <PresentationFormat>Bildspel på skärmen (4:3)</PresentationFormat>
  <Paragraphs>110</Paragraphs>
  <Slides>15</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Verdana</vt:lpstr>
      <vt:lpstr>Wingdings</vt:lpstr>
      <vt:lpstr>Standardformgivning</vt:lpstr>
      <vt:lpstr>Akut mediaotit </vt:lpstr>
      <vt:lpstr>1. Vilken diagnos misstänker du? Vilka andra diagnoser är tänkbara? </vt:lpstr>
      <vt:lpstr>2. Hur snart ska en patient med denna sjukhistoria få tid för läkarbedömning? Spelar åldern någon roll? Egenvårdsråd? </vt:lpstr>
      <vt:lpstr>2. Forts. Vad finns det för varningsflaggor som skulle kunna tyda på en ovanligt sjuk patient?</vt:lpstr>
      <vt:lpstr>PowerPoint-presentation</vt:lpstr>
      <vt:lpstr>Status:</vt:lpstr>
      <vt:lpstr>3. Behöver vi veta något mer om Amina?</vt:lpstr>
      <vt:lpstr>4. Vad ska hon få för behandling?</vt:lpstr>
      <vt:lpstr>Forts.</vt:lpstr>
      <vt:lpstr>5. Finns det några omständigheter som hade kunnat ändra behandlingen?</vt:lpstr>
      <vt:lpstr>6. Vilka är behandlingsrekommendationerna för akut mediaotit? </vt:lpstr>
      <vt:lpstr>Forts.</vt:lpstr>
      <vt:lpstr>7. PcV smakar illa. Vad kan man ge för råd? </vt:lpstr>
      <vt:lpstr>8. Hur definieras terapisvikt och vilken behandling ska ges då? </vt:lpstr>
      <vt:lpstr>9. När ska man remittera till öronläkare för ställningstagande till rör-behandling?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Anna-Lena Fastén</cp:lastModifiedBy>
  <cp:revision>34</cp:revision>
  <dcterms:created xsi:type="dcterms:W3CDTF">2020-06-09T08:39:56Z</dcterms:created>
  <dcterms:modified xsi:type="dcterms:W3CDTF">2022-02-08T10:47:23Z</dcterms:modified>
</cp:coreProperties>
</file>