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826" r:id="rId2"/>
    <p:sldId id="827" r:id="rId3"/>
    <p:sldId id="828" r:id="rId4"/>
    <p:sldId id="829" r:id="rId5"/>
    <p:sldId id="830" r:id="rId6"/>
    <p:sldId id="831" r:id="rId7"/>
    <p:sldId id="833" r:id="rId8"/>
    <p:sldId id="832" r:id="rId9"/>
    <p:sldId id="834" r:id="rId10"/>
    <p:sldId id="835" r:id="rId11"/>
    <p:sldId id="836" r:id="rId12"/>
    <p:sldId id="83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62" d="100"/>
          <a:sy n="62" d="100"/>
        </p:scale>
        <p:origin x="13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ABBA9-1E5B-4E35-A635-63B341BBE924}" type="datetimeFigureOut">
              <a:rPr lang="sv-SE" smtClean="0"/>
              <a:t>2022-05-10</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9E37A3-A641-4401-995C-F0434D46A26A}" type="slidenum">
              <a:rPr lang="sv-SE" smtClean="0"/>
              <a:t>‹#›</a:t>
            </a:fld>
            <a:endParaRPr lang="sv-SE"/>
          </a:p>
        </p:txBody>
      </p:sp>
    </p:spTree>
    <p:extLst>
      <p:ext uri="{BB962C8B-B14F-4D97-AF65-F5344CB8AC3E}">
        <p14:creationId xmlns:p14="http://schemas.microsoft.com/office/powerpoint/2010/main" val="1991835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cs typeface="Times New Roman" panose="02020603050405020304" pitchFamily="18" charset="0"/>
              </a:rPr>
              <a:t>På sjukhemsboende har upp mot 50% av kvinnorna och 30% av männen ABU. </a:t>
            </a:r>
            <a:endParaRPr lang="sv-SE" dirty="0"/>
          </a:p>
        </p:txBody>
      </p:sp>
      <p:sp>
        <p:nvSpPr>
          <p:cNvPr id="4" name="Platshållare för bildnummer 3"/>
          <p:cNvSpPr>
            <a:spLocks noGrp="1"/>
          </p:cNvSpPr>
          <p:nvPr>
            <p:ph type="sldNum" sz="quarter" idx="5"/>
          </p:nvPr>
        </p:nvSpPr>
        <p:spPr/>
        <p:txBody>
          <a:bodyPr/>
          <a:lstStyle/>
          <a:p>
            <a:fld id="{0E9E37A3-A641-4401-995C-F0434D46A26A}" type="slidenum">
              <a:rPr lang="sv-SE" smtClean="0"/>
              <a:t>4</a:t>
            </a:fld>
            <a:endParaRPr lang="sv-SE"/>
          </a:p>
        </p:txBody>
      </p:sp>
    </p:spTree>
    <p:extLst>
      <p:ext uri="{BB962C8B-B14F-4D97-AF65-F5344CB8AC3E}">
        <p14:creationId xmlns:p14="http://schemas.microsoft.com/office/powerpoint/2010/main" val="294523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En urinodling skulle inte tillföra något eftersom vi vet att hon sannolikt har bakterier i urinen då stickan var positiv. Vi behöver istället först fundera över vad som kan ha orsakat hennes ökade förvirring och trötthet. Provtagningen får riktas utifrån vad man får fram i anamnes och status. </a:t>
            </a:r>
          </a:p>
          <a:p>
            <a:endParaRPr lang="sv-SE" dirty="0"/>
          </a:p>
        </p:txBody>
      </p:sp>
      <p:sp>
        <p:nvSpPr>
          <p:cNvPr id="4" name="Platshållare för bildnummer 3"/>
          <p:cNvSpPr>
            <a:spLocks noGrp="1"/>
          </p:cNvSpPr>
          <p:nvPr>
            <p:ph type="sldNum" sz="quarter" idx="5"/>
          </p:nvPr>
        </p:nvSpPr>
        <p:spPr/>
        <p:txBody>
          <a:bodyPr/>
          <a:lstStyle/>
          <a:p>
            <a:fld id="{0E9E37A3-A641-4401-995C-F0434D46A26A}" type="slidenum">
              <a:rPr lang="sv-SE" smtClean="0"/>
              <a:t>8</a:t>
            </a:fld>
            <a:endParaRPr lang="sv-SE"/>
          </a:p>
        </p:txBody>
      </p:sp>
    </p:spTree>
    <p:extLst>
      <p:ext uri="{BB962C8B-B14F-4D97-AF65-F5344CB8AC3E}">
        <p14:creationId xmlns:p14="http://schemas.microsoft.com/office/powerpoint/2010/main" val="337650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Asymtomatisk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bakteriuri</a:t>
            </a:r>
            <a:r>
              <a:rPr lang="sv-SE" sz="1800" dirty="0">
                <a:effectLst/>
                <a:latin typeface="Calibri" panose="020F0502020204030204" pitchFamily="34" charset="0"/>
                <a:ea typeface="Calibri" panose="020F0502020204030204" pitchFamily="34" charset="0"/>
                <a:cs typeface="Times New Roman" panose="02020603050405020304" pitchFamily="18" charset="0"/>
              </a:rPr>
              <a:t> ska inte behandlas. Undantag är gravida och inför urologisk kirurgi. Antibiotikabehandling av ABU förlänger inte överlevnaden, förhindrar inte uppkomst av exempelvis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urosepsis</a:t>
            </a:r>
            <a:r>
              <a:rPr lang="sv-SE" sz="1800" dirty="0">
                <a:effectLst/>
                <a:latin typeface="Calibri" panose="020F0502020204030204" pitchFamily="34" charset="0"/>
                <a:ea typeface="Calibri" panose="020F0502020204030204" pitchFamily="34" charset="0"/>
                <a:cs typeface="Times New Roman" panose="02020603050405020304" pitchFamily="18" charset="0"/>
              </a:rPr>
              <a:t>, minskar inte graden av kroniska inkontinenssymtom och eliminerar inte heller benägenheten för ABU. Kort sagt så saknas det fördelar med att behandla ABU annat än för gravida och människor som ska genomgå urologisk kirurgi.</a:t>
            </a:r>
          </a:p>
          <a:p>
            <a:endParaRPr lang="sv-SE" dirty="0"/>
          </a:p>
        </p:txBody>
      </p:sp>
      <p:sp>
        <p:nvSpPr>
          <p:cNvPr id="4" name="Platshållare för bildnummer 3"/>
          <p:cNvSpPr>
            <a:spLocks noGrp="1"/>
          </p:cNvSpPr>
          <p:nvPr>
            <p:ph type="sldNum" sz="quarter" idx="5"/>
          </p:nvPr>
        </p:nvSpPr>
        <p:spPr/>
        <p:txBody>
          <a:bodyPr/>
          <a:lstStyle/>
          <a:p>
            <a:fld id="{0E9E37A3-A641-4401-995C-F0434D46A26A}" type="slidenum">
              <a:rPr lang="sv-SE" smtClean="0"/>
              <a:t>9</a:t>
            </a:fld>
            <a:endParaRPr lang="sv-SE"/>
          </a:p>
        </p:txBody>
      </p:sp>
    </p:spTree>
    <p:extLst>
      <p:ext uri="{BB962C8B-B14F-4D97-AF65-F5344CB8AC3E}">
        <p14:creationId xmlns:p14="http://schemas.microsoft.com/office/powerpoint/2010/main" val="221612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effectLst/>
                <a:latin typeface="Calibri" panose="020F0502020204030204" pitchFamily="34" charset="0"/>
                <a:ea typeface="Calibri" panose="020F0502020204030204" pitchFamily="34" charset="0"/>
                <a:cs typeface="Times New Roman" panose="02020603050405020304" pitchFamily="18" charset="0"/>
              </a:rPr>
              <a:t>Nackdelarna är desto fler. Vi riskerar att behandla bort lågvirulenta bakterier som finns i blåsan så att mer virulenta bakterier kan ta plats och orsaka en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symtomgivande</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akut cystit</a:t>
            </a:r>
            <a:r>
              <a:rPr lang="sv-SE" sz="1800" dirty="0">
                <a:effectLst/>
                <a:latin typeface="Calibri" panose="020F0502020204030204" pitchFamily="34" charset="0"/>
                <a:ea typeface="Calibri" panose="020F0502020204030204" pitchFamily="34" charset="0"/>
                <a:cs typeface="Times New Roman" panose="02020603050405020304" pitchFamily="18" charset="0"/>
              </a:rPr>
              <a:t>. Antibiotikabehandlingen kan också orsaka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biverkningar, störd normalflora och resistenta bakterier</a:t>
            </a:r>
            <a:r>
              <a:rPr lang="sv-SE" sz="1800" dirty="0">
                <a:effectLst/>
                <a:latin typeface="Calibri" panose="020F0502020204030204" pitchFamily="34" charset="0"/>
                <a:ea typeface="Calibri" panose="020F0502020204030204" pitchFamily="34" charset="0"/>
                <a:cs typeface="Times New Roman" panose="02020603050405020304" pitchFamily="18" charset="0"/>
              </a:rPr>
              <a:t>. Sedan kan det också leda till att vi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missar den egentliga</a:t>
            </a:r>
            <a:r>
              <a:rPr lang="sv-SE" sz="1800" dirty="0">
                <a:effectLst/>
                <a:latin typeface="Calibri" panose="020F0502020204030204" pitchFamily="34" charset="0"/>
                <a:ea typeface="Calibri" panose="020F0502020204030204" pitchFamily="34" charset="0"/>
                <a:cs typeface="Times New Roman" panose="02020603050405020304" pitchFamily="18" charset="0"/>
              </a:rPr>
              <a:t> (och kanske farligare) orsaken till patientens besvär om vi stirrar oss blinda på den positiva nitritstickan och inte gör en ordentlig bedömning av patienten.</a:t>
            </a:r>
          </a:p>
          <a:p>
            <a:endParaRPr lang="sv-SE" dirty="0"/>
          </a:p>
        </p:txBody>
      </p:sp>
      <p:sp>
        <p:nvSpPr>
          <p:cNvPr id="4" name="Platshållare för bildnummer 3"/>
          <p:cNvSpPr>
            <a:spLocks noGrp="1"/>
          </p:cNvSpPr>
          <p:nvPr>
            <p:ph type="sldNum" sz="quarter" idx="5"/>
          </p:nvPr>
        </p:nvSpPr>
        <p:spPr/>
        <p:txBody>
          <a:bodyPr/>
          <a:lstStyle/>
          <a:p>
            <a:fld id="{0E9E37A3-A641-4401-995C-F0434D46A26A}" type="slidenum">
              <a:rPr lang="sv-SE" smtClean="0"/>
              <a:t>10</a:t>
            </a:fld>
            <a:endParaRPr lang="sv-SE"/>
          </a:p>
        </p:txBody>
      </p:sp>
    </p:spTree>
    <p:extLst>
      <p:ext uri="{BB962C8B-B14F-4D97-AF65-F5344CB8AC3E}">
        <p14:creationId xmlns:p14="http://schemas.microsoft.com/office/powerpoint/2010/main" val="2868907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Infektion med systempåverkan kan ge förvirring, exempelvis febril UVI, pneumoni eller </a:t>
            </a:r>
            <a:r>
              <a:rPr lang="sv-SE" sz="1800" dirty="0" err="1">
                <a:effectLst/>
                <a:latin typeface="Calibri" panose="020F0502020204030204" pitchFamily="34" charset="0"/>
                <a:ea typeface="Calibri" panose="020F0502020204030204" pitchFamily="34" charset="0"/>
                <a:cs typeface="Times New Roman" panose="02020603050405020304" pitchFamily="18" charset="0"/>
              </a:rPr>
              <a:t>erysipelas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dirty="0" err="1">
                <a:effectLst/>
                <a:latin typeface="Calibri" panose="020F0502020204030204" pitchFamily="34" charset="0"/>
                <a:ea typeface="Calibri" panose="020F0502020204030204" pitchFamily="34" charset="0"/>
                <a:cs typeface="Times New Roman" panose="02020603050405020304" pitchFamily="18" charset="0"/>
              </a:rPr>
              <a:t>Dehydrering</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Malnutrition</a:t>
            </a:r>
          </a:p>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Felmedicinering</a:t>
            </a:r>
          </a:p>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Värmeslag</a:t>
            </a:r>
          </a:p>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Miljöombytet; om man redan har en lättare kognitiv svikt kan den försämras tillfälligt när man inte längre är i sin invanda miljö med de människor man brukar vistas med.</a:t>
            </a:r>
          </a:p>
          <a:p>
            <a:pPr marL="342900" lvl="0" indent="-342900">
              <a:lnSpc>
                <a:spcPct val="115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En sämre period i måendet</a:t>
            </a:r>
          </a:p>
          <a:p>
            <a:pPr marL="342900" lvl="0" indent="-342900">
              <a:lnSpc>
                <a:spcPct val="115000"/>
              </a:lnSpc>
              <a:spcAft>
                <a:spcPts val="10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Times New Roman" panose="02020603050405020304" pitchFamily="18" charset="0"/>
              </a:rPr>
              <a:t>En massa olika tillstånd kan ge förvirring, man behöver göra en ordentlig bedömning och se vad man hittar. </a:t>
            </a:r>
          </a:p>
          <a:p>
            <a:endParaRPr lang="sv-SE" dirty="0"/>
          </a:p>
        </p:txBody>
      </p:sp>
      <p:sp>
        <p:nvSpPr>
          <p:cNvPr id="4" name="Platshållare för bildnummer 3"/>
          <p:cNvSpPr>
            <a:spLocks noGrp="1"/>
          </p:cNvSpPr>
          <p:nvPr>
            <p:ph type="sldNum" sz="quarter" idx="5"/>
          </p:nvPr>
        </p:nvSpPr>
        <p:spPr/>
        <p:txBody>
          <a:bodyPr/>
          <a:lstStyle/>
          <a:p>
            <a:fld id="{0E9E37A3-A641-4401-995C-F0434D46A26A}" type="slidenum">
              <a:rPr lang="sv-SE" smtClean="0"/>
              <a:t>11</a:t>
            </a:fld>
            <a:endParaRPr lang="sv-SE"/>
          </a:p>
        </p:txBody>
      </p:sp>
    </p:spTree>
    <p:extLst>
      <p:ext uri="{BB962C8B-B14F-4D97-AF65-F5344CB8AC3E}">
        <p14:creationId xmlns:p14="http://schemas.microsoft.com/office/powerpoint/2010/main" val="210226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24890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3874981403"/>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77393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9919018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74401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C109062-195A-41E7-8F0D-FD26D5CC0A57}"/>
              </a:ext>
            </a:extLst>
          </p:cNvPr>
          <p:cNvSpPr>
            <a:spLocks noGrp="1"/>
          </p:cNvSpPr>
          <p:nvPr>
            <p:ph type="title"/>
          </p:nvPr>
        </p:nvSpPr>
        <p:spPr/>
        <p:txBody>
          <a:bodyPr/>
          <a:lstStyle/>
          <a:p>
            <a:pPr algn="ctr"/>
            <a:r>
              <a:rPr lang="sv-SE" dirty="0"/>
              <a:t>Asymtomatisk </a:t>
            </a:r>
            <a:r>
              <a:rPr lang="sv-SE" dirty="0" err="1"/>
              <a:t>bakteriuri</a:t>
            </a:r>
            <a:endParaRPr lang="sv-SE" dirty="0"/>
          </a:p>
        </p:txBody>
      </p:sp>
      <p:sp>
        <p:nvSpPr>
          <p:cNvPr id="7" name="Platshållare för innehåll 6">
            <a:extLst>
              <a:ext uri="{FF2B5EF4-FFF2-40B4-BE49-F238E27FC236}">
                <a16:creationId xmlns:a16="http://schemas.microsoft.com/office/drawing/2014/main" id="{3ACEBE65-993D-4951-B733-2504627D6C04}"/>
              </a:ext>
            </a:extLst>
          </p:cNvPr>
          <p:cNvSpPr>
            <a:spLocks noGrp="1"/>
          </p:cNvSpPr>
          <p:nvPr>
            <p:ph idx="1"/>
          </p:nvPr>
        </p:nvSpPr>
        <p:spPr/>
        <p:txBody>
          <a:bodyPr/>
          <a:lstStyle/>
          <a:p>
            <a:pPr marL="0" indent="0">
              <a:buNone/>
            </a:pPr>
            <a:r>
              <a:rPr lang="sv-SE" dirty="0" err="1">
                <a:effectLst/>
                <a:ea typeface="Calibri" panose="020F0502020204030204" pitchFamily="34" charset="0"/>
                <a:cs typeface="Times New Roman" panose="02020603050405020304" pitchFamily="18" charset="0"/>
              </a:rPr>
              <a:t>Zeina</a:t>
            </a:r>
            <a:r>
              <a:rPr lang="sv-SE" dirty="0">
                <a:effectLst/>
                <a:ea typeface="Calibri" panose="020F0502020204030204" pitchFamily="34" charset="0"/>
                <a:cs typeface="Times New Roman" panose="02020603050405020304" pitchFamily="18" charset="0"/>
              </a:rPr>
              <a:t>, 86 år, bor tillsammans med sin dotter och hennes familj. </a:t>
            </a:r>
            <a:r>
              <a:rPr lang="sv-SE" dirty="0" err="1">
                <a:effectLst/>
                <a:ea typeface="Calibri" panose="020F0502020204030204" pitchFamily="34" charset="0"/>
                <a:cs typeface="Times New Roman" panose="02020603050405020304" pitchFamily="18" charset="0"/>
              </a:rPr>
              <a:t>Zeina</a:t>
            </a:r>
            <a:r>
              <a:rPr lang="sv-SE" dirty="0">
                <a:effectLst/>
                <a:ea typeface="Calibri" panose="020F0502020204030204" pitchFamily="34" charset="0"/>
                <a:cs typeface="Times New Roman" panose="02020603050405020304" pitchFamily="18" charset="0"/>
              </a:rPr>
              <a:t> har behandling mot högt blodtryck och förmaksflimmer. Hon mår relativt bra men minnet har blivit något sämre senaste åren. Dottern med familj hjälper henne med medicinering, frukost och middag medan hemtjänst kommer på dagen och hjälper henne med lunch.</a:t>
            </a:r>
          </a:p>
          <a:p>
            <a:pPr marL="0" indent="0">
              <a:buNone/>
            </a:pPr>
            <a:endParaRPr lang="sv-SE" dirty="0"/>
          </a:p>
        </p:txBody>
      </p:sp>
      <p:sp>
        <p:nvSpPr>
          <p:cNvPr id="4" name="Platshållare för sidfot 3">
            <a:extLst>
              <a:ext uri="{FF2B5EF4-FFF2-40B4-BE49-F238E27FC236}">
                <a16:creationId xmlns:a16="http://schemas.microsoft.com/office/drawing/2014/main" id="{591A5BCD-0F66-41D1-BA76-B3EAE91C4B9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723708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77C097-49D7-4B28-A4F8-6F797F77710A}"/>
              </a:ext>
            </a:extLst>
          </p:cNvPr>
          <p:cNvSpPr>
            <a:spLocks noGrp="1"/>
          </p:cNvSpPr>
          <p:nvPr>
            <p:ph type="title"/>
          </p:nvPr>
        </p:nvSpPr>
        <p:spPr>
          <a:xfrm>
            <a:off x="720000" y="1080000"/>
            <a:ext cx="7758253" cy="435979"/>
          </a:xfrm>
        </p:spPr>
        <p:txBody>
          <a:bodyPr/>
          <a:lstStyle/>
          <a:p>
            <a:r>
              <a:rPr lang="sv-SE" dirty="0"/>
              <a:t>5. forts</a:t>
            </a:r>
          </a:p>
        </p:txBody>
      </p:sp>
      <p:sp>
        <p:nvSpPr>
          <p:cNvPr id="7" name="Platshållare för innehåll 6">
            <a:extLst>
              <a:ext uri="{FF2B5EF4-FFF2-40B4-BE49-F238E27FC236}">
                <a16:creationId xmlns:a16="http://schemas.microsoft.com/office/drawing/2014/main" id="{B845FF2D-4342-479E-A5B2-0D041BB55AE7}"/>
              </a:ext>
            </a:extLst>
          </p:cNvPr>
          <p:cNvSpPr>
            <a:spLocks noGrp="1"/>
          </p:cNvSpPr>
          <p:nvPr>
            <p:ph idx="1"/>
          </p:nvPr>
        </p:nvSpPr>
        <p:spPr>
          <a:xfrm>
            <a:off x="720000" y="1515979"/>
            <a:ext cx="7700963" cy="4582420"/>
          </a:xfrm>
        </p:spPr>
        <p:txBody>
          <a:bodyPr/>
          <a:lstStyle/>
          <a:p>
            <a:pPr marL="0" indent="0">
              <a:buNone/>
            </a:pPr>
            <a:r>
              <a:rPr lang="sv-SE" dirty="0"/>
              <a:t>Nackdelar:</a:t>
            </a:r>
          </a:p>
          <a:p>
            <a:pPr>
              <a:buFontTx/>
              <a:buChar char="-"/>
            </a:pPr>
            <a:r>
              <a:rPr lang="sv-SE" dirty="0"/>
              <a:t>Riskerar att behandla bort ”snällare” bakterier</a:t>
            </a:r>
          </a:p>
          <a:p>
            <a:pPr>
              <a:buFontTx/>
              <a:buChar char="-"/>
            </a:pPr>
            <a:r>
              <a:rPr lang="sv-SE" dirty="0"/>
              <a:t>”Elakare” bakterier kan ta plats och orsaka </a:t>
            </a:r>
            <a:r>
              <a:rPr lang="sv-SE" dirty="0" err="1"/>
              <a:t>symtomgivande</a:t>
            </a:r>
            <a:r>
              <a:rPr lang="sv-SE" dirty="0"/>
              <a:t> akut cystit</a:t>
            </a:r>
          </a:p>
          <a:p>
            <a:pPr>
              <a:buFontTx/>
              <a:buChar char="-"/>
            </a:pPr>
            <a:r>
              <a:rPr lang="sv-SE" dirty="0"/>
              <a:t>Biverkningar</a:t>
            </a:r>
          </a:p>
          <a:p>
            <a:pPr>
              <a:buFontTx/>
              <a:buChar char="-"/>
            </a:pPr>
            <a:r>
              <a:rPr lang="sv-SE" dirty="0"/>
              <a:t>Störd normalflora</a:t>
            </a:r>
          </a:p>
          <a:p>
            <a:pPr>
              <a:buFontTx/>
              <a:buChar char="-"/>
            </a:pPr>
            <a:r>
              <a:rPr lang="sv-SE" dirty="0"/>
              <a:t>Resistenta bakterier</a:t>
            </a:r>
          </a:p>
          <a:p>
            <a:pPr>
              <a:buFontTx/>
              <a:buChar char="-"/>
            </a:pPr>
            <a:r>
              <a:rPr lang="sv-SE" b="1" dirty="0"/>
              <a:t>Vi missar den egentliga orsaken till patientens besvär!</a:t>
            </a:r>
          </a:p>
        </p:txBody>
      </p:sp>
      <p:sp>
        <p:nvSpPr>
          <p:cNvPr id="4" name="Platshållare för sidfot 3">
            <a:extLst>
              <a:ext uri="{FF2B5EF4-FFF2-40B4-BE49-F238E27FC236}">
                <a16:creationId xmlns:a16="http://schemas.microsoft.com/office/drawing/2014/main" id="{C2C5C0F5-B623-4017-ADBA-9F45B9AC611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4416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416511-0E1A-4A0E-9AC1-0C431103D5B8}"/>
              </a:ext>
            </a:extLst>
          </p:cNvPr>
          <p:cNvSpPr>
            <a:spLocks noGrp="1"/>
          </p:cNvSpPr>
          <p:nvPr>
            <p:ph type="title"/>
          </p:nvPr>
        </p:nvSpPr>
        <p:spPr/>
        <p:txBody>
          <a:bodyPr/>
          <a:lstStyle/>
          <a:p>
            <a:r>
              <a:rPr lang="sv-SE" dirty="0"/>
              <a:t>6. Vad finns det för differentialdiagnoser?</a:t>
            </a:r>
          </a:p>
        </p:txBody>
      </p:sp>
      <p:sp>
        <p:nvSpPr>
          <p:cNvPr id="3" name="Platshållare för innehåll 2">
            <a:extLst>
              <a:ext uri="{FF2B5EF4-FFF2-40B4-BE49-F238E27FC236}">
                <a16:creationId xmlns:a16="http://schemas.microsoft.com/office/drawing/2014/main" id="{6A535C56-DF21-4661-BC64-33A921E73E9B}"/>
              </a:ext>
            </a:extLst>
          </p:cNvPr>
          <p:cNvSpPr>
            <a:spLocks noGrp="1"/>
          </p:cNvSpPr>
          <p:nvPr>
            <p:ph idx="1"/>
          </p:nvPr>
        </p:nvSpPr>
        <p:spPr>
          <a:xfrm>
            <a:off x="720000" y="1916613"/>
            <a:ext cx="7700963" cy="4181786"/>
          </a:xfrm>
        </p:spPr>
        <p:txBody>
          <a:bodyPr/>
          <a:lstStyle/>
          <a:p>
            <a:r>
              <a:rPr lang="sv-SE" dirty="0"/>
              <a:t>Infektion med systempåverkan</a:t>
            </a:r>
          </a:p>
          <a:p>
            <a:r>
              <a:rPr lang="sv-SE" dirty="0" err="1"/>
              <a:t>Dehydrering</a:t>
            </a:r>
            <a:endParaRPr lang="sv-SE" dirty="0"/>
          </a:p>
          <a:p>
            <a:r>
              <a:rPr lang="sv-SE" dirty="0"/>
              <a:t>Malnutrition</a:t>
            </a:r>
          </a:p>
          <a:p>
            <a:r>
              <a:rPr lang="sv-SE" dirty="0"/>
              <a:t>Felmedicinering</a:t>
            </a:r>
          </a:p>
          <a:p>
            <a:r>
              <a:rPr lang="sv-SE" dirty="0"/>
              <a:t>Värmeslag</a:t>
            </a:r>
          </a:p>
          <a:p>
            <a:r>
              <a:rPr lang="sv-SE" dirty="0"/>
              <a:t>Miljöombyte i kombination med kognitiv svikt</a:t>
            </a:r>
          </a:p>
          <a:p>
            <a:r>
              <a:rPr lang="sv-SE" dirty="0"/>
              <a:t>En sämre period i måendet</a:t>
            </a:r>
          </a:p>
          <a:p>
            <a:pPr marL="0" indent="0">
              <a:buNone/>
            </a:pPr>
            <a:r>
              <a:rPr lang="sv-SE" b="1" dirty="0"/>
              <a:t>Det finns många orsaker, behöver bedömas!</a:t>
            </a:r>
          </a:p>
        </p:txBody>
      </p:sp>
      <p:sp>
        <p:nvSpPr>
          <p:cNvPr id="4" name="Platshållare för sidfot 3">
            <a:extLst>
              <a:ext uri="{FF2B5EF4-FFF2-40B4-BE49-F238E27FC236}">
                <a16:creationId xmlns:a16="http://schemas.microsoft.com/office/drawing/2014/main" id="{CE32C4BC-1E30-4C29-857D-0EDCB6ABE38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7575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003C3F-87E2-44C6-AE33-0B676AF8973A}"/>
              </a:ext>
            </a:extLst>
          </p:cNvPr>
          <p:cNvSpPr>
            <a:spLocks noGrp="1"/>
          </p:cNvSpPr>
          <p:nvPr>
            <p:ph type="title"/>
          </p:nvPr>
        </p:nvSpPr>
        <p:spPr/>
        <p:txBody>
          <a:bodyPr/>
          <a:lstStyle/>
          <a:p>
            <a:r>
              <a:rPr lang="sv-SE" dirty="0"/>
              <a:t>7. Hur går man vidare?</a:t>
            </a:r>
          </a:p>
        </p:txBody>
      </p:sp>
      <p:sp>
        <p:nvSpPr>
          <p:cNvPr id="3" name="Platshållare för innehåll 2">
            <a:extLst>
              <a:ext uri="{FF2B5EF4-FFF2-40B4-BE49-F238E27FC236}">
                <a16:creationId xmlns:a16="http://schemas.microsoft.com/office/drawing/2014/main" id="{84A05E7D-0F09-4833-9170-07312B54342B}"/>
              </a:ext>
            </a:extLst>
          </p:cNvPr>
          <p:cNvSpPr>
            <a:spLocks noGrp="1"/>
          </p:cNvSpPr>
          <p:nvPr>
            <p:ph idx="1"/>
          </p:nvPr>
        </p:nvSpPr>
        <p:spPr/>
        <p:txBody>
          <a:bodyPr/>
          <a:lstStyle/>
          <a:p>
            <a:r>
              <a:rPr lang="sv-SE" dirty="0"/>
              <a:t>Är hon hemma hos dottern igen? I så fall, hur mår hon nu?</a:t>
            </a:r>
          </a:p>
          <a:p>
            <a:r>
              <a:rPr lang="sv-SE" dirty="0"/>
              <a:t>Man behöver boka in </a:t>
            </a:r>
            <a:r>
              <a:rPr lang="sv-SE" dirty="0" err="1"/>
              <a:t>Zeina</a:t>
            </a:r>
            <a:r>
              <a:rPr lang="sv-SE" dirty="0"/>
              <a:t> på ett besök för att bedöma hennes hälsotillstånd och se om man kan hitta orsaken till hennes försämring.</a:t>
            </a:r>
          </a:p>
        </p:txBody>
      </p:sp>
      <p:sp>
        <p:nvSpPr>
          <p:cNvPr id="4" name="Platshållare för sidfot 3">
            <a:extLst>
              <a:ext uri="{FF2B5EF4-FFF2-40B4-BE49-F238E27FC236}">
                <a16:creationId xmlns:a16="http://schemas.microsoft.com/office/drawing/2014/main" id="{2974972E-1055-4239-B0F2-4C77FE60DEF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6973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5520F2-1C82-4F0A-81BD-5B84F2248373}"/>
              </a:ext>
            </a:extLst>
          </p:cNvPr>
          <p:cNvSpPr>
            <a:spLocks noGrp="1"/>
          </p:cNvSpPr>
          <p:nvPr>
            <p:ph type="title"/>
          </p:nvPr>
        </p:nvSpPr>
        <p:spPr>
          <a:xfrm>
            <a:off x="720000" y="1080001"/>
            <a:ext cx="7598003" cy="130176"/>
          </a:xfrm>
        </p:spPr>
        <p:txBody>
          <a:bodyPr/>
          <a:lstStyle/>
          <a:p>
            <a:endParaRPr lang="sv-SE" dirty="0"/>
          </a:p>
        </p:txBody>
      </p:sp>
      <p:sp>
        <p:nvSpPr>
          <p:cNvPr id="7" name="Platshållare för innehåll 6">
            <a:extLst>
              <a:ext uri="{FF2B5EF4-FFF2-40B4-BE49-F238E27FC236}">
                <a16:creationId xmlns:a16="http://schemas.microsoft.com/office/drawing/2014/main" id="{964EC95F-0B1C-4A47-8F74-95E6277FDD89}"/>
              </a:ext>
            </a:extLst>
          </p:cNvPr>
          <p:cNvSpPr>
            <a:spLocks noGrp="1"/>
          </p:cNvSpPr>
          <p:nvPr>
            <p:ph idx="1"/>
          </p:nvPr>
        </p:nvSpPr>
        <p:spPr>
          <a:xfrm>
            <a:off x="822960" y="1409700"/>
            <a:ext cx="7598003" cy="4688699"/>
          </a:xfrm>
        </p:spPr>
        <p:txBody>
          <a:bodyPr/>
          <a:lstStyle/>
          <a:p>
            <a:pPr marL="0" indent="0">
              <a:buNone/>
            </a:pPr>
            <a:r>
              <a:rPr lang="sv-SE" dirty="0">
                <a:effectLst/>
                <a:ea typeface="Calibri" panose="020F0502020204030204" pitchFamily="34" charset="0"/>
                <a:cs typeface="Times New Roman" panose="02020603050405020304" pitchFamily="18" charset="0"/>
              </a:rPr>
              <a:t>Nu ringer dottern till vårdcentralen och berättar att mamma har varit tillsammans med sonens familj i deras sommarstuga en vecka och där upplevde man att hon verkade lite tröttare och mer förvirrad. Sommarstugan har ingen vattentoalett utan endast ett utedass. Svärdottern har hört att äldre kan bli förvirrade vid urinvägsinfektion så man har köpt en urinsticka på apoteket som visar positiv nitrit. De önskar nu att hon får behandling mot urinvägsinfektion. </a:t>
            </a:r>
          </a:p>
          <a:p>
            <a:pPr marL="0" indent="0">
              <a:buNone/>
            </a:pPr>
            <a:endParaRPr lang="sv-SE" dirty="0"/>
          </a:p>
        </p:txBody>
      </p:sp>
      <p:sp>
        <p:nvSpPr>
          <p:cNvPr id="4" name="Platshållare för sidfot 3">
            <a:extLst>
              <a:ext uri="{FF2B5EF4-FFF2-40B4-BE49-F238E27FC236}">
                <a16:creationId xmlns:a16="http://schemas.microsoft.com/office/drawing/2014/main" id="{3ED7AB6B-4993-42F7-A8F9-E19A6C9E89B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765359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CBA9166-C30E-4788-A30A-EF8C8D22AE0C}"/>
              </a:ext>
            </a:extLst>
          </p:cNvPr>
          <p:cNvSpPr>
            <a:spLocks noGrp="1"/>
          </p:cNvSpPr>
          <p:nvPr>
            <p:ph type="title"/>
          </p:nvPr>
        </p:nvSpPr>
        <p:spPr/>
        <p:txBody>
          <a:bodyPr/>
          <a:lstStyle/>
          <a:p>
            <a:r>
              <a:rPr lang="sv-SE" dirty="0"/>
              <a:t>1. Vilka är symtomen vid akut cystit?</a:t>
            </a:r>
          </a:p>
        </p:txBody>
      </p:sp>
      <p:sp>
        <p:nvSpPr>
          <p:cNvPr id="7" name="Platshållare för innehåll 6">
            <a:extLst>
              <a:ext uri="{FF2B5EF4-FFF2-40B4-BE49-F238E27FC236}">
                <a16:creationId xmlns:a16="http://schemas.microsoft.com/office/drawing/2014/main" id="{5B42701E-9D6D-4368-AEC3-490AFCF44616}"/>
              </a:ext>
            </a:extLst>
          </p:cNvPr>
          <p:cNvSpPr>
            <a:spLocks noGrp="1"/>
          </p:cNvSpPr>
          <p:nvPr>
            <p:ph idx="1"/>
          </p:nvPr>
        </p:nvSpPr>
        <p:spPr/>
        <p:txBody>
          <a:bodyPr/>
          <a:lstStyle/>
          <a:p>
            <a:r>
              <a:rPr lang="sv-SE" dirty="0"/>
              <a:t>Akut påkommen sveda</a:t>
            </a:r>
          </a:p>
          <a:p>
            <a:r>
              <a:rPr lang="sv-SE" dirty="0"/>
              <a:t>Täta trängningar</a:t>
            </a:r>
          </a:p>
          <a:p>
            <a:r>
              <a:rPr lang="sv-SE" dirty="0"/>
              <a:t>Frekventa </a:t>
            </a:r>
            <a:r>
              <a:rPr lang="sv-SE" dirty="0" err="1"/>
              <a:t>miktioner</a:t>
            </a:r>
            <a:endParaRPr lang="sv-SE" dirty="0"/>
          </a:p>
          <a:p>
            <a:endParaRPr lang="sv-SE" dirty="0"/>
          </a:p>
          <a:p>
            <a:pPr marL="0" indent="0">
              <a:buNone/>
            </a:pPr>
            <a:r>
              <a:rPr lang="sv-SE" dirty="0"/>
              <a:t>Trötthet, avtackling och förvirring är ospecifika symtom som kan ha många olika orsaker och de orsakas sällan av akut cystit.</a:t>
            </a:r>
          </a:p>
        </p:txBody>
      </p:sp>
      <p:sp>
        <p:nvSpPr>
          <p:cNvPr id="4" name="Platshållare för sidfot 3">
            <a:extLst>
              <a:ext uri="{FF2B5EF4-FFF2-40B4-BE49-F238E27FC236}">
                <a16:creationId xmlns:a16="http://schemas.microsoft.com/office/drawing/2014/main" id="{AF268B5E-E82D-46F8-964E-856AF5233EF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184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976E5882-586C-4031-9367-783BD02C98B5}"/>
              </a:ext>
            </a:extLst>
          </p:cNvPr>
          <p:cNvSpPr>
            <a:spLocks noGrp="1"/>
          </p:cNvSpPr>
          <p:nvPr>
            <p:ph type="title"/>
          </p:nvPr>
        </p:nvSpPr>
        <p:spPr/>
        <p:txBody>
          <a:bodyPr/>
          <a:lstStyle/>
          <a:p>
            <a:r>
              <a:rPr lang="sv-SE" dirty="0"/>
              <a:t>2. Vad ska man svara dottern?</a:t>
            </a:r>
          </a:p>
        </p:txBody>
      </p:sp>
      <p:sp>
        <p:nvSpPr>
          <p:cNvPr id="9" name="Platshållare för innehåll 8">
            <a:extLst>
              <a:ext uri="{FF2B5EF4-FFF2-40B4-BE49-F238E27FC236}">
                <a16:creationId xmlns:a16="http://schemas.microsoft.com/office/drawing/2014/main" id="{63422AFF-77A5-4CC4-AABE-F4687BCB6EF4}"/>
              </a:ext>
            </a:extLst>
          </p:cNvPr>
          <p:cNvSpPr>
            <a:spLocks noGrp="1"/>
          </p:cNvSpPr>
          <p:nvPr>
            <p:ph idx="1"/>
          </p:nvPr>
        </p:nvSpPr>
        <p:spPr/>
        <p:txBody>
          <a:bodyPr/>
          <a:lstStyle/>
          <a:p>
            <a:r>
              <a:rPr lang="sv-SE" dirty="0"/>
              <a:t>Ospecifika symtom, kan bero på många olika orsaker</a:t>
            </a:r>
          </a:p>
          <a:p>
            <a:r>
              <a:rPr lang="sv-SE" dirty="0"/>
              <a:t>Mycket vanligt med asymtomatisk </a:t>
            </a:r>
            <a:r>
              <a:rPr lang="sv-SE" dirty="0" err="1"/>
              <a:t>bakteriuri</a:t>
            </a:r>
            <a:r>
              <a:rPr lang="sv-SE" dirty="0"/>
              <a:t> (ABU) hos äldre. </a:t>
            </a:r>
          </a:p>
          <a:p>
            <a:r>
              <a:rPr lang="sv-SE" dirty="0"/>
              <a:t>En positiv nitritsticka utan symtom på cystit säger ingenting om orsaken till symtomen</a:t>
            </a:r>
          </a:p>
          <a:p>
            <a:r>
              <a:rPr lang="sv-SE" dirty="0"/>
              <a:t>Behöver komma till vårdcentralen för bedömning och undersökning</a:t>
            </a:r>
          </a:p>
        </p:txBody>
      </p:sp>
      <p:sp>
        <p:nvSpPr>
          <p:cNvPr id="4" name="Platshållare för sidfot 3">
            <a:extLst>
              <a:ext uri="{FF2B5EF4-FFF2-40B4-BE49-F238E27FC236}">
                <a16:creationId xmlns:a16="http://schemas.microsoft.com/office/drawing/2014/main" id="{9BF8CB20-745C-45CD-AB47-ABF69B08335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195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A9A769-B468-4A2D-B371-1F0A00632453}"/>
              </a:ext>
            </a:extLst>
          </p:cNvPr>
          <p:cNvSpPr>
            <a:spLocks noGrp="1"/>
          </p:cNvSpPr>
          <p:nvPr>
            <p:ph type="title"/>
          </p:nvPr>
        </p:nvSpPr>
        <p:spPr/>
        <p:txBody>
          <a:bodyPr/>
          <a:lstStyle/>
          <a:p>
            <a:r>
              <a:rPr lang="sv-SE" dirty="0"/>
              <a:t>3. Behöver vi veta något mer redan i telefonen?</a:t>
            </a:r>
          </a:p>
        </p:txBody>
      </p:sp>
      <p:sp>
        <p:nvSpPr>
          <p:cNvPr id="7" name="Platshållare för innehåll 6">
            <a:extLst>
              <a:ext uri="{FF2B5EF4-FFF2-40B4-BE49-F238E27FC236}">
                <a16:creationId xmlns:a16="http://schemas.microsoft.com/office/drawing/2014/main" id="{D1F8A6CD-AB6C-4905-AD32-242DE9790C7A}"/>
              </a:ext>
            </a:extLst>
          </p:cNvPr>
          <p:cNvSpPr>
            <a:spLocks noGrp="1"/>
          </p:cNvSpPr>
          <p:nvPr>
            <p:ph idx="1"/>
          </p:nvPr>
        </p:nvSpPr>
        <p:spPr/>
        <p:txBody>
          <a:bodyPr/>
          <a:lstStyle/>
          <a:p>
            <a:r>
              <a:rPr lang="sv-SE" dirty="0"/>
              <a:t>Har hon visat tecken på </a:t>
            </a:r>
            <a:r>
              <a:rPr lang="sv-SE" dirty="0" err="1"/>
              <a:t>miktionssveda</a:t>
            </a:r>
            <a:r>
              <a:rPr lang="sv-SE" dirty="0"/>
              <a:t>? (grinar illa när hon kissar och kanske tar sig för magen eller mot underlivet)</a:t>
            </a:r>
          </a:p>
          <a:p>
            <a:r>
              <a:rPr lang="sv-SE" dirty="0"/>
              <a:t>Nytillkommen inkontinens?</a:t>
            </a:r>
          </a:p>
          <a:p>
            <a:r>
              <a:rPr lang="sv-SE" dirty="0"/>
              <a:t>Går hon på toaletten oftare än vanligt?</a:t>
            </a:r>
          </a:p>
          <a:p>
            <a:r>
              <a:rPr lang="sv-SE" dirty="0"/>
              <a:t>Var det varmt när hon var i sommarstugan?</a:t>
            </a:r>
          </a:p>
          <a:p>
            <a:r>
              <a:rPr lang="sv-SE" dirty="0"/>
              <a:t>Har hon fått i sig ordentligt med vätska och mat?</a:t>
            </a:r>
          </a:p>
          <a:p>
            <a:r>
              <a:rPr lang="sv-SE" dirty="0"/>
              <a:t>Har hon andra symtom, t ex feber eller hosta?</a:t>
            </a:r>
          </a:p>
        </p:txBody>
      </p:sp>
      <p:sp>
        <p:nvSpPr>
          <p:cNvPr id="4" name="Platshållare för sidfot 3">
            <a:extLst>
              <a:ext uri="{FF2B5EF4-FFF2-40B4-BE49-F238E27FC236}">
                <a16:creationId xmlns:a16="http://schemas.microsoft.com/office/drawing/2014/main" id="{E736ECB3-E130-42D4-9E90-5636DB5137A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89364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AE2276-01A0-43F5-936E-0D1670D89BFD}"/>
              </a:ext>
            </a:extLst>
          </p:cNvPr>
          <p:cNvSpPr>
            <a:spLocks noGrp="1"/>
          </p:cNvSpPr>
          <p:nvPr>
            <p:ph type="title"/>
          </p:nvPr>
        </p:nvSpPr>
        <p:spPr/>
        <p:txBody>
          <a:bodyPr/>
          <a:lstStyle/>
          <a:p>
            <a:r>
              <a:rPr lang="sv-SE" dirty="0"/>
              <a:t>3. forts</a:t>
            </a:r>
          </a:p>
        </p:txBody>
      </p:sp>
      <p:sp>
        <p:nvSpPr>
          <p:cNvPr id="3" name="Platshållare för innehåll 2">
            <a:extLst>
              <a:ext uri="{FF2B5EF4-FFF2-40B4-BE49-F238E27FC236}">
                <a16:creationId xmlns:a16="http://schemas.microsoft.com/office/drawing/2014/main" id="{17F9093D-E8C1-48D9-9B1A-0BC95D3E2CA8}"/>
              </a:ext>
            </a:extLst>
          </p:cNvPr>
          <p:cNvSpPr>
            <a:spLocks noGrp="1"/>
          </p:cNvSpPr>
          <p:nvPr>
            <p:ph idx="1"/>
          </p:nvPr>
        </p:nvSpPr>
        <p:spPr/>
        <p:txBody>
          <a:bodyPr/>
          <a:lstStyle/>
          <a:p>
            <a:r>
              <a:rPr lang="sv-SE" dirty="0"/>
              <a:t>Kan hon vara förstoppad?</a:t>
            </a:r>
          </a:p>
          <a:p>
            <a:r>
              <a:rPr lang="sv-SE" dirty="0"/>
              <a:t>Hur har det varit med medicineringen under vistelsen i stugan? Har någon hjälpt henne med den?</a:t>
            </a:r>
          </a:p>
        </p:txBody>
      </p:sp>
      <p:sp>
        <p:nvSpPr>
          <p:cNvPr id="4" name="Platshållare för sidfot 3">
            <a:extLst>
              <a:ext uri="{FF2B5EF4-FFF2-40B4-BE49-F238E27FC236}">
                <a16:creationId xmlns:a16="http://schemas.microsoft.com/office/drawing/2014/main" id="{D93F83E0-B28E-4DDC-9A74-4BAEE8F27A0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600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CDA25A1-0C7A-49F4-B9AC-4644778B6D23}"/>
              </a:ext>
            </a:extLst>
          </p:cNvPr>
          <p:cNvSpPr>
            <a:spLocks noGrp="1"/>
          </p:cNvSpPr>
          <p:nvPr>
            <p:ph type="title"/>
          </p:nvPr>
        </p:nvSpPr>
        <p:spPr>
          <a:xfrm>
            <a:off x="721518" y="3085262"/>
            <a:ext cx="7700963" cy="836613"/>
          </a:xfrm>
        </p:spPr>
        <p:txBody>
          <a:bodyPr/>
          <a:lstStyle/>
          <a:p>
            <a:r>
              <a:rPr lang="sv-SE" sz="2200" dirty="0" err="1">
                <a:solidFill>
                  <a:schemeClr val="tx1"/>
                </a:solidFill>
              </a:rPr>
              <a:t>Zeina</a:t>
            </a:r>
            <a:r>
              <a:rPr lang="sv-SE" sz="2200" dirty="0">
                <a:solidFill>
                  <a:schemeClr val="tx1"/>
                </a:solidFill>
              </a:rPr>
              <a:t> bokas in för bedömning på vårdcentralen.</a:t>
            </a:r>
          </a:p>
        </p:txBody>
      </p:sp>
      <p:sp>
        <p:nvSpPr>
          <p:cNvPr id="4" name="Platshållare för sidfot 3">
            <a:extLst>
              <a:ext uri="{FF2B5EF4-FFF2-40B4-BE49-F238E27FC236}">
                <a16:creationId xmlns:a16="http://schemas.microsoft.com/office/drawing/2014/main" id="{9716DD70-C398-45E2-8A2E-B4163596A8A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1874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D83854A-5A84-47F7-B008-39D2017C1F60}"/>
              </a:ext>
            </a:extLst>
          </p:cNvPr>
          <p:cNvSpPr>
            <a:spLocks noGrp="1"/>
          </p:cNvSpPr>
          <p:nvPr>
            <p:ph type="title"/>
          </p:nvPr>
        </p:nvSpPr>
        <p:spPr/>
        <p:txBody>
          <a:bodyPr/>
          <a:lstStyle/>
          <a:p>
            <a:r>
              <a:rPr lang="sv-SE" dirty="0"/>
              <a:t>4. Ska det tas några prover?</a:t>
            </a:r>
          </a:p>
        </p:txBody>
      </p:sp>
      <p:sp>
        <p:nvSpPr>
          <p:cNvPr id="7" name="Platshållare för innehåll 6">
            <a:extLst>
              <a:ext uri="{FF2B5EF4-FFF2-40B4-BE49-F238E27FC236}">
                <a16:creationId xmlns:a16="http://schemas.microsoft.com/office/drawing/2014/main" id="{6C5EACA5-7B40-4618-826D-764A51589E3C}"/>
              </a:ext>
            </a:extLst>
          </p:cNvPr>
          <p:cNvSpPr>
            <a:spLocks noGrp="1"/>
          </p:cNvSpPr>
          <p:nvPr>
            <p:ph idx="1"/>
          </p:nvPr>
        </p:nvSpPr>
        <p:spPr/>
        <p:txBody>
          <a:bodyPr/>
          <a:lstStyle/>
          <a:p>
            <a:r>
              <a:rPr lang="sv-SE" dirty="0"/>
              <a:t>Urinodling skulle inte tillföra något, har sannolikt bakterier i urinen</a:t>
            </a:r>
          </a:p>
          <a:p>
            <a:r>
              <a:rPr lang="sv-SE" dirty="0"/>
              <a:t>Rikta provtagningen efter anamnes och status</a:t>
            </a:r>
          </a:p>
        </p:txBody>
      </p:sp>
      <p:sp>
        <p:nvSpPr>
          <p:cNvPr id="4" name="Platshållare för sidfot 3">
            <a:extLst>
              <a:ext uri="{FF2B5EF4-FFF2-40B4-BE49-F238E27FC236}">
                <a16:creationId xmlns:a16="http://schemas.microsoft.com/office/drawing/2014/main" id="{1C98DA28-1786-4158-A2A7-16896F660E0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1415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2A7090-3624-410D-A663-881B09516F0F}"/>
              </a:ext>
            </a:extLst>
          </p:cNvPr>
          <p:cNvSpPr>
            <a:spLocks noGrp="1"/>
          </p:cNvSpPr>
          <p:nvPr>
            <p:ph type="title"/>
          </p:nvPr>
        </p:nvSpPr>
        <p:spPr>
          <a:xfrm>
            <a:off x="657726" y="1080000"/>
            <a:ext cx="7763237" cy="1302253"/>
          </a:xfrm>
        </p:spPr>
        <p:txBody>
          <a:bodyPr/>
          <a:lstStyle/>
          <a:p>
            <a:r>
              <a:rPr lang="sv-SE" dirty="0"/>
              <a:t>5. Vad är fördelarna respektive nackdelarna med antibiotikabehandling här?</a:t>
            </a:r>
          </a:p>
        </p:txBody>
      </p:sp>
      <p:sp>
        <p:nvSpPr>
          <p:cNvPr id="3" name="Platshållare för innehåll 2">
            <a:extLst>
              <a:ext uri="{FF2B5EF4-FFF2-40B4-BE49-F238E27FC236}">
                <a16:creationId xmlns:a16="http://schemas.microsoft.com/office/drawing/2014/main" id="{0576D903-73FE-4379-A473-A3B837593F18}"/>
              </a:ext>
            </a:extLst>
          </p:cNvPr>
          <p:cNvSpPr>
            <a:spLocks noGrp="1"/>
          </p:cNvSpPr>
          <p:nvPr>
            <p:ph idx="1"/>
          </p:nvPr>
        </p:nvSpPr>
        <p:spPr>
          <a:xfrm>
            <a:off x="657726" y="2438400"/>
            <a:ext cx="7763237" cy="3659999"/>
          </a:xfrm>
        </p:spPr>
        <p:txBody>
          <a:bodyPr/>
          <a:lstStyle/>
          <a:p>
            <a:r>
              <a:rPr lang="sv-SE" dirty="0"/>
              <a:t>Asymtomatisk </a:t>
            </a:r>
            <a:r>
              <a:rPr lang="sv-SE" dirty="0" err="1"/>
              <a:t>bakteriuri</a:t>
            </a:r>
            <a:r>
              <a:rPr lang="sv-SE" dirty="0"/>
              <a:t> ska inte behandlas</a:t>
            </a:r>
          </a:p>
          <a:p>
            <a:pPr marL="0" indent="0">
              <a:buNone/>
            </a:pPr>
            <a:r>
              <a:rPr lang="sv-SE" dirty="0"/>
              <a:t>- Undantag är gravida och inför urologisk kirurgi</a:t>
            </a:r>
          </a:p>
          <a:p>
            <a:r>
              <a:rPr lang="sv-SE" dirty="0"/>
              <a:t>Antibiotikabehandling av ABU: </a:t>
            </a:r>
          </a:p>
          <a:p>
            <a:pPr>
              <a:buFontTx/>
              <a:buChar char="-"/>
            </a:pPr>
            <a:r>
              <a:rPr lang="sv-SE" dirty="0"/>
              <a:t>förlänger inte överlevnaden</a:t>
            </a:r>
          </a:p>
          <a:p>
            <a:pPr>
              <a:buFontTx/>
              <a:buChar char="-"/>
            </a:pPr>
            <a:r>
              <a:rPr lang="sv-SE" dirty="0"/>
              <a:t>förhindrar inte uppkomst av </a:t>
            </a:r>
            <a:r>
              <a:rPr lang="sv-SE" dirty="0" err="1"/>
              <a:t>urosepsis</a:t>
            </a:r>
            <a:endParaRPr lang="sv-SE" dirty="0"/>
          </a:p>
          <a:p>
            <a:pPr>
              <a:buFontTx/>
              <a:buChar char="-"/>
            </a:pPr>
            <a:r>
              <a:rPr lang="sv-SE" dirty="0"/>
              <a:t>Minskar inte benägenheten för ABU</a:t>
            </a:r>
          </a:p>
          <a:p>
            <a:pPr marL="0" indent="0">
              <a:buNone/>
            </a:pPr>
            <a:r>
              <a:rPr lang="sv-SE" dirty="0"/>
              <a:t>Det saknas fördelar!</a:t>
            </a:r>
          </a:p>
          <a:p>
            <a:endParaRPr lang="sv-SE" dirty="0"/>
          </a:p>
          <a:p>
            <a:pPr marL="0" lvl="1" indent="0">
              <a:buNone/>
            </a:pPr>
            <a:endParaRPr lang="sv-SE" dirty="0"/>
          </a:p>
        </p:txBody>
      </p:sp>
      <p:sp>
        <p:nvSpPr>
          <p:cNvPr id="4" name="Platshållare för sidfot 3">
            <a:extLst>
              <a:ext uri="{FF2B5EF4-FFF2-40B4-BE49-F238E27FC236}">
                <a16:creationId xmlns:a16="http://schemas.microsoft.com/office/drawing/2014/main" id="{B51C2DF0-543B-4EAF-A809-41F6CFFCCFF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56662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TotalTime>
  <Words>813</Words>
  <Application>Microsoft Office PowerPoint</Application>
  <PresentationFormat>Bildspel på skärmen (4:3)</PresentationFormat>
  <Paragraphs>73</Paragraphs>
  <Slides>12</Slides>
  <Notes>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12</vt:i4>
      </vt:variant>
    </vt:vector>
  </HeadingPairs>
  <TitlesOfParts>
    <vt:vector size="18" baseType="lpstr">
      <vt:lpstr>Arial</vt:lpstr>
      <vt:lpstr>Calibri</vt:lpstr>
      <vt:lpstr>Symbol</vt:lpstr>
      <vt:lpstr>Verdana</vt:lpstr>
      <vt:lpstr>Wingdings</vt:lpstr>
      <vt:lpstr>Standardformgivning</vt:lpstr>
      <vt:lpstr>Asymtomatisk bakteriuri</vt:lpstr>
      <vt:lpstr>PowerPoint-presentation</vt:lpstr>
      <vt:lpstr>1. Vilka är symtomen vid akut cystit?</vt:lpstr>
      <vt:lpstr>2. Vad ska man svara dottern?</vt:lpstr>
      <vt:lpstr>3. Behöver vi veta något mer redan i telefonen?</vt:lpstr>
      <vt:lpstr>3. forts</vt:lpstr>
      <vt:lpstr>Zeina bokas in för bedömning på vårdcentralen.</vt:lpstr>
      <vt:lpstr>4. Ska det tas några prover?</vt:lpstr>
      <vt:lpstr>5. Vad är fördelarna respektive nackdelarna med antibiotikabehandling här?</vt:lpstr>
      <vt:lpstr>5. forts</vt:lpstr>
      <vt:lpstr>6. Vad finns det för differentialdiagnoser?</vt:lpstr>
      <vt:lpstr>7. Hur går man vidare?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Asymtomatisk bakteriuri</dc:title>
  <dc:creator>Heléne Rödin</dc:creator>
  <cp:lastModifiedBy>Anna-Lena Fastén</cp:lastModifiedBy>
  <cp:revision>6</cp:revision>
  <dcterms:created xsi:type="dcterms:W3CDTF">2022-05-09T13:39:04Z</dcterms:created>
  <dcterms:modified xsi:type="dcterms:W3CDTF">2022-05-10T07:10:01Z</dcterms:modified>
</cp:coreProperties>
</file>