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343"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53" d="100"/>
          <a:sy n="53" d="100"/>
        </p:scale>
        <p:origin x="1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4D44DA-B83A-4774-9FAB-82A66B3E40A1}" type="datetimeFigureOut">
              <a:rPr lang="sv-SE" smtClean="0"/>
              <a:t>2023-08-16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BD69F-CF4A-4E1E-AF78-ABED334C9472}" type="slidenum">
              <a:rPr lang="sv-SE" smtClean="0"/>
              <a:t>‹#›</a:t>
            </a:fld>
            <a:endParaRPr lang="sv-SE"/>
          </a:p>
        </p:txBody>
      </p:sp>
    </p:spTree>
    <p:extLst>
      <p:ext uri="{BB962C8B-B14F-4D97-AF65-F5344CB8AC3E}">
        <p14:creationId xmlns:p14="http://schemas.microsoft.com/office/powerpoint/2010/main" val="2574065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Ett traumatiskt sår tvättas med fördel med kroppsvarmt kranvatten och mild tvål. Finns tillgång till dusch är det bra att använda den, så att det blir ett ordentligt flöde. Undantag är sår som står i förbindelse med leder eller andra sterila lokaler, där är det olämpligt att flöda med kranvatten.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Hår tas helst bort med sax. Rakning innebär större risk för skador på huden. </a:t>
            </a:r>
            <a:endParaRPr lang="sv-SE" dirty="0"/>
          </a:p>
        </p:txBody>
      </p:sp>
      <p:sp>
        <p:nvSpPr>
          <p:cNvPr id="4" name="Platshållare för bildnummer 3"/>
          <p:cNvSpPr>
            <a:spLocks noGrp="1"/>
          </p:cNvSpPr>
          <p:nvPr>
            <p:ph type="sldNum" sz="quarter" idx="5"/>
          </p:nvPr>
        </p:nvSpPr>
        <p:spPr/>
        <p:txBody>
          <a:bodyPr/>
          <a:lstStyle/>
          <a:p>
            <a:fld id="{A30BD69F-CF4A-4E1E-AF78-ABED334C9472}" type="slidenum">
              <a:rPr lang="sv-SE" smtClean="0"/>
              <a:t>2</a:t>
            </a:fld>
            <a:endParaRPr lang="sv-SE"/>
          </a:p>
        </p:txBody>
      </p:sp>
    </p:spTree>
    <p:extLst>
      <p:ext uri="{BB962C8B-B14F-4D97-AF65-F5344CB8AC3E}">
        <p14:creationId xmlns:p14="http://schemas.microsoft.com/office/powerpoint/2010/main" val="3789952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Rena handskar rekommenderas vid risk för kontakt med kroppsvätskor. Händerna måste desinfekteras innan man tar handskarna ur förpackningen. Sterila handskar behövs som regel inte vid behandling av traumatiska sår.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Här finns också risk för att ni ska få blod på era arbetsdräkter varför plastförkläde är lämpligt. </a:t>
            </a:r>
            <a:endParaRPr lang="sv-SE" dirty="0"/>
          </a:p>
        </p:txBody>
      </p:sp>
      <p:sp>
        <p:nvSpPr>
          <p:cNvPr id="4" name="Platshållare för bildnummer 3"/>
          <p:cNvSpPr>
            <a:spLocks noGrp="1"/>
          </p:cNvSpPr>
          <p:nvPr>
            <p:ph type="sldNum" sz="quarter" idx="5"/>
          </p:nvPr>
        </p:nvSpPr>
        <p:spPr/>
        <p:txBody>
          <a:bodyPr/>
          <a:lstStyle/>
          <a:p>
            <a:fld id="{A30BD69F-CF4A-4E1E-AF78-ABED334C9472}" type="slidenum">
              <a:rPr lang="sv-SE" smtClean="0"/>
              <a:t>3</a:t>
            </a:fld>
            <a:endParaRPr lang="sv-SE"/>
          </a:p>
        </p:txBody>
      </p:sp>
    </p:spTree>
    <p:extLst>
      <p:ext uri="{BB962C8B-B14F-4D97-AF65-F5344CB8AC3E}">
        <p14:creationId xmlns:p14="http://schemas.microsoft.com/office/powerpoint/2010/main" val="1736502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I de flesta fall räcker ren rutin. Steril rutin rekommenderas bara om såret står i öppen förbindelse med en annars steril lokal, som till exempel en led. Vid ren rutin används höggradigt rena produkter, och de ska hanteras så att renhetsgraden bevaras hela vägen. Ett exempel är kompresser som ska plockas med pincett, inte med fingrarna. </a:t>
            </a:r>
            <a:endParaRPr lang="sv-SE" dirty="0"/>
          </a:p>
        </p:txBody>
      </p:sp>
      <p:sp>
        <p:nvSpPr>
          <p:cNvPr id="4" name="Platshållare för bildnummer 3"/>
          <p:cNvSpPr>
            <a:spLocks noGrp="1"/>
          </p:cNvSpPr>
          <p:nvPr>
            <p:ph type="sldNum" sz="quarter" idx="5"/>
          </p:nvPr>
        </p:nvSpPr>
        <p:spPr/>
        <p:txBody>
          <a:bodyPr/>
          <a:lstStyle/>
          <a:p>
            <a:fld id="{A30BD69F-CF4A-4E1E-AF78-ABED334C9472}" type="slidenum">
              <a:rPr lang="sv-SE" smtClean="0"/>
              <a:t>4</a:t>
            </a:fld>
            <a:endParaRPr lang="sv-SE"/>
          </a:p>
        </p:txBody>
      </p:sp>
    </p:spTree>
    <p:extLst>
      <p:ext uri="{BB962C8B-B14F-4D97-AF65-F5344CB8AC3E}">
        <p14:creationId xmlns:p14="http://schemas.microsoft.com/office/powerpoint/2010/main" val="3832303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83649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2617930594"/>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819967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130284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86141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vardgivarguiden.se/globalassets/kunskapsstod/vardhygien/basala-hygienrutiner/basala-hygienrutiner.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E820B73-4EAA-9826-DCEB-087764D6928A}"/>
              </a:ext>
            </a:extLst>
          </p:cNvPr>
          <p:cNvSpPr>
            <a:spLocks noGrp="1"/>
          </p:cNvSpPr>
          <p:nvPr>
            <p:ph type="title"/>
          </p:nvPr>
        </p:nvSpPr>
        <p:spPr>
          <a:xfrm>
            <a:off x="720000" y="1012239"/>
            <a:ext cx="7700963" cy="395874"/>
          </a:xfrm>
        </p:spPr>
        <p:txBody>
          <a:bodyPr/>
          <a:lstStyle/>
          <a:p>
            <a:pPr algn="ctr"/>
            <a:r>
              <a:rPr lang="sv-SE" sz="2800"/>
              <a:t>Vårdhygien</a:t>
            </a:r>
            <a:endParaRPr lang="sv-SE" sz="2800" dirty="0"/>
          </a:p>
        </p:txBody>
      </p:sp>
      <p:sp>
        <p:nvSpPr>
          <p:cNvPr id="7" name="Platshållare för innehåll 6">
            <a:extLst>
              <a:ext uri="{FF2B5EF4-FFF2-40B4-BE49-F238E27FC236}">
                <a16:creationId xmlns:a16="http://schemas.microsoft.com/office/drawing/2014/main" id="{9B094DD9-C048-1D34-6DAD-96AA065E67C4}"/>
              </a:ext>
            </a:extLst>
          </p:cNvPr>
          <p:cNvSpPr>
            <a:spLocks noGrp="1"/>
          </p:cNvSpPr>
          <p:nvPr>
            <p:ph idx="1"/>
          </p:nvPr>
        </p:nvSpPr>
        <p:spPr>
          <a:xfrm>
            <a:off x="720000" y="1408113"/>
            <a:ext cx="7700963" cy="4690286"/>
          </a:xfrm>
        </p:spPr>
        <p:txBody>
          <a:bodyPr/>
          <a:lstStyle/>
          <a:p>
            <a:pPr marL="0" indent="0">
              <a:buNone/>
            </a:pPr>
            <a:r>
              <a:rPr lang="sv-SE" dirty="0">
                <a:effectLst/>
                <a:ea typeface="Calibri" panose="020F0502020204030204" pitchFamily="34" charset="0"/>
                <a:cs typeface="Calibri" panose="020F0502020204030204" pitchFamily="34" charset="0"/>
              </a:rPr>
              <a:t>Det är en vanlig dag på närakuten när 8-årige Gabriel kommer med sin pappa. Gabriel var målvakt när han och kompisarna spelade fotboll på skolgården för en stund sedan. För att rädda ett skott slängde han sig bakåt och slog då bakhuvudet i målstolpen så att det blev ett jack. Ni är en läkare och en sjuksköterska som ska ta hand och Gabriel och ni bedömer att såret behöver sys. Gabriel är för övrigt frisk och har inga kända allergier. Anamnes och status inger ingen misstanke om någon mer skada än sårskadan i bakhuvudet. </a:t>
            </a:r>
          </a:p>
          <a:p>
            <a:pPr marL="0" indent="0">
              <a:buNone/>
            </a:pPr>
            <a:endParaRPr lang="sv-SE" u="sng" dirty="0"/>
          </a:p>
        </p:txBody>
      </p:sp>
      <p:sp>
        <p:nvSpPr>
          <p:cNvPr id="4" name="Platshållare för sidfot 3">
            <a:extLst>
              <a:ext uri="{FF2B5EF4-FFF2-40B4-BE49-F238E27FC236}">
                <a16:creationId xmlns:a16="http://schemas.microsoft.com/office/drawing/2014/main" id="{DA35C5E0-2C8B-655B-113F-5CA7F8D530D1}"/>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44467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21601D-6146-E7E7-9F12-BC6F8054EBB5}"/>
              </a:ext>
            </a:extLst>
          </p:cNvPr>
          <p:cNvSpPr>
            <a:spLocks noGrp="1"/>
          </p:cNvSpPr>
          <p:nvPr>
            <p:ph type="title"/>
          </p:nvPr>
        </p:nvSpPr>
        <p:spPr>
          <a:xfrm>
            <a:off x="720000" y="1210175"/>
            <a:ext cx="7700963" cy="1759453"/>
          </a:xfrm>
        </p:spPr>
        <p:txBody>
          <a:bodyPr/>
          <a:lstStyle/>
          <a:p>
            <a:r>
              <a:rPr lang="sv-SE" sz="2800" dirty="0"/>
              <a:t>6. När någon milliliter av bedövnings-medlet injicerats kring såret inser ni att ni tagit för lite och behöver dra upp mer. Hur gör ni nu?</a:t>
            </a:r>
          </a:p>
        </p:txBody>
      </p:sp>
      <p:sp>
        <p:nvSpPr>
          <p:cNvPr id="7" name="Platshållare för innehåll 6">
            <a:extLst>
              <a:ext uri="{FF2B5EF4-FFF2-40B4-BE49-F238E27FC236}">
                <a16:creationId xmlns:a16="http://schemas.microsoft.com/office/drawing/2014/main" id="{7BAEF04A-B8A3-EA55-ED50-9D402661DE0E}"/>
              </a:ext>
            </a:extLst>
          </p:cNvPr>
          <p:cNvSpPr>
            <a:spLocks noGrp="1"/>
          </p:cNvSpPr>
          <p:nvPr>
            <p:ph idx="1"/>
          </p:nvPr>
        </p:nvSpPr>
        <p:spPr>
          <a:xfrm>
            <a:off x="720000" y="3200400"/>
            <a:ext cx="7700963" cy="2897998"/>
          </a:xfrm>
        </p:spPr>
        <p:txBody>
          <a:bodyPr/>
          <a:lstStyle/>
          <a:p>
            <a:pPr marL="0" indent="0">
              <a:buNone/>
            </a:pPr>
            <a:r>
              <a:rPr lang="sv-SE" sz="2400" dirty="0"/>
              <a:t>Om ni tänker att flaskan med bedövningsmedel ska kunna användas till fler patienter behöver ni ta en ny plastspruta när ni drar upp läkemedel en andra gång. </a:t>
            </a:r>
          </a:p>
        </p:txBody>
      </p:sp>
      <p:sp>
        <p:nvSpPr>
          <p:cNvPr id="4" name="Platshållare för sidfot 3">
            <a:extLst>
              <a:ext uri="{FF2B5EF4-FFF2-40B4-BE49-F238E27FC236}">
                <a16:creationId xmlns:a16="http://schemas.microsoft.com/office/drawing/2014/main" id="{E194A72F-B772-E3DC-50AA-648ECE4B1C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96232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21601D-6146-E7E7-9F12-BC6F8054EBB5}"/>
              </a:ext>
            </a:extLst>
          </p:cNvPr>
          <p:cNvSpPr>
            <a:spLocks noGrp="1"/>
          </p:cNvSpPr>
          <p:nvPr>
            <p:ph type="title"/>
          </p:nvPr>
        </p:nvSpPr>
        <p:spPr>
          <a:xfrm>
            <a:off x="719999" y="994611"/>
            <a:ext cx="7700963" cy="1740150"/>
          </a:xfrm>
        </p:spPr>
        <p:txBody>
          <a:bodyPr/>
          <a:lstStyle/>
          <a:p>
            <a:r>
              <a:rPr lang="sv-SE" sz="2800" dirty="0"/>
              <a:t>7. Nu är såret äntligen bedövat och ni ska börja </a:t>
            </a:r>
            <a:r>
              <a:rPr lang="sv-SE" sz="2800" dirty="0" err="1"/>
              <a:t>sy.</a:t>
            </a:r>
            <a:r>
              <a:rPr lang="sv-SE" sz="2800" dirty="0"/>
              <a:t> Dessvärre upptäcker ni att ni tagit fram fel sorts tråd och behöver ta en ny i skåpet. Hur gör ni nu?</a:t>
            </a:r>
          </a:p>
        </p:txBody>
      </p:sp>
      <p:sp>
        <p:nvSpPr>
          <p:cNvPr id="7" name="Platshållare för innehåll 6">
            <a:extLst>
              <a:ext uri="{FF2B5EF4-FFF2-40B4-BE49-F238E27FC236}">
                <a16:creationId xmlns:a16="http://schemas.microsoft.com/office/drawing/2014/main" id="{7BAEF04A-B8A3-EA55-ED50-9D402661DE0E}"/>
              </a:ext>
            </a:extLst>
          </p:cNvPr>
          <p:cNvSpPr>
            <a:spLocks noGrp="1"/>
          </p:cNvSpPr>
          <p:nvPr>
            <p:ph idx="1"/>
          </p:nvPr>
        </p:nvSpPr>
        <p:spPr>
          <a:xfrm>
            <a:off x="720000" y="2823410"/>
            <a:ext cx="7700963" cy="3489157"/>
          </a:xfrm>
        </p:spPr>
        <p:txBody>
          <a:bodyPr/>
          <a:lstStyle/>
          <a:p>
            <a:r>
              <a:rPr lang="sv-SE" sz="2400" dirty="0"/>
              <a:t>Är man två i rummet och en fortfarande har rena händer kan den personen ta det som saknas</a:t>
            </a:r>
          </a:p>
          <a:p>
            <a:r>
              <a:rPr lang="sv-SE" sz="2400" dirty="0"/>
              <a:t>Är du ensam behöver du ta av dig handskarna, desinfektera händerna, ta fram det som behövs, desinfektera händerna igen och sedan ta på nya handskar</a:t>
            </a:r>
          </a:p>
        </p:txBody>
      </p:sp>
      <p:sp>
        <p:nvSpPr>
          <p:cNvPr id="4" name="Platshållare för sidfot 3">
            <a:extLst>
              <a:ext uri="{FF2B5EF4-FFF2-40B4-BE49-F238E27FC236}">
                <a16:creationId xmlns:a16="http://schemas.microsoft.com/office/drawing/2014/main" id="{E194A72F-B772-E3DC-50AA-648ECE4B1C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3747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21601D-6146-E7E7-9F12-BC6F8054EBB5}"/>
              </a:ext>
            </a:extLst>
          </p:cNvPr>
          <p:cNvSpPr>
            <a:spLocks noGrp="1"/>
          </p:cNvSpPr>
          <p:nvPr>
            <p:ph type="title"/>
          </p:nvPr>
        </p:nvSpPr>
        <p:spPr>
          <a:xfrm>
            <a:off x="720000" y="1026695"/>
            <a:ext cx="7700963" cy="1876926"/>
          </a:xfrm>
        </p:spPr>
        <p:txBody>
          <a:bodyPr/>
          <a:lstStyle/>
          <a:p>
            <a:r>
              <a:rPr lang="sv-SE" sz="2800" dirty="0"/>
              <a:t>8. I förrådet på vårdcentralen finns produkter med en överstruken tvåa på förpackningen. Vad betyder den symbolen?</a:t>
            </a:r>
          </a:p>
        </p:txBody>
      </p:sp>
      <p:sp>
        <p:nvSpPr>
          <p:cNvPr id="7" name="Platshållare för innehåll 6">
            <a:extLst>
              <a:ext uri="{FF2B5EF4-FFF2-40B4-BE49-F238E27FC236}">
                <a16:creationId xmlns:a16="http://schemas.microsoft.com/office/drawing/2014/main" id="{7BAEF04A-B8A3-EA55-ED50-9D402661DE0E}"/>
              </a:ext>
            </a:extLst>
          </p:cNvPr>
          <p:cNvSpPr>
            <a:spLocks noGrp="1"/>
          </p:cNvSpPr>
          <p:nvPr>
            <p:ph idx="1"/>
          </p:nvPr>
        </p:nvSpPr>
        <p:spPr>
          <a:xfrm>
            <a:off x="720000" y="3288631"/>
            <a:ext cx="7700963" cy="2809767"/>
          </a:xfrm>
        </p:spPr>
        <p:txBody>
          <a:bodyPr/>
          <a:lstStyle/>
          <a:p>
            <a:r>
              <a:rPr lang="sv-SE" sz="2400" dirty="0"/>
              <a:t>En överstruken tvåa betyder att det är engångsmaterial</a:t>
            </a:r>
          </a:p>
          <a:p>
            <a:r>
              <a:rPr lang="sv-SE" sz="2400" dirty="0"/>
              <a:t>Det får bara användas en gång</a:t>
            </a:r>
          </a:p>
          <a:p>
            <a:r>
              <a:rPr lang="sv-SE" sz="2400" dirty="0"/>
              <a:t>Inte ens två gånger till samma patient</a:t>
            </a:r>
          </a:p>
        </p:txBody>
      </p:sp>
      <p:sp>
        <p:nvSpPr>
          <p:cNvPr id="4" name="Platshållare för sidfot 3">
            <a:extLst>
              <a:ext uri="{FF2B5EF4-FFF2-40B4-BE49-F238E27FC236}">
                <a16:creationId xmlns:a16="http://schemas.microsoft.com/office/drawing/2014/main" id="{E194A72F-B772-E3DC-50AA-648ECE4B1C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68093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21601D-6146-E7E7-9F12-BC6F8054EBB5}"/>
              </a:ext>
            </a:extLst>
          </p:cNvPr>
          <p:cNvSpPr>
            <a:spLocks noGrp="1"/>
          </p:cNvSpPr>
          <p:nvPr>
            <p:ph type="title"/>
          </p:nvPr>
        </p:nvSpPr>
        <p:spPr>
          <a:xfrm>
            <a:off x="719999" y="1002131"/>
            <a:ext cx="7700963" cy="1364080"/>
          </a:xfrm>
        </p:spPr>
        <p:txBody>
          <a:bodyPr/>
          <a:lstStyle/>
          <a:p>
            <a:r>
              <a:rPr lang="sv-SE" sz="2800" dirty="0"/>
              <a:t>9. Om det hade varit en patient med känd MRSA som kommit med en sårskada, hur hade ni då hanterat situationen?</a:t>
            </a:r>
          </a:p>
        </p:txBody>
      </p:sp>
      <p:sp>
        <p:nvSpPr>
          <p:cNvPr id="7" name="Platshållare för innehåll 6">
            <a:extLst>
              <a:ext uri="{FF2B5EF4-FFF2-40B4-BE49-F238E27FC236}">
                <a16:creationId xmlns:a16="http://schemas.microsoft.com/office/drawing/2014/main" id="{7BAEF04A-B8A3-EA55-ED50-9D402661DE0E}"/>
              </a:ext>
            </a:extLst>
          </p:cNvPr>
          <p:cNvSpPr>
            <a:spLocks noGrp="1"/>
          </p:cNvSpPr>
          <p:nvPr>
            <p:ph idx="1"/>
          </p:nvPr>
        </p:nvSpPr>
        <p:spPr>
          <a:xfrm>
            <a:off x="720000" y="2580942"/>
            <a:ext cx="7700963" cy="3517456"/>
          </a:xfrm>
        </p:spPr>
        <p:txBody>
          <a:bodyPr/>
          <a:lstStyle/>
          <a:p>
            <a:r>
              <a:rPr lang="sv-SE" sz="2400" dirty="0"/>
              <a:t>Ingen skillnad</a:t>
            </a:r>
          </a:p>
          <a:p>
            <a:r>
              <a:rPr lang="sv-SE" sz="2400" dirty="0"/>
              <a:t>Många människor är bärare av resistenta bakterier utan att veta om det</a:t>
            </a:r>
          </a:p>
          <a:p>
            <a:r>
              <a:rPr lang="sv-SE" sz="2400" dirty="0"/>
              <a:t>Rutinerna ska vara tillräckligt bra för att smitta inte ska spridas oavsett om vi känner till smittan eller inte</a:t>
            </a:r>
          </a:p>
        </p:txBody>
      </p:sp>
      <p:sp>
        <p:nvSpPr>
          <p:cNvPr id="4" name="Platshållare för sidfot 3">
            <a:extLst>
              <a:ext uri="{FF2B5EF4-FFF2-40B4-BE49-F238E27FC236}">
                <a16:creationId xmlns:a16="http://schemas.microsoft.com/office/drawing/2014/main" id="{E194A72F-B772-E3DC-50AA-648ECE4B1C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8660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21601D-6146-E7E7-9F12-BC6F8054EBB5}"/>
              </a:ext>
            </a:extLst>
          </p:cNvPr>
          <p:cNvSpPr>
            <a:spLocks noGrp="1"/>
          </p:cNvSpPr>
          <p:nvPr>
            <p:ph type="title"/>
          </p:nvPr>
        </p:nvSpPr>
        <p:spPr/>
        <p:txBody>
          <a:bodyPr/>
          <a:lstStyle/>
          <a:p>
            <a:r>
              <a:rPr lang="sv-SE" sz="2800" dirty="0"/>
              <a:t>10. Vad innebär basala hygienrutiner när man arbetar på en </a:t>
            </a:r>
            <a:r>
              <a:rPr lang="sv-SE" sz="2800" dirty="0" err="1"/>
              <a:t>närakut</a:t>
            </a:r>
            <a:r>
              <a:rPr lang="sv-SE" sz="2800" dirty="0"/>
              <a:t>?</a:t>
            </a:r>
          </a:p>
        </p:txBody>
      </p:sp>
      <p:sp>
        <p:nvSpPr>
          <p:cNvPr id="7" name="Platshållare för innehåll 6">
            <a:extLst>
              <a:ext uri="{FF2B5EF4-FFF2-40B4-BE49-F238E27FC236}">
                <a16:creationId xmlns:a16="http://schemas.microsoft.com/office/drawing/2014/main" id="{7BAEF04A-B8A3-EA55-ED50-9D402661DE0E}"/>
              </a:ext>
            </a:extLst>
          </p:cNvPr>
          <p:cNvSpPr>
            <a:spLocks noGrp="1"/>
          </p:cNvSpPr>
          <p:nvPr>
            <p:ph idx="1"/>
          </p:nvPr>
        </p:nvSpPr>
        <p:spPr/>
        <p:txBody>
          <a:bodyPr/>
          <a:lstStyle/>
          <a:p>
            <a:r>
              <a:rPr lang="sv-SE" sz="2400" dirty="0"/>
              <a:t>Basala hygienrutiner är till för att förhindra smitta mellan patienter och mellan personal och patienter</a:t>
            </a:r>
          </a:p>
          <a:p>
            <a:r>
              <a:rPr lang="sv-SE" sz="2400" dirty="0"/>
              <a:t>De ska tillämpas vid all vård som innebär fysisk kontakt med patienten</a:t>
            </a:r>
          </a:p>
        </p:txBody>
      </p:sp>
      <p:sp>
        <p:nvSpPr>
          <p:cNvPr id="4" name="Platshållare för sidfot 3">
            <a:extLst>
              <a:ext uri="{FF2B5EF4-FFF2-40B4-BE49-F238E27FC236}">
                <a16:creationId xmlns:a16="http://schemas.microsoft.com/office/drawing/2014/main" id="{E194A72F-B772-E3DC-50AA-648ECE4B1C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05111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21601D-6146-E7E7-9F12-BC6F8054EBB5}"/>
              </a:ext>
            </a:extLst>
          </p:cNvPr>
          <p:cNvSpPr>
            <a:spLocks noGrp="1"/>
          </p:cNvSpPr>
          <p:nvPr>
            <p:ph type="title"/>
          </p:nvPr>
        </p:nvSpPr>
        <p:spPr>
          <a:xfrm>
            <a:off x="720000" y="959684"/>
            <a:ext cx="7700963" cy="836613"/>
          </a:xfrm>
        </p:spPr>
        <p:txBody>
          <a:bodyPr/>
          <a:lstStyle/>
          <a:p>
            <a:r>
              <a:rPr lang="sv-SE" sz="2800" dirty="0"/>
              <a:t>10. Vad innebär basala hygienrutiner när man arbetar på en </a:t>
            </a:r>
            <a:r>
              <a:rPr lang="sv-SE" sz="2800" dirty="0" err="1"/>
              <a:t>närakut</a:t>
            </a:r>
            <a:r>
              <a:rPr lang="sv-SE" sz="2800" dirty="0"/>
              <a:t>? Forts.</a:t>
            </a:r>
          </a:p>
        </p:txBody>
      </p:sp>
      <p:sp>
        <p:nvSpPr>
          <p:cNvPr id="7" name="Platshållare för innehåll 6">
            <a:extLst>
              <a:ext uri="{FF2B5EF4-FFF2-40B4-BE49-F238E27FC236}">
                <a16:creationId xmlns:a16="http://schemas.microsoft.com/office/drawing/2014/main" id="{7BAEF04A-B8A3-EA55-ED50-9D402661DE0E}"/>
              </a:ext>
            </a:extLst>
          </p:cNvPr>
          <p:cNvSpPr>
            <a:spLocks noGrp="1"/>
          </p:cNvSpPr>
          <p:nvPr>
            <p:ph idx="1"/>
          </p:nvPr>
        </p:nvSpPr>
        <p:spPr>
          <a:xfrm>
            <a:off x="720000" y="1796297"/>
            <a:ext cx="7700963" cy="4596482"/>
          </a:xfrm>
        </p:spPr>
        <p:txBody>
          <a:bodyPr/>
          <a:lstStyle/>
          <a:p>
            <a:r>
              <a:rPr lang="sv-SE" sz="2400" dirty="0"/>
              <a:t>Kortärmad arbetsdräkt</a:t>
            </a:r>
          </a:p>
          <a:p>
            <a:r>
              <a:rPr lang="sv-SE" sz="2400" dirty="0"/>
              <a:t>Inget armbandsur, armband, ringar eller liknande</a:t>
            </a:r>
          </a:p>
          <a:p>
            <a:r>
              <a:rPr lang="sv-SE" sz="2400" dirty="0"/>
              <a:t>Naglarna måste vara korta och fria från nagellack</a:t>
            </a:r>
          </a:p>
          <a:p>
            <a:r>
              <a:rPr lang="sv-SE" sz="2400" dirty="0"/>
              <a:t>Långt hår ska vara uppfäst</a:t>
            </a:r>
          </a:p>
          <a:p>
            <a:r>
              <a:rPr lang="sv-SE" sz="2400" dirty="0"/>
              <a:t>Handdesinfektion görs före och efter varje vårdmoment samt före och efter handskanvändning</a:t>
            </a:r>
          </a:p>
        </p:txBody>
      </p:sp>
      <p:sp>
        <p:nvSpPr>
          <p:cNvPr id="4" name="Platshållare för sidfot 3">
            <a:extLst>
              <a:ext uri="{FF2B5EF4-FFF2-40B4-BE49-F238E27FC236}">
                <a16:creationId xmlns:a16="http://schemas.microsoft.com/office/drawing/2014/main" id="{E194A72F-B772-E3DC-50AA-648ECE4B1C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6150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21601D-6146-E7E7-9F12-BC6F8054EBB5}"/>
              </a:ext>
            </a:extLst>
          </p:cNvPr>
          <p:cNvSpPr>
            <a:spLocks noGrp="1"/>
          </p:cNvSpPr>
          <p:nvPr>
            <p:ph type="title"/>
          </p:nvPr>
        </p:nvSpPr>
        <p:spPr/>
        <p:txBody>
          <a:bodyPr/>
          <a:lstStyle/>
          <a:p>
            <a:endParaRPr lang="sv-SE"/>
          </a:p>
        </p:txBody>
      </p:sp>
      <p:sp>
        <p:nvSpPr>
          <p:cNvPr id="7" name="Platshållare för innehåll 6">
            <a:extLst>
              <a:ext uri="{FF2B5EF4-FFF2-40B4-BE49-F238E27FC236}">
                <a16:creationId xmlns:a16="http://schemas.microsoft.com/office/drawing/2014/main" id="{7BAEF04A-B8A3-EA55-ED50-9D402661DE0E}"/>
              </a:ext>
            </a:extLst>
          </p:cNvPr>
          <p:cNvSpPr>
            <a:spLocks noGrp="1"/>
          </p:cNvSpPr>
          <p:nvPr>
            <p:ph idx="1"/>
          </p:nvPr>
        </p:nvSpPr>
        <p:spPr>
          <a:xfrm>
            <a:off x="720000" y="2799347"/>
            <a:ext cx="7700963" cy="3299051"/>
          </a:xfrm>
        </p:spPr>
        <p:txBody>
          <a:bodyPr/>
          <a:lstStyle/>
          <a:p>
            <a:pPr marL="0" indent="0" algn="ctr">
              <a:buNone/>
            </a:pPr>
            <a:r>
              <a:rPr lang="sv-SE" sz="2400" dirty="0"/>
              <a:t>Läs mer här:</a:t>
            </a:r>
          </a:p>
          <a:p>
            <a:pPr marL="0" indent="0" algn="ctr">
              <a:buNone/>
            </a:pPr>
            <a:r>
              <a:rPr lang="sv-SE" sz="2400" dirty="0">
                <a:hlinkClick r:id="rId2"/>
              </a:rPr>
              <a:t>Länk till basala hygienrutiner </a:t>
            </a:r>
            <a:endParaRPr lang="sv-SE" sz="2400" dirty="0"/>
          </a:p>
        </p:txBody>
      </p:sp>
      <p:sp>
        <p:nvSpPr>
          <p:cNvPr id="4" name="Platshållare för sidfot 3">
            <a:extLst>
              <a:ext uri="{FF2B5EF4-FFF2-40B4-BE49-F238E27FC236}">
                <a16:creationId xmlns:a16="http://schemas.microsoft.com/office/drawing/2014/main" id="{E194A72F-B772-E3DC-50AA-648ECE4B1C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0076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21601D-6146-E7E7-9F12-BC6F8054EBB5}"/>
              </a:ext>
            </a:extLst>
          </p:cNvPr>
          <p:cNvSpPr>
            <a:spLocks noGrp="1"/>
          </p:cNvSpPr>
          <p:nvPr>
            <p:ph type="title"/>
          </p:nvPr>
        </p:nvSpPr>
        <p:spPr>
          <a:xfrm>
            <a:off x="720000" y="787400"/>
            <a:ext cx="7700963" cy="130175"/>
          </a:xfrm>
        </p:spPr>
        <p:txBody>
          <a:bodyPr/>
          <a:lstStyle/>
          <a:p>
            <a:endParaRPr lang="sv-SE" dirty="0"/>
          </a:p>
        </p:txBody>
      </p:sp>
      <p:sp>
        <p:nvSpPr>
          <p:cNvPr id="7" name="Platshållare för innehåll 6">
            <a:extLst>
              <a:ext uri="{FF2B5EF4-FFF2-40B4-BE49-F238E27FC236}">
                <a16:creationId xmlns:a16="http://schemas.microsoft.com/office/drawing/2014/main" id="{7BAEF04A-B8A3-EA55-ED50-9D402661DE0E}"/>
              </a:ext>
            </a:extLst>
          </p:cNvPr>
          <p:cNvSpPr>
            <a:spLocks noGrp="1"/>
          </p:cNvSpPr>
          <p:nvPr>
            <p:ph idx="1"/>
          </p:nvPr>
        </p:nvSpPr>
        <p:spPr>
          <a:xfrm>
            <a:off x="720000" y="1047750"/>
            <a:ext cx="7700963" cy="5050649"/>
          </a:xfrm>
        </p:spPr>
        <p:txBody>
          <a:bodyPr/>
          <a:lstStyle/>
          <a:p>
            <a:pPr marL="0" indent="0">
              <a:buNone/>
            </a:pPr>
            <a:r>
              <a:rPr lang="sv-SE" sz="2400" dirty="0"/>
              <a:t>Mycket av det som förekommer i fallet är sånt som ni säkert redan kan i teorin, men som kan vara svårt i praktiken.</a:t>
            </a:r>
          </a:p>
          <a:p>
            <a:pPr marL="0" indent="0">
              <a:buNone/>
            </a:pPr>
            <a:endParaRPr lang="sv-SE" sz="2400" dirty="0"/>
          </a:p>
          <a:p>
            <a:pPr marL="0" indent="0">
              <a:buNone/>
            </a:pPr>
            <a:r>
              <a:rPr lang="sv-SE" sz="2400" dirty="0"/>
              <a:t>Att följa basala hygienrutiner t ex </a:t>
            </a:r>
            <a:r>
              <a:rPr lang="sv-SE" sz="2400"/>
              <a:t>vid sårvård </a:t>
            </a:r>
            <a:r>
              <a:rPr lang="sv-SE" sz="2400" dirty="0"/>
              <a:t>innebär ofta att händerna måste desinfekteras många gånger och handskar behöver bytas mellan vårdmoment med en och samma patient.</a:t>
            </a:r>
          </a:p>
        </p:txBody>
      </p:sp>
      <p:sp>
        <p:nvSpPr>
          <p:cNvPr id="4" name="Platshållare för sidfot 3">
            <a:extLst>
              <a:ext uri="{FF2B5EF4-FFF2-40B4-BE49-F238E27FC236}">
                <a16:creationId xmlns:a16="http://schemas.microsoft.com/office/drawing/2014/main" id="{E194A72F-B772-E3DC-50AA-648ECE4B1C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369062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0E90A462-9717-CFFF-9F4E-B2DE3E03859F}"/>
              </a:ext>
            </a:extLst>
          </p:cNvPr>
          <p:cNvSpPr>
            <a:spLocks noGrp="1"/>
          </p:cNvSpPr>
          <p:nvPr>
            <p:ph type="title"/>
          </p:nvPr>
        </p:nvSpPr>
        <p:spPr>
          <a:xfrm>
            <a:off x="720000" y="1080000"/>
            <a:ext cx="7700963" cy="836613"/>
          </a:xfrm>
        </p:spPr>
        <p:txBody>
          <a:bodyPr/>
          <a:lstStyle/>
          <a:p>
            <a:endParaRPr lang="en-US"/>
          </a:p>
        </p:txBody>
      </p:sp>
      <p:sp>
        <p:nvSpPr>
          <p:cNvPr id="7" name="Platshållare för innehåll 6">
            <a:extLst>
              <a:ext uri="{FF2B5EF4-FFF2-40B4-BE49-F238E27FC236}">
                <a16:creationId xmlns:a16="http://schemas.microsoft.com/office/drawing/2014/main" id="{7BAEF04A-B8A3-EA55-ED50-9D402661DE0E}"/>
              </a:ext>
            </a:extLst>
          </p:cNvPr>
          <p:cNvSpPr>
            <a:spLocks noGrp="1"/>
          </p:cNvSpPr>
          <p:nvPr>
            <p:ph idx="1"/>
          </p:nvPr>
        </p:nvSpPr>
        <p:spPr>
          <a:xfrm>
            <a:off x="720000" y="2159999"/>
            <a:ext cx="3780000" cy="3938400"/>
          </a:xfrm>
        </p:spPr>
        <p:txBody>
          <a:bodyPr wrap="square" anchor="t">
            <a:normAutofit/>
          </a:bodyPr>
          <a:lstStyle/>
          <a:p>
            <a:r>
              <a:rPr lang="sv-SE" dirty="0"/>
              <a:t>Tänk på att en ren hand oftast är renare än handskar</a:t>
            </a:r>
          </a:p>
          <a:p>
            <a:pPr marL="0" indent="0">
              <a:buNone/>
            </a:pPr>
            <a:endParaRPr lang="sv-SE" dirty="0"/>
          </a:p>
          <a:p>
            <a:r>
              <a:rPr lang="sv-SE" dirty="0"/>
              <a:t>Glöm inte att sprita händerna innan du tar handskar ur paketet</a:t>
            </a:r>
          </a:p>
        </p:txBody>
      </p:sp>
      <p:sp>
        <p:nvSpPr>
          <p:cNvPr id="14" name="Footer Placeholder 3">
            <a:extLst>
              <a:ext uri="{FF2B5EF4-FFF2-40B4-BE49-F238E27FC236}">
                <a16:creationId xmlns:a16="http://schemas.microsoft.com/office/drawing/2014/main" id="{DBD1F7C1-BB12-C135-3517-EAFE7CF527DD}"/>
              </a:ext>
            </a:extLst>
          </p:cNvPr>
          <p:cNvSpPr>
            <a:spLocks noGrp="1"/>
          </p:cNvSpPr>
          <p:nvPr>
            <p:ph type="ftr" sz="quarter" idx="3"/>
          </p:nvPr>
        </p:nvSpPr>
        <p:spPr>
          <a:xfrm>
            <a:off x="6400800" y="657225"/>
            <a:ext cx="2519363" cy="130175"/>
          </a:xfrm>
        </p:spPr>
        <p:txBody>
          <a:bodyPr/>
          <a:lstStyle/>
          <a:p>
            <a:endParaRPr lang="sv-SE"/>
          </a:p>
        </p:txBody>
      </p:sp>
      <p:pic>
        <p:nvPicPr>
          <p:cNvPr id="3" name="Bild 2" descr="Höjd hand med hel fyllning">
            <a:extLst>
              <a:ext uri="{FF2B5EF4-FFF2-40B4-BE49-F238E27FC236}">
                <a16:creationId xmlns:a16="http://schemas.microsoft.com/office/drawing/2014/main" id="{0734CFC1-9BF4-D928-AF1A-E3CDF0E761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39725" y="2239200"/>
            <a:ext cx="3780000" cy="3780000"/>
          </a:xfrm>
          <a:prstGeom prst="rect">
            <a:avLst/>
          </a:prstGeom>
        </p:spPr>
      </p:pic>
    </p:spTree>
    <p:extLst>
      <p:ext uri="{BB962C8B-B14F-4D97-AF65-F5344CB8AC3E}">
        <p14:creationId xmlns:p14="http://schemas.microsoft.com/office/powerpoint/2010/main" val="11124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ED7ABD6-1F91-29BD-D8DE-DDCED2200C85}"/>
              </a:ext>
            </a:extLst>
          </p:cNvPr>
          <p:cNvSpPr>
            <a:spLocks noGrp="1"/>
          </p:cNvSpPr>
          <p:nvPr>
            <p:ph type="title"/>
          </p:nvPr>
        </p:nvSpPr>
        <p:spPr/>
        <p:txBody>
          <a:bodyPr/>
          <a:lstStyle/>
          <a:p>
            <a:r>
              <a:rPr lang="sv-SE" sz="2800" dirty="0">
                <a:effectLst/>
                <a:latin typeface="+mn-lt"/>
                <a:ea typeface="Calibri" panose="020F0502020204030204" pitchFamily="34" charset="0"/>
                <a:cs typeface="Times New Roman" panose="02020603050405020304" pitchFamily="18" charset="0"/>
              </a:rPr>
              <a:t>1. Hur ska såret och området omkring det tvättas och förberedas inför suturering?</a:t>
            </a:r>
            <a:endParaRPr lang="sv-SE" sz="2800" dirty="0">
              <a:latin typeface="+mn-lt"/>
            </a:endParaRPr>
          </a:p>
        </p:txBody>
      </p:sp>
      <p:sp>
        <p:nvSpPr>
          <p:cNvPr id="7" name="Platshållare för innehåll 6">
            <a:extLst>
              <a:ext uri="{FF2B5EF4-FFF2-40B4-BE49-F238E27FC236}">
                <a16:creationId xmlns:a16="http://schemas.microsoft.com/office/drawing/2014/main" id="{1965FE2E-F09A-18EA-4EA6-19048F27DDD9}"/>
              </a:ext>
            </a:extLst>
          </p:cNvPr>
          <p:cNvSpPr>
            <a:spLocks noGrp="1"/>
          </p:cNvSpPr>
          <p:nvPr>
            <p:ph idx="1"/>
          </p:nvPr>
        </p:nvSpPr>
        <p:spPr>
          <a:xfrm>
            <a:off x="720000" y="2005263"/>
            <a:ext cx="7700963" cy="4138862"/>
          </a:xfrm>
        </p:spPr>
        <p:txBody>
          <a:bodyPr/>
          <a:lstStyle/>
          <a:p>
            <a:r>
              <a:rPr lang="sv-SE" sz="2400" dirty="0"/>
              <a:t>Traumatiskt sår tvättas med fördel med kroppsvarmt kranvatten och mild tvål</a:t>
            </a:r>
          </a:p>
          <a:p>
            <a:r>
              <a:rPr lang="sv-SE" sz="2400" dirty="0"/>
              <a:t>Bra att använda dusch om det finns</a:t>
            </a:r>
          </a:p>
          <a:p>
            <a:r>
              <a:rPr lang="sv-SE" sz="2400" dirty="0"/>
              <a:t>Undantag: Olämpligt med kranvatten i sår som står i förbindelse med leder eller andra sterila lokaler. </a:t>
            </a:r>
          </a:p>
          <a:p>
            <a:r>
              <a:rPr lang="sv-SE" sz="2400" dirty="0"/>
              <a:t>Hår tas bort med sax</a:t>
            </a:r>
          </a:p>
          <a:p>
            <a:r>
              <a:rPr lang="sv-SE" sz="2400" dirty="0"/>
              <a:t>Rakning ger större risk för skador på huden</a:t>
            </a:r>
          </a:p>
        </p:txBody>
      </p:sp>
      <p:sp>
        <p:nvSpPr>
          <p:cNvPr id="4" name="Platshållare för sidfot 3">
            <a:extLst>
              <a:ext uri="{FF2B5EF4-FFF2-40B4-BE49-F238E27FC236}">
                <a16:creationId xmlns:a16="http://schemas.microsoft.com/office/drawing/2014/main" id="{D8ED1C34-1AA3-98F1-DEF1-2A9E07B8C835}"/>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5305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B3BA95E-4585-E1B2-78AA-4067804C5FED}"/>
              </a:ext>
            </a:extLst>
          </p:cNvPr>
          <p:cNvSpPr>
            <a:spLocks noGrp="1"/>
          </p:cNvSpPr>
          <p:nvPr>
            <p:ph type="title"/>
          </p:nvPr>
        </p:nvSpPr>
        <p:spPr>
          <a:xfrm>
            <a:off x="720000" y="978067"/>
            <a:ext cx="7700963" cy="1267827"/>
          </a:xfrm>
        </p:spPr>
        <p:txBody>
          <a:bodyPr/>
          <a:lstStyle/>
          <a:p>
            <a:r>
              <a:rPr lang="sv-SE" sz="2800" dirty="0"/>
              <a:t>2. Vilken skyddsutrustning behövs? Vad ska man tänka på när man tar på sig handskar?</a:t>
            </a:r>
          </a:p>
        </p:txBody>
      </p:sp>
      <p:sp>
        <p:nvSpPr>
          <p:cNvPr id="7" name="Platshållare för innehåll 6">
            <a:extLst>
              <a:ext uri="{FF2B5EF4-FFF2-40B4-BE49-F238E27FC236}">
                <a16:creationId xmlns:a16="http://schemas.microsoft.com/office/drawing/2014/main" id="{BB074A21-CE70-9398-0EDB-8D73C7937439}"/>
              </a:ext>
            </a:extLst>
          </p:cNvPr>
          <p:cNvSpPr>
            <a:spLocks noGrp="1"/>
          </p:cNvSpPr>
          <p:nvPr>
            <p:ph idx="1"/>
          </p:nvPr>
        </p:nvSpPr>
        <p:spPr>
          <a:xfrm>
            <a:off x="720000" y="2245894"/>
            <a:ext cx="7700963" cy="3852504"/>
          </a:xfrm>
        </p:spPr>
        <p:txBody>
          <a:bodyPr/>
          <a:lstStyle/>
          <a:p>
            <a:r>
              <a:rPr lang="sv-SE" sz="2400" dirty="0"/>
              <a:t>Rena handskar vid risk för kontakt med kroppsvätskor</a:t>
            </a:r>
          </a:p>
          <a:p>
            <a:r>
              <a:rPr lang="sv-SE" sz="2400" dirty="0"/>
              <a:t>Desinfektera händerna innan handskarna tas ur förpackningen</a:t>
            </a:r>
          </a:p>
          <a:p>
            <a:r>
              <a:rPr lang="sv-SE" sz="2400" dirty="0"/>
              <a:t>Sterila handskar behövs som regel inte vid behandling av traumatiska sår</a:t>
            </a:r>
          </a:p>
          <a:p>
            <a:r>
              <a:rPr lang="sv-SE" sz="2400" dirty="0"/>
              <a:t>Plastförkläde är lämpligt, risk för blod på kläderna</a:t>
            </a:r>
          </a:p>
        </p:txBody>
      </p:sp>
      <p:sp>
        <p:nvSpPr>
          <p:cNvPr id="4" name="Platshållare för sidfot 3">
            <a:extLst>
              <a:ext uri="{FF2B5EF4-FFF2-40B4-BE49-F238E27FC236}">
                <a16:creationId xmlns:a16="http://schemas.microsoft.com/office/drawing/2014/main" id="{039F1851-7BDA-5232-1923-816FD45BEF98}"/>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45466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77B5B2-9516-402E-9904-CBCD61053762}"/>
              </a:ext>
            </a:extLst>
          </p:cNvPr>
          <p:cNvSpPr>
            <a:spLocks noGrp="1"/>
          </p:cNvSpPr>
          <p:nvPr>
            <p:ph type="title"/>
          </p:nvPr>
        </p:nvSpPr>
        <p:spPr>
          <a:xfrm>
            <a:off x="593558" y="943352"/>
            <a:ext cx="7827405" cy="1262438"/>
          </a:xfrm>
        </p:spPr>
        <p:txBody>
          <a:bodyPr/>
          <a:lstStyle/>
          <a:p>
            <a:r>
              <a:rPr lang="sv-SE" sz="2800" dirty="0"/>
              <a:t>3. Vilken renhetsgrad (ren eller steril) rekommenderas vanligtvis vid akuta traumatiska sår? </a:t>
            </a:r>
          </a:p>
        </p:txBody>
      </p:sp>
      <p:sp>
        <p:nvSpPr>
          <p:cNvPr id="7" name="Platshållare för innehåll 6">
            <a:extLst>
              <a:ext uri="{FF2B5EF4-FFF2-40B4-BE49-F238E27FC236}">
                <a16:creationId xmlns:a16="http://schemas.microsoft.com/office/drawing/2014/main" id="{86DEFEDC-5455-BD6F-3A65-2763A8B65A72}"/>
              </a:ext>
            </a:extLst>
          </p:cNvPr>
          <p:cNvSpPr>
            <a:spLocks noGrp="1"/>
          </p:cNvSpPr>
          <p:nvPr>
            <p:ph idx="1"/>
          </p:nvPr>
        </p:nvSpPr>
        <p:spPr>
          <a:xfrm>
            <a:off x="593558" y="2205790"/>
            <a:ext cx="7827405" cy="3892609"/>
          </a:xfrm>
        </p:spPr>
        <p:txBody>
          <a:bodyPr/>
          <a:lstStyle/>
          <a:p>
            <a:r>
              <a:rPr lang="sv-SE" sz="2400" dirty="0"/>
              <a:t>I de flesta fall räcker ren rutin</a:t>
            </a:r>
          </a:p>
          <a:p>
            <a:r>
              <a:rPr lang="sv-SE" sz="2400" dirty="0"/>
              <a:t>Steril rutin vid sår med öppen förbindelse med en annars steril lokal, t ex en led</a:t>
            </a:r>
          </a:p>
          <a:p>
            <a:r>
              <a:rPr lang="sv-SE" sz="2400" dirty="0"/>
              <a:t>Vid ren rutin används höggradigt rena produkter</a:t>
            </a:r>
          </a:p>
          <a:p>
            <a:r>
              <a:rPr lang="sv-SE" sz="2400" dirty="0"/>
              <a:t>Renheten ska bevaras hela vägen, t ex ska kompresser plockas med pincett, ej med fingrar</a:t>
            </a:r>
          </a:p>
        </p:txBody>
      </p:sp>
      <p:sp>
        <p:nvSpPr>
          <p:cNvPr id="4" name="Platshållare för sidfot 3">
            <a:extLst>
              <a:ext uri="{FF2B5EF4-FFF2-40B4-BE49-F238E27FC236}">
                <a16:creationId xmlns:a16="http://schemas.microsoft.com/office/drawing/2014/main" id="{B3691332-966F-F868-8CA1-6542AFB2D121}"/>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57860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D6D7A5E-7917-2F20-0C06-52D59124E39C}"/>
              </a:ext>
            </a:extLst>
          </p:cNvPr>
          <p:cNvSpPr>
            <a:spLocks noGrp="1"/>
          </p:cNvSpPr>
          <p:nvPr>
            <p:ph type="title"/>
          </p:nvPr>
        </p:nvSpPr>
        <p:spPr/>
        <p:txBody>
          <a:bodyPr/>
          <a:lstStyle/>
          <a:p>
            <a:r>
              <a:rPr lang="sv-SE" sz="2800" dirty="0"/>
              <a:t>4. Hur förbereder ni behandlingen av Gabriel så att renhetsgraden bevaras?</a:t>
            </a:r>
          </a:p>
        </p:txBody>
      </p:sp>
      <p:sp>
        <p:nvSpPr>
          <p:cNvPr id="7" name="Platshållare för innehåll 6">
            <a:extLst>
              <a:ext uri="{FF2B5EF4-FFF2-40B4-BE49-F238E27FC236}">
                <a16:creationId xmlns:a16="http://schemas.microsoft.com/office/drawing/2014/main" id="{975014AA-0DC0-21C8-184D-67D5EBC8A057}"/>
              </a:ext>
            </a:extLst>
          </p:cNvPr>
          <p:cNvSpPr>
            <a:spLocks noGrp="1"/>
          </p:cNvSpPr>
          <p:nvPr>
            <p:ph idx="1"/>
          </p:nvPr>
        </p:nvSpPr>
        <p:spPr/>
        <p:txBody>
          <a:bodyPr/>
          <a:lstStyle/>
          <a:p>
            <a:pPr marL="457200" indent="-457200">
              <a:buAutoNum type="arabicPeriod"/>
            </a:pPr>
            <a:r>
              <a:rPr lang="sv-SE" sz="2400" dirty="0"/>
              <a:t>Handdesinfektion, sedan handskar på. </a:t>
            </a:r>
            <a:r>
              <a:rPr lang="sv-SE" sz="2400" dirty="0" err="1"/>
              <a:t>Ytdesinfektion</a:t>
            </a:r>
            <a:r>
              <a:rPr lang="sv-SE" sz="2400" dirty="0"/>
              <a:t> av ytan som materialet ska ligga på</a:t>
            </a:r>
          </a:p>
          <a:p>
            <a:r>
              <a:rPr lang="sv-SE" sz="2400" dirty="0"/>
              <a:t>Handdesinfektionen minskar mängden mikroorganismer som tillförs handskförpackningen.</a:t>
            </a:r>
          </a:p>
          <a:p>
            <a:r>
              <a:rPr lang="sv-SE" sz="2400" dirty="0" err="1"/>
              <a:t>Ytdesinfektion</a:t>
            </a:r>
            <a:r>
              <a:rPr lang="sv-SE" sz="2400" dirty="0"/>
              <a:t> torkar ut huden, därför är det bra med handskar när den används.</a:t>
            </a:r>
          </a:p>
        </p:txBody>
      </p:sp>
      <p:sp>
        <p:nvSpPr>
          <p:cNvPr id="4" name="Platshållare för sidfot 3">
            <a:extLst>
              <a:ext uri="{FF2B5EF4-FFF2-40B4-BE49-F238E27FC236}">
                <a16:creationId xmlns:a16="http://schemas.microsoft.com/office/drawing/2014/main" id="{A77EEB6E-AEA6-46D7-8026-3ADFFA5AA7F9}"/>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23684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66F7B06-76D9-CB10-4B0E-F369B17DDF0B}"/>
              </a:ext>
            </a:extLst>
          </p:cNvPr>
          <p:cNvSpPr>
            <a:spLocks noGrp="1"/>
          </p:cNvSpPr>
          <p:nvPr>
            <p:ph type="title"/>
          </p:nvPr>
        </p:nvSpPr>
        <p:spPr>
          <a:xfrm>
            <a:off x="720000" y="1080001"/>
            <a:ext cx="7700963" cy="508168"/>
          </a:xfrm>
        </p:spPr>
        <p:txBody>
          <a:bodyPr/>
          <a:lstStyle/>
          <a:p>
            <a:r>
              <a:rPr lang="sv-SE" sz="2800" dirty="0"/>
              <a:t>4. forts</a:t>
            </a:r>
          </a:p>
        </p:txBody>
      </p:sp>
      <p:sp>
        <p:nvSpPr>
          <p:cNvPr id="7" name="Platshållare för innehåll 6">
            <a:extLst>
              <a:ext uri="{FF2B5EF4-FFF2-40B4-BE49-F238E27FC236}">
                <a16:creationId xmlns:a16="http://schemas.microsoft.com/office/drawing/2014/main" id="{88D98CB8-8D80-940B-D8CF-7EF8AAC203C2}"/>
              </a:ext>
            </a:extLst>
          </p:cNvPr>
          <p:cNvSpPr>
            <a:spLocks noGrp="1"/>
          </p:cNvSpPr>
          <p:nvPr>
            <p:ph idx="1"/>
          </p:nvPr>
        </p:nvSpPr>
        <p:spPr>
          <a:xfrm>
            <a:off x="720000" y="1588169"/>
            <a:ext cx="7700963" cy="4510230"/>
          </a:xfrm>
        </p:spPr>
        <p:txBody>
          <a:bodyPr/>
          <a:lstStyle/>
          <a:p>
            <a:pPr marL="457200" indent="-457200">
              <a:buFont typeface="+mj-lt"/>
              <a:buAutoNum type="arabicPeriod" startAt="2"/>
            </a:pPr>
            <a:r>
              <a:rPr lang="sv-SE" sz="2400" dirty="0"/>
              <a:t>Avtagning av handskar</a:t>
            </a:r>
          </a:p>
          <a:p>
            <a:pPr marL="457200" indent="-457200">
              <a:buAutoNum type="arabicPeriod" startAt="3"/>
            </a:pPr>
            <a:r>
              <a:rPr lang="sv-SE" sz="2400" dirty="0"/>
              <a:t>Desinfektion av händer innan man börjar plocka material</a:t>
            </a:r>
          </a:p>
          <a:p>
            <a:pPr marL="457200" indent="-457200">
              <a:buAutoNum type="arabicPeriod" startAt="3"/>
            </a:pPr>
            <a:r>
              <a:rPr lang="sv-SE" sz="2400" dirty="0"/>
              <a:t>Plocka ihop omläggningsmaterial, beräkna mängden som antas gå åt</a:t>
            </a:r>
          </a:p>
          <a:p>
            <a:pPr marL="457200" indent="-457200">
              <a:buAutoNum type="arabicPeriod" startAt="5"/>
            </a:pPr>
            <a:r>
              <a:rPr lang="sv-SE" sz="2400" dirty="0"/>
              <a:t>Desinfektion av händer innan påtagning av handskar och förkläde</a:t>
            </a:r>
          </a:p>
          <a:p>
            <a:pPr marL="457200" indent="-457200">
              <a:buAutoNum type="arabicPeriod" startAt="5"/>
            </a:pPr>
            <a:r>
              <a:rPr lang="sv-SE" sz="2400" dirty="0"/>
              <a:t>Genomför själva behandlingen</a:t>
            </a:r>
          </a:p>
          <a:p>
            <a:pPr marL="457200" indent="-457200">
              <a:buFont typeface="+mj-lt"/>
              <a:buAutoNum type="arabicPeriod"/>
            </a:pPr>
            <a:endParaRPr lang="sv-SE" sz="2400" dirty="0"/>
          </a:p>
          <a:p>
            <a:pPr marL="457200" indent="-457200">
              <a:buFont typeface="+mj-lt"/>
              <a:buAutoNum type="arabicPeriod"/>
            </a:pPr>
            <a:endParaRPr lang="sv-SE" sz="2400" dirty="0"/>
          </a:p>
          <a:p>
            <a:pPr marL="0" indent="0">
              <a:buNone/>
            </a:pPr>
            <a:endParaRPr lang="sv-SE" sz="2400" dirty="0"/>
          </a:p>
          <a:p>
            <a:pPr marL="0" indent="0">
              <a:buNone/>
            </a:pPr>
            <a:endParaRPr lang="sv-SE" sz="2400" dirty="0"/>
          </a:p>
        </p:txBody>
      </p:sp>
      <p:sp>
        <p:nvSpPr>
          <p:cNvPr id="4" name="Platshållare för sidfot 3">
            <a:extLst>
              <a:ext uri="{FF2B5EF4-FFF2-40B4-BE49-F238E27FC236}">
                <a16:creationId xmlns:a16="http://schemas.microsoft.com/office/drawing/2014/main" id="{C12E2F29-4217-3E4C-D71F-3D99213D624D}"/>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3329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46EEBFE-5C98-1DB8-6A90-53B82645F298}"/>
              </a:ext>
            </a:extLst>
          </p:cNvPr>
          <p:cNvSpPr>
            <a:spLocks noGrp="1"/>
          </p:cNvSpPr>
          <p:nvPr>
            <p:ph type="title"/>
          </p:nvPr>
        </p:nvSpPr>
        <p:spPr>
          <a:xfrm>
            <a:off x="720000" y="1080000"/>
            <a:ext cx="7700963" cy="524211"/>
          </a:xfrm>
        </p:spPr>
        <p:txBody>
          <a:bodyPr/>
          <a:lstStyle/>
          <a:p>
            <a:r>
              <a:rPr lang="sv-SE" sz="2800" dirty="0"/>
              <a:t>4. forts</a:t>
            </a:r>
          </a:p>
        </p:txBody>
      </p:sp>
      <p:sp>
        <p:nvSpPr>
          <p:cNvPr id="7" name="Platshållare för innehåll 6">
            <a:extLst>
              <a:ext uri="{FF2B5EF4-FFF2-40B4-BE49-F238E27FC236}">
                <a16:creationId xmlns:a16="http://schemas.microsoft.com/office/drawing/2014/main" id="{DCBBB57D-EE1D-D5A0-183E-D2080C6D3AFC}"/>
              </a:ext>
            </a:extLst>
          </p:cNvPr>
          <p:cNvSpPr>
            <a:spLocks noGrp="1"/>
          </p:cNvSpPr>
          <p:nvPr>
            <p:ph idx="1"/>
          </p:nvPr>
        </p:nvSpPr>
        <p:spPr>
          <a:xfrm>
            <a:off x="720000" y="1668379"/>
            <a:ext cx="7700963" cy="4430020"/>
          </a:xfrm>
        </p:spPr>
        <p:txBody>
          <a:bodyPr/>
          <a:lstStyle/>
          <a:p>
            <a:pPr marL="457200" indent="-457200">
              <a:buFont typeface="+mj-lt"/>
              <a:buAutoNum type="arabicPeriod" startAt="7"/>
            </a:pPr>
            <a:r>
              <a:rPr lang="sv-SE" sz="2400" dirty="0"/>
              <a:t>Ta av förkläde och handskar, sedan desinfektion av händer</a:t>
            </a:r>
          </a:p>
          <a:p>
            <a:pPr marL="457200" indent="-457200">
              <a:buFont typeface="+mj-lt"/>
              <a:buAutoNum type="arabicPeriod" startAt="7"/>
            </a:pPr>
            <a:r>
              <a:rPr lang="sv-SE" sz="2400" dirty="0"/>
              <a:t>Nya handskar, sedan desinfektion av ytan materialet låg på</a:t>
            </a:r>
          </a:p>
          <a:p>
            <a:pPr marL="457200" indent="-457200">
              <a:buFont typeface="+mj-lt"/>
              <a:buAutoNum type="arabicPeriod" startAt="7"/>
            </a:pPr>
            <a:r>
              <a:rPr lang="sv-SE" sz="2400" dirty="0"/>
              <a:t>Ta av handskar och desinfektera sedan händerna</a:t>
            </a:r>
          </a:p>
        </p:txBody>
      </p:sp>
      <p:sp>
        <p:nvSpPr>
          <p:cNvPr id="4" name="Platshållare för sidfot 3">
            <a:extLst>
              <a:ext uri="{FF2B5EF4-FFF2-40B4-BE49-F238E27FC236}">
                <a16:creationId xmlns:a16="http://schemas.microsoft.com/office/drawing/2014/main" id="{1B0DDB98-1BDA-7CFC-E272-1FE25775B667}"/>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30492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249D82F-E749-3D57-3A5E-10FCCB69C2B8}"/>
              </a:ext>
            </a:extLst>
          </p:cNvPr>
          <p:cNvSpPr>
            <a:spLocks noGrp="1"/>
          </p:cNvSpPr>
          <p:nvPr>
            <p:ph type="title"/>
          </p:nvPr>
        </p:nvSpPr>
        <p:spPr>
          <a:xfrm>
            <a:off x="639789" y="1066800"/>
            <a:ext cx="7700963" cy="4379495"/>
          </a:xfrm>
        </p:spPr>
        <p:txBody>
          <a:bodyPr/>
          <a:lstStyle/>
          <a:p>
            <a:r>
              <a:rPr lang="sv-SE" sz="2800" dirty="0"/>
              <a:t>5. Ni vill ge Gabriel lokalbedövning och hittar en påbörjad flaska </a:t>
            </a:r>
            <a:r>
              <a:rPr lang="sv-SE" sz="2800" dirty="0" err="1"/>
              <a:t>Xylocain</a:t>
            </a:r>
            <a:r>
              <a:rPr lang="sv-SE" sz="2800" baseline="30000" dirty="0"/>
              <a:t>®</a:t>
            </a:r>
            <a:r>
              <a:rPr lang="sv-SE" sz="2800" dirty="0"/>
              <a:t> adrenalin i skåpet. Färdig att använda med uppdragningskanyl och allt. Smidigt!</a:t>
            </a:r>
            <a:br>
              <a:rPr lang="sv-SE" sz="2800" dirty="0"/>
            </a:br>
            <a:r>
              <a:rPr lang="sv-SE" sz="2800" dirty="0"/>
              <a:t>Hur gör ni med flaskan med bedövningsmedel? Kan man använda en flaska flera gånger? Hur länge håller den?</a:t>
            </a:r>
            <a:br>
              <a:rPr lang="sv-SE" sz="2800" dirty="0"/>
            </a:br>
            <a:endParaRPr lang="sv-SE" sz="2800" dirty="0"/>
          </a:p>
        </p:txBody>
      </p:sp>
      <p:sp>
        <p:nvSpPr>
          <p:cNvPr id="7" name="Platshållare för innehåll 6">
            <a:extLst>
              <a:ext uri="{FF2B5EF4-FFF2-40B4-BE49-F238E27FC236}">
                <a16:creationId xmlns:a16="http://schemas.microsoft.com/office/drawing/2014/main" id="{2958B204-ECCC-74D1-861F-0614C5296741}"/>
              </a:ext>
            </a:extLst>
          </p:cNvPr>
          <p:cNvSpPr>
            <a:spLocks noGrp="1"/>
          </p:cNvSpPr>
          <p:nvPr>
            <p:ph idx="1"/>
          </p:nvPr>
        </p:nvSpPr>
        <p:spPr>
          <a:xfrm>
            <a:off x="639790" y="5863389"/>
            <a:ext cx="7781174" cy="235010"/>
          </a:xfrm>
        </p:spPr>
        <p:txBody>
          <a:bodyPr/>
          <a:lstStyle/>
          <a:p>
            <a:endParaRPr lang="sv-SE" baseline="30000" dirty="0"/>
          </a:p>
        </p:txBody>
      </p:sp>
      <p:sp>
        <p:nvSpPr>
          <p:cNvPr id="4" name="Platshållare för sidfot 3">
            <a:extLst>
              <a:ext uri="{FF2B5EF4-FFF2-40B4-BE49-F238E27FC236}">
                <a16:creationId xmlns:a16="http://schemas.microsoft.com/office/drawing/2014/main" id="{9820890D-D2A0-32CB-0157-0363B8A32ED8}"/>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036938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8226A53-3B2A-A7BC-3A6A-C802EE29EB08}"/>
              </a:ext>
            </a:extLst>
          </p:cNvPr>
          <p:cNvSpPr>
            <a:spLocks noGrp="1"/>
          </p:cNvSpPr>
          <p:nvPr>
            <p:ph type="title"/>
          </p:nvPr>
        </p:nvSpPr>
        <p:spPr>
          <a:xfrm>
            <a:off x="720000" y="871853"/>
            <a:ext cx="7700963" cy="84455"/>
          </a:xfrm>
        </p:spPr>
        <p:txBody>
          <a:bodyPr/>
          <a:lstStyle/>
          <a:p>
            <a:endParaRPr lang="sv-SE" sz="2800" dirty="0"/>
          </a:p>
        </p:txBody>
      </p:sp>
      <p:sp>
        <p:nvSpPr>
          <p:cNvPr id="7" name="Platshållare för innehåll 6">
            <a:extLst>
              <a:ext uri="{FF2B5EF4-FFF2-40B4-BE49-F238E27FC236}">
                <a16:creationId xmlns:a16="http://schemas.microsoft.com/office/drawing/2014/main" id="{AB399094-9BBB-5D87-6BBD-C2AFBEA82F11}"/>
              </a:ext>
            </a:extLst>
          </p:cNvPr>
          <p:cNvSpPr>
            <a:spLocks noGrp="1"/>
          </p:cNvSpPr>
          <p:nvPr>
            <p:ph idx="1"/>
          </p:nvPr>
        </p:nvSpPr>
        <p:spPr>
          <a:xfrm>
            <a:off x="720000" y="1040761"/>
            <a:ext cx="7700963" cy="5319934"/>
          </a:xfrm>
        </p:spPr>
        <p:txBody>
          <a:bodyPr/>
          <a:lstStyle/>
          <a:p>
            <a:r>
              <a:rPr lang="sv-SE" sz="2400" dirty="0"/>
              <a:t>Flaskor med lokalbedövningsmedel är ofta avsedda för flergångsbruk</a:t>
            </a:r>
          </a:p>
          <a:p>
            <a:r>
              <a:rPr lang="sv-SE" sz="2400" dirty="0"/>
              <a:t>Öppnad förpackning har begränsad hållbarhet</a:t>
            </a:r>
          </a:p>
          <a:p>
            <a:r>
              <a:rPr lang="sv-SE" sz="2400" dirty="0" err="1"/>
              <a:t>Xylocain</a:t>
            </a:r>
            <a:r>
              <a:rPr lang="sv-SE" sz="2400" baseline="30000" dirty="0"/>
              <a:t>® </a:t>
            </a:r>
            <a:r>
              <a:rPr lang="sv-SE" sz="2400" dirty="0"/>
              <a:t>adrenalin har 3 dagars hållbarhet</a:t>
            </a:r>
          </a:p>
          <a:p>
            <a:r>
              <a:rPr lang="sv-SE" sz="2400" dirty="0"/>
              <a:t>En flaska som man inte vet hur länge den har varit öppen bör inte användas</a:t>
            </a:r>
          </a:p>
          <a:p>
            <a:r>
              <a:rPr lang="sv-SE" sz="2400" dirty="0"/>
              <a:t>Det är inte lämpligt att låta en uppdragningskanyl stå kvar i flaskan efter användandet</a:t>
            </a:r>
          </a:p>
          <a:p>
            <a:pPr marL="0" indent="0">
              <a:buNone/>
            </a:pPr>
            <a:r>
              <a:rPr lang="sv-SE" sz="2400" dirty="0"/>
              <a:t>		</a:t>
            </a:r>
            <a:r>
              <a:rPr lang="sv-SE" sz="2400" b="1" dirty="0"/>
              <a:t>Ni måste ta en ny flaska!</a:t>
            </a:r>
          </a:p>
          <a:p>
            <a:endParaRPr lang="sv-SE" dirty="0"/>
          </a:p>
        </p:txBody>
      </p:sp>
      <p:sp>
        <p:nvSpPr>
          <p:cNvPr id="4" name="Platshållare för sidfot 3">
            <a:extLst>
              <a:ext uri="{FF2B5EF4-FFF2-40B4-BE49-F238E27FC236}">
                <a16:creationId xmlns:a16="http://schemas.microsoft.com/office/drawing/2014/main" id="{C0ABFFE0-73F7-4314-8AC6-D678B3EFF2BA}"/>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
        <p:nvSpPr>
          <p:cNvPr id="2" name="Pil: höger 1">
            <a:extLst>
              <a:ext uri="{FF2B5EF4-FFF2-40B4-BE49-F238E27FC236}">
                <a16:creationId xmlns:a16="http://schemas.microsoft.com/office/drawing/2014/main" id="{308FDBD2-C812-718A-17D8-64BAB0F31784}"/>
              </a:ext>
            </a:extLst>
          </p:cNvPr>
          <p:cNvSpPr/>
          <p:nvPr/>
        </p:nvSpPr>
        <p:spPr bwMode="auto">
          <a:xfrm>
            <a:off x="1227220" y="5732284"/>
            <a:ext cx="1066800" cy="507726"/>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Tree>
    <p:extLst>
      <p:ext uri="{BB962C8B-B14F-4D97-AF65-F5344CB8AC3E}">
        <p14:creationId xmlns:p14="http://schemas.microsoft.com/office/powerpoint/2010/main" val="840274757"/>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TotalTime>
  <Words>1105</Words>
  <Application>Microsoft Office PowerPoint</Application>
  <PresentationFormat>Bildspel på skärmen (4:3)</PresentationFormat>
  <Paragraphs>77</Paragraphs>
  <Slides>18</Slides>
  <Notes>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18</vt:i4>
      </vt:variant>
    </vt:vector>
  </HeadingPairs>
  <TitlesOfParts>
    <vt:vector size="23" baseType="lpstr">
      <vt:lpstr>Arial</vt:lpstr>
      <vt:lpstr>Calibri</vt:lpstr>
      <vt:lpstr>Verdana</vt:lpstr>
      <vt:lpstr>Wingdings</vt:lpstr>
      <vt:lpstr>Standardformgivning</vt:lpstr>
      <vt:lpstr>Vårdhygien</vt:lpstr>
      <vt:lpstr>1. Hur ska såret och området omkring det tvättas och förberedas inför suturering?</vt:lpstr>
      <vt:lpstr>2. Vilken skyddsutrustning behövs? Vad ska man tänka på när man tar på sig handskar?</vt:lpstr>
      <vt:lpstr>3. Vilken renhetsgrad (ren eller steril) rekommenderas vanligtvis vid akuta traumatiska sår? </vt:lpstr>
      <vt:lpstr>4. Hur förbereder ni behandlingen av Gabriel så att renhetsgraden bevaras?</vt:lpstr>
      <vt:lpstr>4. forts</vt:lpstr>
      <vt:lpstr>4. forts</vt:lpstr>
      <vt:lpstr>5. Ni vill ge Gabriel lokalbedövning och hittar en påbörjad flaska Xylocain® adrenalin i skåpet. Färdig att använda med uppdragningskanyl och allt. Smidigt! Hur gör ni med flaskan med bedövningsmedel? Kan man använda en flaska flera gånger? Hur länge håller den? </vt:lpstr>
      <vt:lpstr>PowerPoint-presentation</vt:lpstr>
      <vt:lpstr>6. När någon milliliter av bedövnings-medlet injicerats kring såret inser ni att ni tagit för lite och behöver dra upp mer. Hur gör ni nu?</vt:lpstr>
      <vt:lpstr>7. Nu är såret äntligen bedövat och ni ska börja sy. Dessvärre upptäcker ni att ni tagit fram fel sorts tråd och behöver ta en ny i skåpet. Hur gör ni nu?</vt:lpstr>
      <vt:lpstr>8. I förrådet på vårdcentralen finns produkter med en överstruken tvåa på förpackningen. Vad betyder den symbolen?</vt:lpstr>
      <vt:lpstr>9. Om det hade varit en patient med känd MRSA som kommit med en sårskada, hur hade ni då hanterat situationen?</vt:lpstr>
      <vt:lpstr>10. Vad innebär basala hygienrutiner när man arbetar på en närakut?</vt:lpstr>
      <vt:lpstr>10. Vad innebär basala hygienrutiner när man arbetar på en närakut? Forts.</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Vårdhygien</dc:title>
  <dc:creator>Hélène Rödin</dc:creator>
  <cp:lastModifiedBy>Anna-Lena Fastén</cp:lastModifiedBy>
  <cp:revision>9</cp:revision>
  <dcterms:created xsi:type="dcterms:W3CDTF">2023-06-30T13:14:46Z</dcterms:created>
  <dcterms:modified xsi:type="dcterms:W3CDTF">2023-08-16T11:02:36Z</dcterms:modified>
</cp:coreProperties>
</file>