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0" r:id="rId2"/>
    <p:sldId id="261" r:id="rId3"/>
    <p:sldId id="262" r:id="rId4"/>
    <p:sldId id="263" r:id="rId5"/>
    <p:sldId id="264" r:id="rId6"/>
    <p:sldId id="265" r:id="rId7"/>
    <p:sldId id="266" r:id="rId8"/>
    <p:sldId id="282" r:id="rId9"/>
    <p:sldId id="267" r:id="rId10"/>
    <p:sldId id="283" r:id="rId11"/>
    <p:sldId id="284" r:id="rId12"/>
    <p:sldId id="285" r:id="rId13"/>
    <p:sldId id="286" r:id="rId14"/>
    <p:sldId id="28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14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F148-8BFB-4AFA-8843-913BF514757D}" type="datetimeFigureOut">
              <a:rPr lang="sv-SE" smtClean="0"/>
              <a:t>2020-06-11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611F1-19BA-4E4F-B72D-8F6831441759}" type="slidenum">
              <a:rPr lang="sv-SE" smtClean="0"/>
              <a:t>‹#›</a:t>
            </a:fld>
            <a:endParaRPr lang="sv-SE"/>
          </a:p>
        </p:txBody>
      </p:sp>
    </p:spTree>
    <p:extLst>
      <p:ext uri="{BB962C8B-B14F-4D97-AF65-F5344CB8AC3E}">
        <p14:creationId xmlns:p14="http://schemas.microsoft.com/office/powerpoint/2010/main" val="164366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Vid misstanke om akut mediaotit bör en läkarbedömning erbjudas inom ett dygn oavsett patientens ålder. Det finns sällan medicinska skäl för undersökning kvälls- eller nattetid. Rekommendera smärtstillande, näsdroppar och högläge under väntetiden. Om patienten blir besvärsfri under väntetiden behöver ingen undersökning göras, förutsatt att det inte rinner ur örat. Anledningen till att alla patienter med misstänkt akut mediaotit rekommenderas undersökning är dels att ställa en diagnos, dels ta ställning till eventuell behandling.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5</a:t>
            </a:fld>
            <a:endParaRPr lang="sv-SE"/>
          </a:p>
        </p:txBody>
      </p:sp>
    </p:spTree>
    <p:extLst>
      <p:ext uri="{BB962C8B-B14F-4D97-AF65-F5344CB8AC3E}">
        <p14:creationId xmlns:p14="http://schemas.microsoft.com/office/powerpoint/2010/main" val="99820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Om inga komplicerande faktorer finns, (se svar på fråga 2), rekommenderas aktiv exspektans.  Mamma ska informeras om normalförloppet och vilka eventuella komplikationer hon bör uppmärksamma. Hon ska också uppmanas att återkomma med Amina vid eventuell försämring alternativt efter 2–3 dagar eller vid utebliven eller tveksam förbättring.</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 allra flesta barn med akut mediaotit blir lika fort feberfria, smärtfria och kan återgå till förskolan/skolan lika tidigt utan antibiotika som med. Här ger alltså antibiotika varken symtomlindring eller kortare sjukdomstid.</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7</a:t>
            </a:fld>
            <a:endParaRPr lang="sv-SE"/>
          </a:p>
        </p:txBody>
      </p:sp>
    </p:spTree>
    <p:extLst>
      <p:ext uri="{BB962C8B-B14F-4D97-AF65-F5344CB8AC3E}">
        <p14:creationId xmlns:p14="http://schemas.microsoft.com/office/powerpoint/2010/main" val="1096738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Vid inopererade plaströr hade hon fått behandling med </a:t>
            </a:r>
            <a:r>
              <a:rPr lang="sv-SE" sz="1200" kern="1200" dirty="0" err="1">
                <a:solidFill>
                  <a:schemeClr val="tx1"/>
                </a:solidFill>
                <a:effectLst/>
                <a:latin typeface="+mn-lt"/>
                <a:ea typeface="+mn-ea"/>
                <a:cs typeface="+mn-cs"/>
              </a:rPr>
              <a:t>Terracortril</a:t>
            </a:r>
            <a:r>
              <a:rPr lang="sv-SE" sz="1200" kern="1200" dirty="0">
                <a:solidFill>
                  <a:schemeClr val="tx1"/>
                </a:solidFill>
                <a:effectLst/>
                <a:latin typeface="+mn-lt"/>
                <a:ea typeface="+mn-ea"/>
                <a:cs typeface="+mn-cs"/>
              </a:rPr>
              <a:t> med </a:t>
            </a:r>
            <a:r>
              <a:rPr lang="sv-SE" sz="1200" kern="1200" dirty="0" err="1">
                <a:solidFill>
                  <a:schemeClr val="tx1"/>
                </a:solidFill>
                <a:effectLst/>
                <a:latin typeface="+mn-lt"/>
                <a:ea typeface="+mn-ea"/>
                <a:cs typeface="+mn-cs"/>
              </a:rPr>
              <a:t>Polymyxin</a:t>
            </a:r>
            <a:r>
              <a:rPr lang="sv-SE" sz="1200" kern="1200" dirty="0">
                <a:solidFill>
                  <a:schemeClr val="tx1"/>
                </a:solidFill>
                <a:effectLst/>
                <a:latin typeface="+mn-lt"/>
                <a:ea typeface="+mn-ea"/>
                <a:cs typeface="+mn-cs"/>
              </a:rPr>
              <a:t> B lokalt, (2–3 droppar, 2–3 gånger dagligen i 5–7 dagar.)</a:t>
            </a:r>
          </a:p>
          <a:p>
            <a:r>
              <a:rPr lang="sv-SE" sz="1200" kern="1200" dirty="0">
                <a:solidFill>
                  <a:schemeClr val="tx1"/>
                </a:solidFill>
                <a:effectLst/>
                <a:latin typeface="+mn-lt"/>
                <a:ea typeface="+mn-ea"/>
                <a:cs typeface="+mn-cs"/>
              </a:rPr>
              <a:t>Vid bilateral otit hade hon fått antibiotikabehandling då hon är under 2 år.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perforation, alltså om det hade runnit ur örat, hade hon fått antibiotikabehandling.</a:t>
            </a:r>
          </a:p>
          <a:p>
            <a:r>
              <a:rPr lang="sv-SE" sz="1200" kern="1200" dirty="0">
                <a:solidFill>
                  <a:schemeClr val="tx1"/>
                </a:solidFill>
                <a:effectLst/>
                <a:latin typeface="+mn-lt"/>
                <a:ea typeface="+mn-ea"/>
                <a:cs typeface="+mn-cs"/>
              </a:rPr>
              <a:t>Vid komplicerande faktorer (se svar på fråga 2), hade hon fått antibiotikabehandling.</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9</a:t>
            </a:fld>
            <a:endParaRPr lang="sv-SE"/>
          </a:p>
        </p:txBody>
      </p:sp>
    </p:spTree>
    <p:extLst>
      <p:ext uri="{BB962C8B-B14F-4D97-AF65-F5344CB8AC3E}">
        <p14:creationId xmlns:p14="http://schemas.microsoft.com/office/powerpoint/2010/main" val="276337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 </a:t>
            </a:r>
            <a:r>
              <a:rPr lang="sv-SE" sz="1200" u="sng" kern="1200" dirty="0">
                <a:solidFill>
                  <a:schemeClr val="tx1"/>
                </a:solidFill>
                <a:effectLst/>
                <a:latin typeface="+mn-lt"/>
                <a:ea typeface="+mn-ea"/>
                <a:cs typeface="+mn-cs"/>
              </a:rPr>
              <a:t>Aktiv exspektans</a:t>
            </a:r>
            <a:r>
              <a:rPr lang="sv-SE" sz="1200" kern="1200" dirty="0">
                <a:solidFill>
                  <a:schemeClr val="tx1"/>
                </a:solidFill>
                <a:effectLst/>
                <a:latin typeface="+mn-lt"/>
                <a:ea typeface="+mn-ea"/>
                <a:cs typeface="+mn-cs"/>
              </a:rPr>
              <a:t> rekommenderas för:</a:t>
            </a:r>
          </a:p>
          <a:p>
            <a:r>
              <a:rPr lang="sv-SE" sz="1200" kern="1200" dirty="0">
                <a:solidFill>
                  <a:schemeClr val="tx1"/>
                </a:solidFill>
                <a:effectLst/>
                <a:latin typeface="+mn-lt"/>
                <a:ea typeface="+mn-ea"/>
                <a:cs typeface="+mn-cs"/>
              </a:rPr>
              <a:t>-barn 1–12 år med säker akut mediaotit utan komplicerande faktorer </a:t>
            </a:r>
          </a:p>
          <a:p>
            <a:r>
              <a:rPr lang="sv-SE" sz="1200" kern="1200" dirty="0">
                <a:solidFill>
                  <a:schemeClr val="tx1"/>
                </a:solidFill>
                <a:effectLst/>
                <a:latin typeface="+mn-lt"/>
                <a:ea typeface="+mn-ea"/>
                <a:cs typeface="+mn-cs"/>
              </a:rPr>
              <a:t>-patienter oavsett ålder med osäker akut mediaotit utan komplicerande faktorer</a:t>
            </a:r>
          </a:p>
          <a:p>
            <a:r>
              <a:rPr lang="sv-SE" sz="1200" kern="1200" dirty="0">
                <a:solidFill>
                  <a:schemeClr val="tx1"/>
                </a:solidFill>
                <a:effectLst/>
                <a:latin typeface="+mn-lt"/>
                <a:ea typeface="+mn-ea"/>
                <a:cs typeface="+mn-cs"/>
              </a:rPr>
              <a:t> </a:t>
            </a:r>
          </a:p>
          <a:p>
            <a:r>
              <a:rPr lang="sv-SE" sz="1200" u="sng" kern="1200" dirty="0">
                <a:solidFill>
                  <a:schemeClr val="tx1"/>
                </a:solidFill>
                <a:effectLst/>
                <a:latin typeface="+mn-lt"/>
                <a:ea typeface="+mn-ea"/>
                <a:cs typeface="+mn-cs"/>
              </a:rPr>
              <a:t>Antibiotikabehandling</a:t>
            </a:r>
            <a:r>
              <a:rPr lang="sv-SE" sz="1200" kern="1200" dirty="0">
                <a:solidFill>
                  <a:schemeClr val="tx1"/>
                </a:solidFill>
                <a:effectLst/>
                <a:latin typeface="+mn-lt"/>
                <a:ea typeface="+mn-ea"/>
                <a:cs typeface="+mn-cs"/>
              </a:rPr>
              <a:t> rekommenderas vid säker akut mediaotit för:</a:t>
            </a:r>
          </a:p>
          <a:p>
            <a:r>
              <a:rPr lang="sv-SE" sz="1200" kern="1200" dirty="0">
                <a:solidFill>
                  <a:schemeClr val="tx1"/>
                </a:solidFill>
                <a:effectLst/>
                <a:latin typeface="+mn-lt"/>
                <a:ea typeface="+mn-ea"/>
                <a:cs typeface="+mn-cs"/>
              </a:rPr>
              <a:t>-alla med komplicerande faktorer</a:t>
            </a:r>
          </a:p>
          <a:p>
            <a:r>
              <a:rPr lang="sv-SE" sz="1200" kern="1200" dirty="0">
                <a:solidFill>
                  <a:schemeClr val="tx1"/>
                </a:solidFill>
                <a:effectLst/>
                <a:latin typeface="+mn-lt"/>
                <a:ea typeface="+mn-ea"/>
                <a:cs typeface="+mn-cs"/>
              </a:rPr>
              <a:t>-barn &lt;1 år, ungdomar &gt;12 år och vuxna</a:t>
            </a:r>
          </a:p>
          <a:p>
            <a:r>
              <a:rPr lang="sv-SE" sz="1200" kern="1200" dirty="0">
                <a:solidFill>
                  <a:schemeClr val="tx1"/>
                </a:solidFill>
                <a:effectLst/>
                <a:latin typeface="+mn-lt"/>
                <a:ea typeface="+mn-ea"/>
                <a:cs typeface="+mn-cs"/>
              </a:rPr>
              <a:t>-barn &lt;2 år med bilateral akut mediaotit</a:t>
            </a:r>
          </a:p>
          <a:p>
            <a:r>
              <a:rPr lang="sv-SE" sz="1200" kern="1200" dirty="0">
                <a:solidFill>
                  <a:schemeClr val="tx1"/>
                </a:solidFill>
                <a:effectLst/>
                <a:latin typeface="+mn-lt"/>
                <a:ea typeface="+mn-ea"/>
                <a:cs typeface="+mn-cs"/>
              </a:rPr>
              <a:t>-alla med perforerad akut mediaotit oavsett ålder</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Penicillin är förstahandspreparat. Vid penicillinallergi av typ 1 ges </a:t>
            </a:r>
            <a:r>
              <a:rPr lang="sv-SE" sz="1200" kern="1200" dirty="0" err="1">
                <a:solidFill>
                  <a:schemeClr val="tx1"/>
                </a:solidFill>
                <a:effectLst/>
                <a:latin typeface="+mn-lt"/>
                <a:ea typeface="+mn-ea"/>
                <a:cs typeface="+mn-cs"/>
              </a:rPr>
              <a:t>erytromycin</a:t>
            </a:r>
            <a:r>
              <a:rPr lang="sv-SE" sz="1200" kern="1200" dirty="0">
                <a:solidFill>
                  <a:schemeClr val="tx1"/>
                </a:solidFill>
                <a:effectLst/>
                <a:latin typeface="+mn-lt"/>
                <a:ea typeface="+mn-ea"/>
                <a:cs typeface="+mn-cs"/>
              </a:rPr>
              <a:t>.</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10</a:t>
            </a:fld>
            <a:endParaRPr lang="sv-SE"/>
          </a:p>
        </p:txBody>
      </p:sp>
    </p:spTree>
    <p:extLst>
      <p:ext uri="{BB962C8B-B14F-4D97-AF65-F5344CB8AC3E}">
        <p14:creationId xmlns:p14="http://schemas.microsoft.com/office/powerpoint/2010/main" val="3857016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u="sng" dirty="0"/>
              <a:t>Antibiotikabehandling</a:t>
            </a:r>
            <a:r>
              <a:rPr lang="sv-SE" dirty="0"/>
              <a:t> rekommenderas vid säker akut mediaotit för:</a:t>
            </a:r>
          </a:p>
          <a:p>
            <a:r>
              <a:rPr lang="sv-SE" dirty="0"/>
              <a:t>-alla med komplicerande faktorer</a:t>
            </a:r>
          </a:p>
          <a:p>
            <a:r>
              <a:rPr lang="sv-SE" dirty="0"/>
              <a:t>-barn &lt;1 år, ungdomar &gt;12 år och vuxna</a:t>
            </a:r>
          </a:p>
          <a:p>
            <a:r>
              <a:rPr lang="sv-SE" dirty="0"/>
              <a:t>-barn &lt;2 år med bilateral akut mediaotit</a:t>
            </a:r>
          </a:p>
          <a:p>
            <a:r>
              <a:rPr lang="sv-SE" dirty="0"/>
              <a:t>-alla med perforerad akut mediaotit oavsett ålder</a:t>
            </a:r>
          </a:p>
          <a:p>
            <a:r>
              <a:rPr lang="sv-SE" dirty="0"/>
              <a:t> </a:t>
            </a:r>
          </a:p>
          <a:p>
            <a:r>
              <a:rPr lang="sv-SE" dirty="0"/>
              <a:t>Penicillin är förstahandspreparat. Vid penicillinallergi av typ 1 ges </a:t>
            </a:r>
            <a:r>
              <a:rPr lang="sv-SE" dirty="0" err="1"/>
              <a:t>erytromycin</a:t>
            </a:r>
            <a:r>
              <a:rPr lang="sv-SE" dirty="0"/>
              <a:t>.</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11</a:t>
            </a:fld>
            <a:endParaRPr lang="sv-SE"/>
          </a:p>
        </p:txBody>
      </p:sp>
    </p:spTree>
    <p:extLst>
      <p:ext uri="{BB962C8B-B14F-4D97-AF65-F5344CB8AC3E}">
        <p14:creationId xmlns:p14="http://schemas.microsoft.com/office/powerpoint/2010/main" val="3642748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Generellt är det bra att ge så hög koncentration som möjligt på penicillinmixturen, så att mängden därmed blir så liten som möjligt. Små barn kan man ge penicillinet med en spruta som man riktar bak mot ena kinden. </a:t>
            </a:r>
          </a:p>
          <a:p>
            <a:r>
              <a:rPr lang="sv-SE" sz="1200" kern="1200" dirty="0">
                <a:solidFill>
                  <a:schemeClr val="tx1"/>
                </a:solidFill>
                <a:effectLst/>
                <a:latin typeface="+mn-lt"/>
                <a:ea typeface="+mn-ea"/>
                <a:cs typeface="+mn-cs"/>
              </a:rPr>
              <a:t>Man kan låta barnet suga på en isbit innan det tar medicinen vilket bedövar smaklökarna något. Man kan också ge lite mörk choklad, lingonsylt eller pepparkaka före och efter de tar medicinen vilket kan dölja smaken något. Förvånansvärt små barn klarar av att ta tabletter och tillsammans med föräldern kan man göra en bedömning om det är möjligt eller inte. Minsta tabletten kan förskrivas och även delas. Ibland kan flera små tabletter vara lättare för barnet att ta än mixturen. De minsta tabletterna kan också stoppas in i en kokt makaron för att den ska glida ner lättare. Ett annat tips är tablettöverdrag som finns att köpa på apotek. Tablettöverdrag gör tabletten hal och underlättar nedsväljning. Dessutom smakar det gott. Det kan köpas receptfritt på apoteken eller skrivas ut som hjälpmedel.</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Det är viktigt att vi som vårdgivare förmedlar vikten av att ge så smal antibiotikabehandling som möjligt vilket är det bästa för barnet.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som ofta ges som alternativ påverkar barnets tarmflora avsevärt mer än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En annan uppgift är att hjälpa föräldrarna förstå att det är deras uppgift att se till att barnet få medicinen. Om inte föräldrarna är motiverade kommer det vara svårare för dem att få barnet att ta medicinen.</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12</a:t>
            </a:fld>
            <a:endParaRPr lang="sv-SE"/>
          </a:p>
        </p:txBody>
      </p:sp>
    </p:spTree>
    <p:extLst>
      <p:ext uri="{BB962C8B-B14F-4D97-AF65-F5344CB8AC3E}">
        <p14:creationId xmlns:p14="http://schemas.microsoft.com/office/powerpoint/2010/main" val="3812293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019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215562932"/>
      </p:ext>
    </p:extLst>
  </p:cSld>
  <p:clrMapOvr>
    <a:masterClrMapping/>
  </p:clrMapOvr>
  <p:extLst mod="1">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8257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17776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a:ex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a:ex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a:ex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a:ex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a:ex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a:ex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a:ex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a:ex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2311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0584E2-C853-45BD-8ECE-A4B16F6BA5E8}"/>
              </a:ext>
            </a:extLst>
          </p:cNvPr>
          <p:cNvSpPr>
            <a:spLocks noGrp="1"/>
          </p:cNvSpPr>
          <p:nvPr>
            <p:ph type="title"/>
          </p:nvPr>
        </p:nvSpPr>
        <p:spPr/>
        <p:txBody>
          <a:bodyPr/>
          <a:lstStyle/>
          <a:p>
            <a:pPr algn="ctr"/>
            <a:r>
              <a:rPr lang="sv-SE" dirty="0"/>
              <a:t>Akut mediaotit </a:t>
            </a:r>
          </a:p>
        </p:txBody>
      </p:sp>
      <p:sp>
        <p:nvSpPr>
          <p:cNvPr id="7" name="Platshållare för innehåll 6">
            <a:extLst>
              <a:ext uri="{FF2B5EF4-FFF2-40B4-BE49-F238E27FC236}">
                <a16:creationId xmlns:a16="http://schemas.microsoft.com/office/drawing/2014/main" id="{8826DFFA-14B8-4B17-9DF9-744E44EF8A93}"/>
              </a:ext>
            </a:extLst>
          </p:cNvPr>
          <p:cNvSpPr>
            <a:spLocks noGrp="1"/>
          </p:cNvSpPr>
          <p:nvPr>
            <p:ph idx="1"/>
          </p:nvPr>
        </p:nvSpPr>
        <p:spPr/>
        <p:txBody>
          <a:bodyPr/>
          <a:lstStyle/>
          <a:p>
            <a:pPr marL="0" indent="0">
              <a:buNone/>
            </a:pPr>
            <a:r>
              <a:rPr lang="sv-SE" dirty="0"/>
              <a:t>En mamma ringer klockan 16:30 till vårdcentralen och berättar att hennes dotter Amina 20 månader har varit snuvig och haft feber i två dygn. Under natten har Amina sovit dåligt, varit ledsen och tagit sig för öronen, men blev bättre efter att hon fått paracetamol. Sköterskan i telefonen bokar in Amina till en akuttid hos läkare följande dag. </a:t>
            </a:r>
          </a:p>
          <a:p>
            <a:pPr marL="0" indent="0">
              <a:buNone/>
            </a:pPr>
            <a:endParaRPr lang="sv-SE" dirty="0"/>
          </a:p>
        </p:txBody>
      </p:sp>
      <p:sp>
        <p:nvSpPr>
          <p:cNvPr id="4" name="Platshållare för sidfot 3">
            <a:extLst>
              <a:ext uri="{FF2B5EF4-FFF2-40B4-BE49-F238E27FC236}">
                <a16:creationId xmlns:a16="http://schemas.microsoft.com/office/drawing/2014/main" id="{811DCE7A-2F1B-4CAE-8E49-BE059648BDD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240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1940E53-E0F3-4AC6-A0F1-C90BC35A0143}"/>
              </a:ext>
            </a:extLst>
          </p:cNvPr>
          <p:cNvSpPr>
            <a:spLocks noGrp="1"/>
          </p:cNvSpPr>
          <p:nvPr>
            <p:ph type="title"/>
          </p:nvPr>
        </p:nvSpPr>
        <p:spPr>
          <a:xfrm>
            <a:off x="720000" y="2004560"/>
            <a:ext cx="7700963" cy="836613"/>
          </a:xfrm>
        </p:spPr>
        <p:txBody>
          <a:bodyPr/>
          <a:lstStyle/>
          <a:p>
            <a:r>
              <a:rPr lang="sv-SE" dirty="0"/>
              <a:t>6. Vilka är behandlingsrekommendationerna för akut mediaotit?</a:t>
            </a:r>
            <a:br>
              <a:rPr lang="sv-SE" dirty="0"/>
            </a:br>
            <a:endParaRPr lang="sv-SE" dirty="0"/>
          </a:p>
        </p:txBody>
      </p:sp>
      <p:sp>
        <p:nvSpPr>
          <p:cNvPr id="7" name="Platshållare för innehåll 6">
            <a:extLst>
              <a:ext uri="{FF2B5EF4-FFF2-40B4-BE49-F238E27FC236}">
                <a16:creationId xmlns:a16="http://schemas.microsoft.com/office/drawing/2014/main" id="{C1633840-75D6-4370-8BB8-BC99241BD7A3}"/>
              </a:ext>
            </a:extLst>
          </p:cNvPr>
          <p:cNvSpPr>
            <a:spLocks noGrp="1"/>
          </p:cNvSpPr>
          <p:nvPr>
            <p:ph idx="1"/>
          </p:nvPr>
        </p:nvSpPr>
        <p:spPr/>
        <p:txBody>
          <a:bodyPr/>
          <a:lstStyle/>
          <a:p>
            <a:pPr marL="0" indent="0">
              <a:buNone/>
            </a:pPr>
            <a:r>
              <a:rPr lang="sv-SE" b="1" dirty="0"/>
              <a:t> </a:t>
            </a:r>
            <a:endParaRPr lang="sv-SE" dirty="0"/>
          </a:p>
          <a:p>
            <a:pPr marL="0" indent="0">
              <a:buNone/>
            </a:pPr>
            <a:r>
              <a:rPr lang="sv-SE" u="sng" dirty="0"/>
              <a:t>Aktiv exspektans</a:t>
            </a:r>
            <a:r>
              <a:rPr lang="sv-SE" dirty="0"/>
              <a:t> rekommenderas för:</a:t>
            </a:r>
          </a:p>
          <a:p>
            <a:pPr marL="0" indent="0">
              <a:buNone/>
            </a:pPr>
            <a:r>
              <a:rPr lang="sv-SE" dirty="0"/>
              <a:t>-barn 1–12 år med säker akut mediaotit utan komplicerande faktorer </a:t>
            </a:r>
          </a:p>
          <a:p>
            <a:pPr marL="0" indent="0">
              <a:buNone/>
            </a:pPr>
            <a:r>
              <a:rPr lang="sv-SE" dirty="0"/>
              <a:t>-patienter oavsett ålder med osäker akut mediaotit utan komplicerande faktorer</a:t>
            </a:r>
          </a:p>
          <a:p>
            <a:pPr marL="0" indent="0">
              <a:buNone/>
            </a:pPr>
            <a:r>
              <a:rPr lang="sv-SE" dirty="0"/>
              <a:t> </a:t>
            </a:r>
          </a:p>
          <a:p>
            <a:endParaRPr lang="sv-SE" dirty="0"/>
          </a:p>
        </p:txBody>
      </p:sp>
      <p:sp>
        <p:nvSpPr>
          <p:cNvPr id="4" name="Platshållare för sidfot 3">
            <a:extLst>
              <a:ext uri="{FF2B5EF4-FFF2-40B4-BE49-F238E27FC236}">
                <a16:creationId xmlns:a16="http://schemas.microsoft.com/office/drawing/2014/main" id="{D76BB127-222C-4A7A-B464-F61039C5EFA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65515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D94CE11-1AB6-44F8-B244-EF825D7E2CEC}"/>
              </a:ext>
            </a:extLst>
          </p:cNvPr>
          <p:cNvSpPr>
            <a:spLocks noGrp="1"/>
          </p:cNvSpPr>
          <p:nvPr>
            <p:ph type="title"/>
          </p:nvPr>
        </p:nvSpPr>
        <p:spPr>
          <a:xfrm>
            <a:off x="719999" y="722312"/>
            <a:ext cx="7700963" cy="836613"/>
          </a:xfrm>
        </p:spPr>
        <p:txBody>
          <a:bodyPr/>
          <a:lstStyle/>
          <a:p>
            <a:r>
              <a:rPr lang="sv-SE" dirty="0"/>
              <a:t>Forts.</a:t>
            </a:r>
          </a:p>
        </p:txBody>
      </p:sp>
      <p:sp>
        <p:nvSpPr>
          <p:cNvPr id="7" name="Platshållare för innehåll 6">
            <a:extLst>
              <a:ext uri="{FF2B5EF4-FFF2-40B4-BE49-F238E27FC236}">
                <a16:creationId xmlns:a16="http://schemas.microsoft.com/office/drawing/2014/main" id="{EB4BD524-86CE-4A22-A2A9-608563CA039C}"/>
              </a:ext>
            </a:extLst>
          </p:cNvPr>
          <p:cNvSpPr>
            <a:spLocks noGrp="1"/>
          </p:cNvSpPr>
          <p:nvPr>
            <p:ph idx="1"/>
          </p:nvPr>
        </p:nvSpPr>
        <p:spPr>
          <a:xfrm>
            <a:off x="719999" y="1624012"/>
            <a:ext cx="7700963" cy="3938400"/>
          </a:xfrm>
        </p:spPr>
        <p:txBody>
          <a:bodyPr/>
          <a:lstStyle/>
          <a:p>
            <a:pPr marL="0" indent="0">
              <a:buNone/>
            </a:pPr>
            <a:r>
              <a:rPr lang="sv-SE" u="sng" dirty="0"/>
              <a:t>Antibiotikabehandling</a:t>
            </a:r>
            <a:r>
              <a:rPr lang="sv-SE" dirty="0"/>
              <a:t> rekommenderas vid säker akut mediaotit för:</a:t>
            </a:r>
          </a:p>
          <a:p>
            <a:pPr marL="0" indent="0">
              <a:buNone/>
            </a:pPr>
            <a:r>
              <a:rPr lang="sv-SE" dirty="0"/>
              <a:t>-alla med komplicerande faktorer</a:t>
            </a:r>
          </a:p>
          <a:p>
            <a:pPr marL="0" indent="0">
              <a:buNone/>
            </a:pPr>
            <a:r>
              <a:rPr lang="sv-SE" dirty="0"/>
              <a:t>-barn &lt;1 år, ungdomar &gt;12 år och vuxna</a:t>
            </a:r>
          </a:p>
          <a:p>
            <a:pPr marL="0" indent="0">
              <a:buNone/>
            </a:pPr>
            <a:r>
              <a:rPr lang="sv-SE" dirty="0"/>
              <a:t>-barn &lt;2 år med bilateral akut mediaotit</a:t>
            </a:r>
          </a:p>
          <a:p>
            <a:pPr marL="0" indent="0">
              <a:buNone/>
            </a:pPr>
            <a:r>
              <a:rPr lang="sv-SE" dirty="0"/>
              <a:t>-alla med perforerad akut mediaotit oavsett ålder</a:t>
            </a:r>
          </a:p>
          <a:p>
            <a:pPr marL="0" indent="0">
              <a:buNone/>
            </a:pPr>
            <a:r>
              <a:rPr lang="sv-SE" dirty="0"/>
              <a:t> </a:t>
            </a:r>
          </a:p>
          <a:p>
            <a:pPr marL="0" indent="0">
              <a:buNone/>
            </a:pPr>
            <a:r>
              <a:rPr lang="sv-SE" dirty="0"/>
              <a:t>Penicillin är förstahandspreparat. Vid penicillinallergi av typ 1 ges </a:t>
            </a:r>
            <a:r>
              <a:rPr lang="sv-SE" dirty="0" err="1"/>
              <a:t>erytromycin</a:t>
            </a:r>
            <a:r>
              <a:rPr lang="sv-SE" dirty="0"/>
              <a:t>.</a:t>
            </a:r>
          </a:p>
          <a:p>
            <a:pPr marL="0" indent="0">
              <a:buNone/>
            </a:pPr>
            <a:endParaRPr lang="sv-SE" dirty="0"/>
          </a:p>
        </p:txBody>
      </p:sp>
      <p:sp>
        <p:nvSpPr>
          <p:cNvPr id="4" name="Platshållare för sidfot 3">
            <a:extLst>
              <a:ext uri="{FF2B5EF4-FFF2-40B4-BE49-F238E27FC236}">
                <a16:creationId xmlns:a16="http://schemas.microsoft.com/office/drawing/2014/main" id="{6816A4C8-7F63-4341-A0D9-57F379A67B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838012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50D616B-5CF1-4DA9-8B2C-7AA02FEAA378}"/>
              </a:ext>
            </a:extLst>
          </p:cNvPr>
          <p:cNvSpPr>
            <a:spLocks noGrp="1"/>
          </p:cNvSpPr>
          <p:nvPr>
            <p:ph type="title"/>
          </p:nvPr>
        </p:nvSpPr>
        <p:spPr>
          <a:xfrm>
            <a:off x="721518" y="1636506"/>
            <a:ext cx="7700963" cy="836613"/>
          </a:xfrm>
        </p:spPr>
        <p:txBody>
          <a:bodyPr/>
          <a:lstStyle/>
          <a:p>
            <a:r>
              <a:rPr lang="sv-SE" dirty="0"/>
              <a:t>7. </a:t>
            </a:r>
            <a:r>
              <a:rPr lang="sv-SE" dirty="0" err="1"/>
              <a:t>PcV</a:t>
            </a:r>
            <a:r>
              <a:rPr lang="sv-SE" dirty="0"/>
              <a:t> smakar illa. Vad kan man ge för råd?</a:t>
            </a:r>
            <a:br>
              <a:rPr lang="sv-SE" dirty="0"/>
            </a:br>
            <a:endParaRPr lang="sv-SE" dirty="0"/>
          </a:p>
        </p:txBody>
      </p:sp>
      <p:sp>
        <p:nvSpPr>
          <p:cNvPr id="7" name="Platshållare för innehåll 6">
            <a:extLst>
              <a:ext uri="{FF2B5EF4-FFF2-40B4-BE49-F238E27FC236}">
                <a16:creationId xmlns:a16="http://schemas.microsoft.com/office/drawing/2014/main" id="{B1467735-6FB8-45FF-839E-D5341DD78395}"/>
              </a:ext>
            </a:extLst>
          </p:cNvPr>
          <p:cNvSpPr>
            <a:spLocks noGrp="1"/>
          </p:cNvSpPr>
          <p:nvPr>
            <p:ph idx="1"/>
          </p:nvPr>
        </p:nvSpPr>
        <p:spPr>
          <a:xfrm>
            <a:off x="801279" y="2155665"/>
            <a:ext cx="7700963" cy="3938400"/>
          </a:xfrm>
        </p:spPr>
        <p:txBody>
          <a:bodyPr/>
          <a:lstStyle/>
          <a:p>
            <a:r>
              <a:rPr lang="sv-SE" dirty="0"/>
              <a:t>Hög koncentration – mindre volym</a:t>
            </a:r>
          </a:p>
          <a:p>
            <a:r>
              <a:rPr lang="sv-SE" dirty="0"/>
              <a:t>Plastspruta riktad mot kinden</a:t>
            </a:r>
          </a:p>
          <a:p>
            <a:r>
              <a:rPr lang="sv-SE" dirty="0"/>
              <a:t>Bedöva smaklökarna med kyla</a:t>
            </a:r>
          </a:p>
          <a:p>
            <a:r>
              <a:rPr lang="sv-SE" dirty="0"/>
              <a:t>Mörk choklad, lingon, pepparkaka</a:t>
            </a:r>
          </a:p>
          <a:p>
            <a:r>
              <a:rPr lang="sv-SE" dirty="0"/>
              <a:t>Tablettöverdrag eller kokt makaron</a:t>
            </a:r>
          </a:p>
          <a:p>
            <a:r>
              <a:rPr lang="sv-SE" dirty="0"/>
              <a:t>Andra antibiotika påverkar normalfloran mer och ger ofta mer biverkningar och resistens</a:t>
            </a:r>
          </a:p>
        </p:txBody>
      </p:sp>
      <p:sp>
        <p:nvSpPr>
          <p:cNvPr id="4" name="Platshållare för sidfot 3">
            <a:extLst>
              <a:ext uri="{FF2B5EF4-FFF2-40B4-BE49-F238E27FC236}">
                <a16:creationId xmlns:a16="http://schemas.microsoft.com/office/drawing/2014/main" id="{E0BBEA7A-9B04-4D6E-9B93-981407D5370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61440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9FBE2BB-53D8-4CF7-BE91-17E96987E12C}"/>
              </a:ext>
            </a:extLst>
          </p:cNvPr>
          <p:cNvSpPr>
            <a:spLocks noGrp="1"/>
          </p:cNvSpPr>
          <p:nvPr>
            <p:ph type="title"/>
          </p:nvPr>
        </p:nvSpPr>
        <p:spPr>
          <a:xfrm>
            <a:off x="719998" y="1750106"/>
            <a:ext cx="7700963" cy="836613"/>
          </a:xfrm>
        </p:spPr>
        <p:txBody>
          <a:bodyPr/>
          <a:lstStyle/>
          <a:p>
            <a:r>
              <a:rPr lang="sv-SE" dirty="0"/>
              <a:t>8. Hur definieras terapisvikt och vilken behandling ska ges då?</a:t>
            </a:r>
            <a:br>
              <a:rPr lang="sv-SE" dirty="0"/>
            </a:br>
            <a:endParaRPr lang="sv-SE" dirty="0"/>
          </a:p>
        </p:txBody>
      </p:sp>
      <p:sp>
        <p:nvSpPr>
          <p:cNvPr id="7" name="Platshållare för innehåll 6">
            <a:extLst>
              <a:ext uri="{FF2B5EF4-FFF2-40B4-BE49-F238E27FC236}">
                <a16:creationId xmlns:a16="http://schemas.microsoft.com/office/drawing/2014/main" id="{66B4455F-5B5B-4E05-A18E-ACD3FCF74B53}"/>
              </a:ext>
            </a:extLst>
          </p:cNvPr>
          <p:cNvSpPr>
            <a:spLocks noGrp="1"/>
          </p:cNvSpPr>
          <p:nvPr>
            <p:ph idx="1"/>
          </p:nvPr>
        </p:nvSpPr>
        <p:spPr>
          <a:xfrm>
            <a:off x="719999" y="2586719"/>
            <a:ext cx="7700963" cy="3938400"/>
          </a:xfrm>
        </p:spPr>
        <p:txBody>
          <a:bodyPr/>
          <a:lstStyle/>
          <a:p>
            <a:pPr marL="0" indent="0">
              <a:buNone/>
            </a:pPr>
            <a:r>
              <a:rPr lang="sv-SE" dirty="0"/>
              <a:t>Oförändrad, förvärrad eller på nytt uppblossad inflammation i mellanörat trots minst tre dygns behandling. Då ges amoxicillin. Vid terapisvikt tas nasofarynxodling. </a:t>
            </a:r>
          </a:p>
          <a:p>
            <a:endParaRPr lang="sv-SE" dirty="0"/>
          </a:p>
        </p:txBody>
      </p:sp>
      <p:sp>
        <p:nvSpPr>
          <p:cNvPr id="4" name="Platshållare för sidfot 3">
            <a:extLst>
              <a:ext uri="{FF2B5EF4-FFF2-40B4-BE49-F238E27FC236}">
                <a16:creationId xmlns:a16="http://schemas.microsoft.com/office/drawing/2014/main" id="{39EC5E30-B1D3-46B7-9181-B788FB75A5C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794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FED5B0B-C105-43F6-8FB8-FFF3F0A90C32}"/>
              </a:ext>
            </a:extLst>
          </p:cNvPr>
          <p:cNvSpPr>
            <a:spLocks noGrp="1"/>
          </p:cNvSpPr>
          <p:nvPr>
            <p:ph type="title"/>
          </p:nvPr>
        </p:nvSpPr>
        <p:spPr>
          <a:xfrm>
            <a:off x="719998" y="2258560"/>
            <a:ext cx="7700963" cy="836613"/>
          </a:xfrm>
        </p:spPr>
        <p:txBody>
          <a:bodyPr/>
          <a:lstStyle/>
          <a:p>
            <a:r>
              <a:rPr lang="sv-SE" dirty="0"/>
              <a:t>9. När ska man remittera till öronläkare för ställningstagande till rör-behandling?</a:t>
            </a:r>
            <a:br>
              <a:rPr lang="sv-SE" dirty="0"/>
            </a:br>
            <a:endParaRPr lang="sv-SE" dirty="0"/>
          </a:p>
        </p:txBody>
      </p:sp>
      <p:sp>
        <p:nvSpPr>
          <p:cNvPr id="7" name="Platshållare för innehåll 6">
            <a:extLst>
              <a:ext uri="{FF2B5EF4-FFF2-40B4-BE49-F238E27FC236}">
                <a16:creationId xmlns:a16="http://schemas.microsoft.com/office/drawing/2014/main" id="{74F3ECBE-48E0-4344-87FD-0E71F7914741}"/>
              </a:ext>
            </a:extLst>
          </p:cNvPr>
          <p:cNvSpPr>
            <a:spLocks noGrp="1"/>
          </p:cNvSpPr>
          <p:nvPr>
            <p:ph idx="1"/>
          </p:nvPr>
        </p:nvSpPr>
        <p:spPr>
          <a:xfrm>
            <a:off x="719998" y="2919600"/>
            <a:ext cx="7700963" cy="3938400"/>
          </a:xfrm>
        </p:spPr>
        <p:txBody>
          <a:bodyPr/>
          <a:lstStyle/>
          <a:p>
            <a:r>
              <a:rPr lang="sv-SE" dirty="0"/>
              <a:t>Vid recidiverande otit, med minst 3 episoder under en sexmånadersperiod eller minst fyra episoder under ett år, ska man remittera till ÖNH-specialist för ställningstagande till rörbehandling. </a:t>
            </a:r>
          </a:p>
          <a:p>
            <a:r>
              <a:rPr lang="sv-SE" dirty="0"/>
              <a:t>Om det har gått minst sex månader sedan senaste otiten ska den betraktas som en sporadisk otit.</a:t>
            </a:r>
          </a:p>
          <a:p>
            <a:endParaRPr lang="sv-SE" dirty="0"/>
          </a:p>
        </p:txBody>
      </p:sp>
      <p:sp>
        <p:nvSpPr>
          <p:cNvPr id="4" name="Platshållare för sidfot 3">
            <a:extLst>
              <a:ext uri="{FF2B5EF4-FFF2-40B4-BE49-F238E27FC236}">
                <a16:creationId xmlns:a16="http://schemas.microsoft.com/office/drawing/2014/main" id="{54E4ECC0-E6FD-4D1F-907A-D8929A0666F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65646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BFAC3F6-A6AB-469F-A5C5-E264F5556392}"/>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8C89A723-3D68-40CE-8D9C-E8BC43CFB39D}"/>
              </a:ext>
            </a:extLst>
          </p:cNvPr>
          <p:cNvSpPr>
            <a:spLocks noGrp="1"/>
          </p:cNvSpPr>
          <p:nvPr>
            <p:ph idx="1"/>
          </p:nvPr>
        </p:nvSpPr>
        <p:spPr/>
        <p:txBody>
          <a:bodyPr/>
          <a:lstStyle/>
          <a:p>
            <a:pPr marL="0" indent="0">
              <a:buNone/>
            </a:pPr>
            <a:r>
              <a:rPr lang="sv-SE" dirty="0"/>
              <a:t>Dagen efter kommer Amina och mamma till mottagningen. Amina är skeptisk till undersökning men efter lite skönsång och roliga miner från doktorn och ett fast grepp av mamma går det att titta i öronen. </a:t>
            </a:r>
          </a:p>
          <a:p>
            <a:pPr marL="0" indent="0">
              <a:buNone/>
            </a:pPr>
            <a:endParaRPr lang="sv-SE" dirty="0"/>
          </a:p>
        </p:txBody>
      </p:sp>
      <p:sp>
        <p:nvSpPr>
          <p:cNvPr id="4" name="Platshållare för sidfot 3">
            <a:extLst>
              <a:ext uri="{FF2B5EF4-FFF2-40B4-BE49-F238E27FC236}">
                <a16:creationId xmlns:a16="http://schemas.microsoft.com/office/drawing/2014/main" id="{422C502B-A3E0-46CA-8F9D-A2621D57A6F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6528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27443B6-E4F5-4D11-A9FF-67661C930F3F}"/>
              </a:ext>
            </a:extLst>
          </p:cNvPr>
          <p:cNvSpPr>
            <a:spLocks noGrp="1"/>
          </p:cNvSpPr>
          <p:nvPr>
            <p:ph type="title"/>
          </p:nvPr>
        </p:nvSpPr>
        <p:spPr>
          <a:xfrm>
            <a:off x="720000" y="947479"/>
            <a:ext cx="7700963" cy="563270"/>
          </a:xfrm>
        </p:spPr>
        <p:txBody>
          <a:bodyPr/>
          <a:lstStyle/>
          <a:p>
            <a:r>
              <a:rPr lang="sv-SE" sz="2200" b="1" dirty="0">
                <a:solidFill>
                  <a:schemeClr val="tx1"/>
                </a:solidFill>
              </a:rPr>
              <a:t>Status:</a:t>
            </a:r>
          </a:p>
        </p:txBody>
      </p:sp>
      <p:sp>
        <p:nvSpPr>
          <p:cNvPr id="7" name="Platshållare för innehåll 6">
            <a:extLst>
              <a:ext uri="{FF2B5EF4-FFF2-40B4-BE49-F238E27FC236}">
                <a16:creationId xmlns:a16="http://schemas.microsoft.com/office/drawing/2014/main" id="{7D592D70-EE05-4CA7-82A1-7FD690D1C680}"/>
              </a:ext>
            </a:extLst>
          </p:cNvPr>
          <p:cNvSpPr>
            <a:spLocks noGrp="1"/>
          </p:cNvSpPr>
          <p:nvPr>
            <p:ph idx="1"/>
          </p:nvPr>
        </p:nvSpPr>
        <p:spPr>
          <a:xfrm>
            <a:off x="720000" y="1670828"/>
            <a:ext cx="7700963" cy="4532349"/>
          </a:xfrm>
        </p:spPr>
        <p:txBody>
          <a:bodyPr/>
          <a:lstStyle/>
          <a:p>
            <a:r>
              <a:rPr lang="sv-SE" b="1" dirty="0"/>
              <a:t>AT: </a:t>
            </a:r>
            <a:r>
              <a:rPr lang="sv-SE" dirty="0"/>
              <a:t>Relativt gott, lite gnällig men lätt avledbar, temp 38,7 °C.</a:t>
            </a:r>
          </a:p>
          <a:p>
            <a:r>
              <a:rPr lang="sv-SE" b="1" dirty="0"/>
              <a:t>Munhåla och Svalg: </a:t>
            </a:r>
            <a:r>
              <a:rPr lang="sv-SE" dirty="0"/>
              <a:t>Amina vägrar att öppna munnen trots doktorns krokodilgap och man bedömer att det inte behövs.</a:t>
            </a:r>
          </a:p>
          <a:p>
            <a:r>
              <a:rPr lang="sv-SE" b="1" dirty="0"/>
              <a:t>Höger öra: </a:t>
            </a:r>
            <a:r>
              <a:rPr lang="sv-SE" dirty="0"/>
              <a:t>Rodnad, buktande trumhinna som inte rör sig vid siegling. </a:t>
            </a:r>
            <a:br>
              <a:rPr lang="sv-SE" dirty="0"/>
            </a:br>
            <a:r>
              <a:rPr lang="sv-SE" b="1" dirty="0"/>
              <a:t>Vänster öra: </a:t>
            </a:r>
            <a:r>
              <a:rPr lang="sv-SE" dirty="0"/>
              <a:t>Kärlinjicerad men normalställd trumhinna som rör sig fint vid siegling. </a:t>
            </a:r>
          </a:p>
          <a:p>
            <a:r>
              <a:rPr lang="sv-SE" b="1" dirty="0"/>
              <a:t>Lymfkörtlar: </a:t>
            </a:r>
            <a:r>
              <a:rPr lang="sv-SE" dirty="0"/>
              <a:t>Lätt förstorade körtlar på halsen</a:t>
            </a:r>
          </a:p>
          <a:p>
            <a:pPr marL="0" indent="0">
              <a:buNone/>
            </a:pPr>
            <a:endParaRPr lang="sv-SE" dirty="0"/>
          </a:p>
        </p:txBody>
      </p:sp>
      <p:sp>
        <p:nvSpPr>
          <p:cNvPr id="4" name="Platshållare för sidfot 3">
            <a:extLst>
              <a:ext uri="{FF2B5EF4-FFF2-40B4-BE49-F238E27FC236}">
                <a16:creationId xmlns:a16="http://schemas.microsoft.com/office/drawing/2014/main" id="{C27EECAC-A869-4446-B772-4384C52A234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3232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B5D4FFE-D0E9-45AE-A4AD-3176F5D29655}"/>
              </a:ext>
            </a:extLst>
          </p:cNvPr>
          <p:cNvSpPr>
            <a:spLocks noGrp="1"/>
          </p:cNvSpPr>
          <p:nvPr>
            <p:ph type="title"/>
          </p:nvPr>
        </p:nvSpPr>
        <p:spPr>
          <a:xfrm>
            <a:off x="720000" y="1648960"/>
            <a:ext cx="7700963" cy="836613"/>
          </a:xfrm>
        </p:spPr>
        <p:txBody>
          <a:bodyPr/>
          <a:lstStyle/>
          <a:p>
            <a:r>
              <a:rPr lang="sv-SE" dirty="0"/>
              <a:t>1. Vilken diagnos misstänker du? Vilka andra diagnoser är tänkbara?</a:t>
            </a:r>
            <a:br>
              <a:rPr lang="sv-SE" dirty="0"/>
            </a:br>
            <a:endParaRPr lang="sv-SE" dirty="0"/>
          </a:p>
        </p:txBody>
      </p:sp>
      <p:sp>
        <p:nvSpPr>
          <p:cNvPr id="7" name="Platshållare för innehåll 6">
            <a:extLst>
              <a:ext uri="{FF2B5EF4-FFF2-40B4-BE49-F238E27FC236}">
                <a16:creationId xmlns:a16="http://schemas.microsoft.com/office/drawing/2014/main" id="{ED269E00-AA03-4947-A28F-26B1A5CF8172}"/>
              </a:ext>
            </a:extLst>
          </p:cNvPr>
          <p:cNvSpPr>
            <a:spLocks noGrp="1"/>
          </p:cNvSpPr>
          <p:nvPr>
            <p:ph idx="1"/>
          </p:nvPr>
        </p:nvSpPr>
        <p:spPr>
          <a:xfrm>
            <a:off x="720000" y="2262375"/>
            <a:ext cx="7700963" cy="3938400"/>
          </a:xfrm>
        </p:spPr>
        <p:txBody>
          <a:bodyPr/>
          <a:lstStyle/>
          <a:p>
            <a:pPr marL="0" indent="0">
              <a:buNone/>
            </a:pPr>
            <a:r>
              <a:rPr lang="sv-SE" dirty="0"/>
              <a:t>Denna sjukhistoria med förkylning i några dagar och sedan försämring med öronvärk är typisk för akut mediaotit. Andra tänkbara diagnoser är bland annat förkylning utan öronpåverkan, simplexotit, serös mediaotit, extern otit och främmande kropp i hörselgången. Status här talar för en akut purulent mediaotit på höger sida men inte på vänster. </a:t>
            </a:r>
          </a:p>
        </p:txBody>
      </p:sp>
      <p:sp>
        <p:nvSpPr>
          <p:cNvPr id="4" name="Platshållare för sidfot 3">
            <a:extLst>
              <a:ext uri="{FF2B5EF4-FFF2-40B4-BE49-F238E27FC236}">
                <a16:creationId xmlns:a16="http://schemas.microsoft.com/office/drawing/2014/main" id="{04E4EFFD-4DFB-4189-9813-FA01CF6A81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01307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010AC54-B22F-4697-A6E1-D01A892BDE49}"/>
              </a:ext>
            </a:extLst>
          </p:cNvPr>
          <p:cNvSpPr>
            <a:spLocks noGrp="1"/>
          </p:cNvSpPr>
          <p:nvPr>
            <p:ph type="title"/>
          </p:nvPr>
        </p:nvSpPr>
        <p:spPr>
          <a:xfrm>
            <a:off x="720000" y="2159999"/>
            <a:ext cx="7700963" cy="836613"/>
          </a:xfrm>
        </p:spPr>
        <p:txBody>
          <a:bodyPr/>
          <a:lstStyle/>
          <a:p>
            <a:r>
              <a:rPr lang="sv-SE" dirty="0"/>
              <a:t>2. Hur snart ska en patient med denna sjukhistoria få tid för läkarbedömning? Spelar åldern någon roll?</a:t>
            </a:r>
            <a:br>
              <a:rPr lang="sv-SE" dirty="0"/>
            </a:br>
            <a:endParaRPr lang="sv-SE" dirty="0"/>
          </a:p>
        </p:txBody>
      </p:sp>
      <p:sp>
        <p:nvSpPr>
          <p:cNvPr id="7" name="Platshållare för innehåll 6">
            <a:extLst>
              <a:ext uri="{FF2B5EF4-FFF2-40B4-BE49-F238E27FC236}">
                <a16:creationId xmlns:a16="http://schemas.microsoft.com/office/drawing/2014/main" id="{37667D51-7C5F-4B43-8733-CF2115994B75}"/>
              </a:ext>
            </a:extLst>
          </p:cNvPr>
          <p:cNvSpPr>
            <a:spLocks noGrp="1"/>
          </p:cNvSpPr>
          <p:nvPr>
            <p:ph idx="1"/>
          </p:nvPr>
        </p:nvSpPr>
        <p:spPr>
          <a:xfrm>
            <a:off x="720000" y="2771335"/>
            <a:ext cx="7700963" cy="3327064"/>
          </a:xfrm>
        </p:spPr>
        <p:txBody>
          <a:bodyPr/>
          <a:lstStyle/>
          <a:p>
            <a:pPr marL="0" indent="0">
              <a:buNone/>
            </a:pPr>
            <a:r>
              <a:rPr lang="sv-SE" dirty="0"/>
              <a:t>Vid misstanke om akut mediaotit bör en läkarbedömning erbjudas inom ett dygn oavsett patientens ålder. </a:t>
            </a:r>
          </a:p>
          <a:p>
            <a:pPr marL="0" indent="0">
              <a:buNone/>
            </a:pPr>
            <a:r>
              <a:rPr lang="sv-SE" kern="1200" dirty="0"/>
              <a:t>Rekommendera smärtstillande, näsdroppar och högläge under väntetiden. </a:t>
            </a:r>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F2FA9F26-7ADC-4B21-A85F-1966838D88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32245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20266EF-88B7-4F2D-868D-3845C67A8182}"/>
              </a:ext>
            </a:extLst>
          </p:cNvPr>
          <p:cNvSpPr>
            <a:spLocks noGrp="1"/>
          </p:cNvSpPr>
          <p:nvPr>
            <p:ph type="title"/>
          </p:nvPr>
        </p:nvSpPr>
        <p:spPr/>
        <p:txBody>
          <a:bodyPr/>
          <a:lstStyle/>
          <a:p>
            <a:r>
              <a:rPr lang="sv-SE" dirty="0"/>
              <a:t>3. Behöver vi veta något mer om Amina?</a:t>
            </a:r>
          </a:p>
        </p:txBody>
      </p:sp>
      <p:sp>
        <p:nvSpPr>
          <p:cNvPr id="7" name="Platshållare för innehåll 6">
            <a:extLst>
              <a:ext uri="{FF2B5EF4-FFF2-40B4-BE49-F238E27FC236}">
                <a16:creationId xmlns:a16="http://schemas.microsoft.com/office/drawing/2014/main" id="{5C8F1443-023C-4EF9-9AB4-D0E9A4E20BA5}"/>
              </a:ext>
            </a:extLst>
          </p:cNvPr>
          <p:cNvSpPr>
            <a:spLocks noGrp="1"/>
          </p:cNvSpPr>
          <p:nvPr>
            <p:ph idx="1"/>
          </p:nvPr>
        </p:nvSpPr>
        <p:spPr/>
        <p:txBody>
          <a:bodyPr/>
          <a:lstStyle/>
          <a:p>
            <a:pPr marL="0" indent="0">
              <a:buNone/>
            </a:pPr>
            <a:r>
              <a:rPr lang="sv-SE" dirty="0"/>
              <a:t>Tidigare/nuvarande sjukdomar? Tidigare otiter? Komplicerande faktorer som svår värk trots adekvat analgetikabehandling, infektionskänslighet på grund av annan samtidig sjukdom, annat syndrom eller behandling, missbildningar i ansiktsskelettet eller innerörat, tidigare skall- eller ansiktsfraktur, cochleaimplantat, känd mellanöresjukdom eller tidigare öronoperation, känd sensorineural hörselnedsättning? Känd allergi?</a:t>
            </a:r>
          </a:p>
          <a:p>
            <a:endParaRPr lang="sv-SE" dirty="0"/>
          </a:p>
        </p:txBody>
      </p:sp>
      <p:sp>
        <p:nvSpPr>
          <p:cNvPr id="4" name="Platshållare för sidfot 3">
            <a:extLst>
              <a:ext uri="{FF2B5EF4-FFF2-40B4-BE49-F238E27FC236}">
                <a16:creationId xmlns:a16="http://schemas.microsoft.com/office/drawing/2014/main" id="{F689230F-BFD2-44DC-A9B1-7A34D26EBED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1694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A9F7439-1C74-4C14-AB34-7CC30FAC9154}"/>
              </a:ext>
            </a:extLst>
          </p:cNvPr>
          <p:cNvSpPr>
            <a:spLocks noGrp="1"/>
          </p:cNvSpPr>
          <p:nvPr>
            <p:ph type="title"/>
          </p:nvPr>
        </p:nvSpPr>
        <p:spPr/>
        <p:txBody>
          <a:bodyPr/>
          <a:lstStyle/>
          <a:p>
            <a:pPr lvl="0"/>
            <a:r>
              <a:rPr lang="sv-SE" dirty="0"/>
              <a:t>4. Vad ska hon få för behandling?</a:t>
            </a:r>
          </a:p>
        </p:txBody>
      </p:sp>
      <p:sp>
        <p:nvSpPr>
          <p:cNvPr id="7" name="Platshållare för innehåll 6">
            <a:extLst>
              <a:ext uri="{FF2B5EF4-FFF2-40B4-BE49-F238E27FC236}">
                <a16:creationId xmlns:a16="http://schemas.microsoft.com/office/drawing/2014/main" id="{A3E561A4-8170-467F-9A7A-4C9093B4B2AC}"/>
              </a:ext>
            </a:extLst>
          </p:cNvPr>
          <p:cNvSpPr>
            <a:spLocks noGrp="1"/>
          </p:cNvSpPr>
          <p:nvPr>
            <p:ph idx="1"/>
          </p:nvPr>
        </p:nvSpPr>
        <p:spPr/>
        <p:txBody>
          <a:bodyPr/>
          <a:lstStyle/>
          <a:p>
            <a:pPr marL="0" indent="0">
              <a:buNone/>
            </a:pPr>
            <a:r>
              <a:rPr lang="sv-SE" dirty="0"/>
              <a:t>Om inga komplicerande faktorer finns, (se svar på fråga 2), rekommenderas aktiv exspektans. Mamma ska informeras om normalförloppet och vilka eventuella komplikationer hon bör uppmärksamma. Hon ska också uppmanas att återkomma med Amina vid eventuell försämring alternativt efter 2–3 dagar eller vid utebliven eller tveksam förbättring.</a:t>
            </a:r>
            <a:br>
              <a:rPr lang="sv-SE" dirty="0"/>
            </a:br>
            <a:endParaRPr lang="sv-SE" dirty="0"/>
          </a:p>
        </p:txBody>
      </p:sp>
      <p:sp>
        <p:nvSpPr>
          <p:cNvPr id="4" name="Platshållare för sidfot 3">
            <a:extLst>
              <a:ext uri="{FF2B5EF4-FFF2-40B4-BE49-F238E27FC236}">
                <a16:creationId xmlns:a16="http://schemas.microsoft.com/office/drawing/2014/main" id="{35F7AC64-727E-4638-9709-CC580350C03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1001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9976F0F-47D5-48E0-B403-B9E11BE0580B}"/>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56112BB2-665C-4A3C-9601-5982A60CF9C3}"/>
              </a:ext>
            </a:extLst>
          </p:cNvPr>
          <p:cNvSpPr>
            <a:spLocks noGrp="1"/>
          </p:cNvSpPr>
          <p:nvPr>
            <p:ph idx="1"/>
          </p:nvPr>
        </p:nvSpPr>
        <p:spPr/>
        <p:txBody>
          <a:bodyPr/>
          <a:lstStyle/>
          <a:p>
            <a:pPr marL="0" indent="0">
              <a:buNone/>
            </a:pPr>
            <a:r>
              <a:rPr lang="sv-SE" dirty="0"/>
              <a:t>De allra flesta barn med akut mediaotit blir lika fort feberfria, smärtfria och kan återgå till förskolan/skolan lika tidigt utan antibiotika som med. Här ger alltså antibiotika varken symtomlindring eller kortare sjukdomstid.</a:t>
            </a:r>
          </a:p>
        </p:txBody>
      </p:sp>
      <p:sp>
        <p:nvSpPr>
          <p:cNvPr id="4" name="Platshållare för sidfot 3">
            <a:extLst>
              <a:ext uri="{FF2B5EF4-FFF2-40B4-BE49-F238E27FC236}">
                <a16:creationId xmlns:a16="http://schemas.microsoft.com/office/drawing/2014/main" id="{DA5825B4-422D-45F6-B73B-9EA8FD01FD9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84999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CF243C0-BDCE-4B6E-87A2-0A8EA763B9E1}"/>
              </a:ext>
            </a:extLst>
          </p:cNvPr>
          <p:cNvSpPr>
            <a:spLocks noGrp="1"/>
          </p:cNvSpPr>
          <p:nvPr>
            <p:ph type="title"/>
          </p:nvPr>
        </p:nvSpPr>
        <p:spPr/>
        <p:txBody>
          <a:bodyPr/>
          <a:lstStyle/>
          <a:p>
            <a:pPr lvl="0"/>
            <a:r>
              <a:rPr lang="sv-SE" dirty="0"/>
              <a:t>5. Finns det några omständigheter som hade kunnat ändra behandlingen?</a:t>
            </a:r>
          </a:p>
        </p:txBody>
      </p:sp>
      <p:sp>
        <p:nvSpPr>
          <p:cNvPr id="7" name="Platshållare för innehåll 6">
            <a:extLst>
              <a:ext uri="{FF2B5EF4-FFF2-40B4-BE49-F238E27FC236}">
                <a16:creationId xmlns:a16="http://schemas.microsoft.com/office/drawing/2014/main" id="{332B9348-26BD-4E69-8A5C-5257D67DD1FF}"/>
              </a:ext>
            </a:extLst>
          </p:cNvPr>
          <p:cNvSpPr>
            <a:spLocks noGrp="1"/>
          </p:cNvSpPr>
          <p:nvPr>
            <p:ph idx="1"/>
          </p:nvPr>
        </p:nvSpPr>
        <p:spPr/>
        <p:txBody>
          <a:bodyPr/>
          <a:lstStyle/>
          <a:p>
            <a:r>
              <a:rPr lang="sv-SE" dirty="0"/>
              <a:t>Vid inopererade plaströr hade hon fått behandling med Terracortril med Polymyxin B lokalt.</a:t>
            </a:r>
          </a:p>
          <a:p>
            <a:r>
              <a:rPr lang="sv-SE" dirty="0"/>
              <a:t>Vid bilateral otit hade hon fått antibiotikabehandling då hon är under 2 år.</a:t>
            </a:r>
          </a:p>
          <a:p>
            <a:r>
              <a:rPr lang="sv-SE" dirty="0"/>
              <a:t>Vid perforation, alltså om det hade runnit ur örat, hade hon fått antibiotikabehandling.</a:t>
            </a:r>
          </a:p>
          <a:p>
            <a:r>
              <a:rPr lang="sv-SE" dirty="0"/>
              <a:t>Vid komplicerande faktorer (se svar på fråga 2), hade hon fått antibiotikabehandling.</a:t>
            </a:r>
          </a:p>
          <a:p>
            <a:endParaRPr lang="sv-SE" dirty="0"/>
          </a:p>
        </p:txBody>
      </p:sp>
      <p:sp>
        <p:nvSpPr>
          <p:cNvPr id="4" name="Platshållare för sidfot 3">
            <a:extLst>
              <a:ext uri="{FF2B5EF4-FFF2-40B4-BE49-F238E27FC236}">
                <a16:creationId xmlns:a16="http://schemas.microsoft.com/office/drawing/2014/main" id="{F9D06B46-BC33-478E-A218-AC81975CFA4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383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TotalTime>
  <Words>1107</Words>
  <Application>Microsoft Office PowerPoint</Application>
  <PresentationFormat>Bildspel på skärmen (4:3)</PresentationFormat>
  <Paragraphs>84</Paragraphs>
  <Slides>14</Slides>
  <Notes>6</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14</vt:i4>
      </vt:variant>
    </vt:vector>
  </HeadingPairs>
  <TitlesOfParts>
    <vt:vector size="20" baseType="lpstr">
      <vt:lpstr>Arial</vt:lpstr>
      <vt:lpstr>Calibri</vt:lpstr>
      <vt:lpstr>Geneva</vt:lpstr>
      <vt:lpstr>Verdana</vt:lpstr>
      <vt:lpstr>Wingdings</vt:lpstr>
      <vt:lpstr>Standardformgivning</vt:lpstr>
      <vt:lpstr>Akut mediaotit </vt:lpstr>
      <vt:lpstr>Forts.</vt:lpstr>
      <vt:lpstr>Status:</vt:lpstr>
      <vt:lpstr>1. Vilken diagnos misstänker du? Vilka andra diagnoser är tänkbara? </vt:lpstr>
      <vt:lpstr>2. Hur snart ska en patient med denna sjukhistoria få tid för läkarbedömning? Spelar åldern någon roll? </vt:lpstr>
      <vt:lpstr>3. Behöver vi veta något mer om Amina?</vt:lpstr>
      <vt:lpstr>4. Vad ska hon få för behandling?</vt:lpstr>
      <vt:lpstr>Forts.</vt:lpstr>
      <vt:lpstr>5. Finns det några omständigheter som hade kunnat ändra behandlingen?</vt:lpstr>
      <vt:lpstr>6. Vilka är behandlingsrekommendationerna för akut mediaotit? </vt:lpstr>
      <vt:lpstr>Forts.</vt:lpstr>
      <vt:lpstr>7. PcV smakar illa. Vad kan man ge för råd? </vt:lpstr>
      <vt:lpstr>8. Hur definieras terapisvikt och vilken behandling ska ges då? </vt:lpstr>
      <vt:lpstr>9. När ska man remittera till öronläkare för ställningstagande till rör-behandling?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Bensår</dc:title>
  <dc:creator>Heléne Rödin</dc:creator>
  <cp:lastModifiedBy>Heléne Rödin</cp:lastModifiedBy>
  <cp:revision>20</cp:revision>
  <dcterms:created xsi:type="dcterms:W3CDTF">2020-06-09T08:39:56Z</dcterms:created>
  <dcterms:modified xsi:type="dcterms:W3CDTF">2020-06-11T13:06:07Z</dcterms:modified>
</cp:coreProperties>
</file>