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337" r:id="rId2"/>
    <p:sldId id="338" r:id="rId3"/>
    <p:sldId id="262" r:id="rId4"/>
    <p:sldId id="275" r:id="rId5"/>
    <p:sldId id="276" r:id="rId6"/>
    <p:sldId id="339" r:id="rId7"/>
    <p:sldId id="340" r:id="rId8"/>
    <p:sldId id="341" r:id="rId9"/>
    <p:sldId id="342" r:id="rId10"/>
    <p:sldId id="268" r:id="rId11"/>
    <p:sldId id="270" r:id="rId12"/>
    <p:sldId id="271" r:id="rId13"/>
    <p:sldId id="272" r:id="rId14"/>
    <p:sldId id="273" r:id="rId15"/>
    <p:sldId id="274"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0" autoAdjust="0"/>
    <p:restoredTop sz="94660"/>
  </p:normalViewPr>
  <p:slideViewPr>
    <p:cSldViewPr snapToGrid="0">
      <p:cViewPr varScale="1">
        <p:scale>
          <a:sx n="53" d="100"/>
          <a:sy n="53" d="100"/>
        </p:scale>
        <p:origin x="1376" y="4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745EA5-8333-4972-9DFB-80FDF6E66A03}" type="datetimeFigureOut">
              <a:rPr lang="sv-SE" smtClean="0"/>
              <a:t>2023-07-03</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477AF2-3169-4DD3-B295-9BC50D54CF56}" type="slidenum">
              <a:rPr lang="sv-SE" smtClean="0"/>
              <a:t>‹#›</a:t>
            </a:fld>
            <a:endParaRPr lang="sv-SE"/>
          </a:p>
        </p:txBody>
      </p:sp>
    </p:spTree>
    <p:extLst>
      <p:ext uri="{BB962C8B-B14F-4D97-AF65-F5344CB8AC3E}">
        <p14:creationId xmlns:p14="http://schemas.microsoft.com/office/powerpoint/2010/main" val="3207175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Kärt barn har många namn brukar man ju säga. Förkylning, ÖLI och akut viral </a:t>
            </a:r>
            <a:r>
              <a:rPr lang="sv-SE" sz="1200" kern="1200" dirty="0" err="1">
                <a:solidFill>
                  <a:schemeClr val="tx1"/>
                </a:solidFill>
                <a:effectLst/>
                <a:latin typeface="+mn-lt"/>
                <a:ea typeface="+mn-ea"/>
                <a:cs typeface="+mn-cs"/>
              </a:rPr>
              <a:t>rinosinuit</a:t>
            </a:r>
            <a:r>
              <a:rPr lang="sv-SE" sz="1200" kern="1200" dirty="0">
                <a:solidFill>
                  <a:schemeClr val="tx1"/>
                </a:solidFill>
                <a:effectLst/>
                <a:latin typeface="+mn-lt"/>
                <a:ea typeface="+mn-ea"/>
                <a:cs typeface="+mn-cs"/>
              </a:rPr>
              <a:t> är praktiskt taget synonyma begrepp. En inflammation i näsans bihålor, en sinuit, förekommer knappast utan en samtidig inflammation i nässlemhinnan, alltså en rinit. Eftersom rinit och sinuit oftast hänger ihop används gärna begreppet </a:t>
            </a:r>
            <a:r>
              <a:rPr lang="sv-SE" sz="1200" kern="1200" dirty="0" err="1">
                <a:solidFill>
                  <a:schemeClr val="tx1"/>
                </a:solidFill>
                <a:effectLst/>
                <a:latin typeface="+mn-lt"/>
                <a:ea typeface="+mn-ea"/>
                <a:cs typeface="+mn-cs"/>
              </a:rPr>
              <a:t>rinosinuit</a:t>
            </a:r>
            <a:r>
              <a:rPr lang="sv-SE" sz="1200" kern="1200" dirty="0">
                <a:solidFill>
                  <a:schemeClr val="tx1"/>
                </a:solidFill>
                <a:effectLst/>
                <a:latin typeface="+mn-lt"/>
                <a:ea typeface="+mn-ea"/>
                <a:cs typeface="+mn-cs"/>
              </a:rPr>
              <a:t>. </a:t>
            </a:r>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EA7A25B-122B-47C9-9114-E9075A0333EA}"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60229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u="sng" kern="1200" dirty="0">
                <a:solidFill>
                  <a:schemeClr val="tx1"/>
                </a:solidFill>
                <a:effectLst/>
                <a:latin typeface="+mn-lt"/>
                <a:ea typeface="+mn-ea"/>
                <a:cs typeface="+mn-cs"/>
              </a:rPr>
              <a:t>Förstahandsval </a:t>
            </a: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Penicillin V 1,6–2 g x 3, i 7 dagar</a:t>
            </a:r>
          </a:p>
          <a:p>
            <a:r>
              <a:rPr lang="sv-SE" sz="1200" u="sng" kern="1200" dirty="0">
                <a:solidFill>
                  <a:schemeClr val="tx1"/>
                </a:solidFill>
                <a:effectLst/>
                <a:latin typeface="+mn-lt"/>
                <a:ea typeface="+mn-ea"/>
                <a:cs typeface="+mn-cs"/>
              </a:rPr>
              <a:t>Vid penicillinallergi typ 1</a:t>
            </a:r>
            <a:r>
              <a:rPr lang="sv-SE" sz="1200" kern="1200" dirty="0">
                <a:solidFill>
                  <a:schemeClr val="tx1"/>
                </a:solidFill>
                <a:effectLst/>
                <a:latin typeface="+mn-lt"/>
                <a:ea typeface="+mn-ea"/>
                <a:cs typeface="+mn-cs"/>
              </a:rPr>
              <a:t> </a:t>
            </a:r>
          </a:p>
          <a:p>
            <a:r>
              <a:rPr lang="sv-SE" sz="1200" kern="1200" dirty="0" err="1">
                <a:solidFill>
                  <a:schemeClr val="tx1"/>
                </a:solidFill>
                <a:effectLst/>
                <a:latin typeface="+mn-lt"/>
                <a:ea typeface="+mn-ea"/>
                <a:cs typeface="+mn-cs"/>
              </a:rPr>
              <a:t>doxycyklin</a:t>
            </a:r>
            <a:r>
              <a:rPr lang="sv-SE" sz="1200" kern="1200" dirty="0">
                <a:solidFill>
                  <a:schemeClr val="tx1"/>
                </a:solidFill>
                <a:effectLst/>
                <a:latin typeface="+mn-lt"/>
                <a:ea typeface="+mn-ea"/>
                <a:cs typeface="+mn-cs"/>
              </a:rPr>
              <a:t> 200 mg x 1 dag 1 följt av 100 mg x 1 i ytterligare 6 dagar</a:t>
            </a:r>
          </a:p>
          <a:p>
            <a:r>
              <a:rPr lang="sv-SE" sz="1200" u="sng" kern="1200" dirty="0">
                <a:solidFill>
                  <a:schemeClr val="tx1"/>
                </a:solidFill>
                <a:effectLst/>
                <a:latin typeface="+mn-lt"/>
                <a:ea typeface="+mn-ea"/>
                <a:cs typeface="+mn-cs"/>
              </a:rPr>
              <a:t>Vid terapisvikt </a:t>
            </a: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Utvärdering av behandlingseffekt bör ske tidigast efter fem dagar då läkningsförloppet vid </a:t>
            </a:r>
            <a:r>
              <a:rPr lang="sv-SE" sz="1200" kern="1200" dirty="0" err="1">
                <a:solidFill>
                  <a:schemeClr val="tx1"/>
                </a:solidFill>
                <a:effectLst/>
                <a:latin typeface="+mn-lt"/>
                <a:ea typeface="+mn-ea"/>
                <a:cs typeface="+mn-cs"/>
              </a:rPr>
              <a:t>rinosinuit</a:t>
            </a:r>
            <a:r>
              <a:rPr lang="sv-SE" sz="1200" kern="1200" dirty="0">
                <a:solidFill>
                  <a:schemeClr val="tx1"/>
                </a:solidFill>
                <a:effectLst/>
                <a:latin typeface="+mn-lt"/>
                <a:ea typeface="+mn-ea"/>
                <a:cs typeface="+mn-cs"/>
              </a:rPr>
              <a:t> är långsammare än vid tonsillit och otit. Vid försämring av allmäntillståndet ska patienten bedömas tidigare. Vid terapisvikt bör diagnosen omprövas. Om diagnosen kvarstår byts antibiotikum till </a:t>
            </a:r>
            <a:r>
              <a:rPr lang="sv-SE" sz="1200" kern="1200" dirty="0" err="1">
                <a:solidFill>
                  <a:schemeClr val="tx1"/>
                </a:solidFill>
                <a:effectLst/>
                <a:latin typeface="+mn-lt"/>
                <a:ea typeface="+mn-ea"/>
                <a:cs typeface="+mn-cs"/>
              </a:rPr>
              <a:t>doxycyklin</a:t>
            </a:r>
            <a:r>
              <a:rPr lang="sv-SE" sz="1200" kern="1200" dirty="0">
                <a:solidFill>
                  <a:schemeClr val="tx1"/>
                </a:solidFill>
                <a:effectLst/>
                <a:latin typeface="+mn-lt"/>
                <a:ea typeface="+mn-ea"/>
                <a:cs typeface="+mn-cs"/>
              </a:rPr>
              <a:t> eller </a:t>
            </a:r>
            <a:r>
              <a:rPr lang="sv-SE" sz="1200" kern="1200" dirty="0" err="1">
                <a:solidFill>
                  <a:schemeClr val="tx1"/>
                </a:solidFill>
                <a:effectLst/>
                <a:latin typeface="+mn-lt"/>
                <a:ea typeface="+mn-ea"/>
                <a:cs typeface="+mn-cs"/>
              </a:rPr>
              <a:t>amoxicillin</a:t>
            </a:r>
            <a:r>
              <a:rPr lang="sv-SE" sz="1200" kern="1200" dirty="0">
                <a:solidFill>
                  <a:schemeClr val="tx1"/>
                </a:solidFill>
                <a:effectLst/>
                <a:latin typeface="+mn-lt"/>
                <a:ea typeface="+mn-ea"/>
                <a:cs typeface="+mn-cs"/>
              </a:rPr>
              <a:t> med klavulansyra efter att odling från mellersta näsgången har tagits. </a:t>
            </a:r>
          </a:p>
          <a:p>
            <a:r>
              <a:rPr lang="sv-SE" sz="1200" kern="1200" dirty="0" err="1">
                <a:solidFill>
                  <a:schemeClr val="tx1"/>
                </a:solidFill>
                <a:effectLst/>
                <a:latin typeface="+mn-lt"/>
                <a:ea typeface="+mn-ea"/>
                <a:cs typeface="+mn-cs"/>
              </a:rPr>
              <a:t>Doxycyklin</a:t>
            </a:r>
            <a:r>
              <a:rPr lang="sv-SE" sz="1200" kern="1200" dirty="0">
                <a:solidFill>
                  <a:schemeClr val="tx1"/>
                </a:solidFill>
                <a:effectLst/>
                <a:latin typeface="+mn-lt"/>
                <a:ea typeface="+mn-ea"/>
                <a:cs typeface="+mn-cs"/>
              </a:rPr>
              <a:t> 200 mg x 1 dag 1 följt av 100 mg x 1 i 7 dagar </a:t>
            </a:r>
          </a:p>
          <a:p>
            <a:r>
              <a:rPr lang="sv-SE" sz="1200" kern="1200" dirty="0" err="1">
                <a:solidFill>
                  <a:schemeClr val="tx1"/>
                </a:solidFill>
                <a:effectLst/>
                <a:latin typeface="+mn-lt"/>
                <a:ea typeface="+mn-ea"/>
                <a:cs typeface="+mn-cs"/>
              </a:rPr>
              <a:t>Amoxicillin</a:t>
            </a:r>
            <a:r>
              <a:rPr lang="sv-SE" sz="1200" kern="1200" dirty="0">
                <a:solidFill>
                  <a:schemeClr val="tx1"/>
                </a:solidFill>
                <a:effectLst/>
                <a:latin typeface="+mn-lt"/>
                <a:ea typeface="+mn-ea"/>
                <a:cs typeface="+mn-cs"/>
              </a:rPr>
              <a:t> med klavulansyra 875 mg x 3 i 7 dagar </a:t>
            </a:r>
          </a:p>
          <a:p>
            <a:r>
              <a:rPr lang="sv-SE" sz="1200" kern="1200" dirty="0">
                <a:solidFill>
                  <a:schemeClr val="tx1"/>
                </a:solidFill>
                <a:effectLst/>
                <a:latin typeface="+mn-lt"/>
                <a:ea typeface="+mn-ea"/>
                <a:cs typeface="+mn-cs"/>
              </a:rPr>
              <a:t>Vid fortsatta besvär, trots byte av antibiotika, kontaktas ÖNH-specialist för ställningstagande till spolning av bihålorna. Överväg också dental genes och remiss till ÖNH-specialist</a:t>
            </a:r>
          </a:p>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EA7A25B-122B-47C9-9114-E9075A0333EA}"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41883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Vanliga symtom vid akut </a:t>
            </a:r>
            <a:r>
              <a:rPr lang="sv-SE" sz="1200" kern="1200" dirty="0" err="1">
                <a:solidFill>
                  <a:schemeClr val="tx1"/>
                </a:solidFill>
                <a:effectLst/>
                <a:latin typeface="+mn-lt"/>
                <a:ea typeface="+mn-ea"/>
                <a:cs typeface="+mn-cs"/>
              </a:rPr>
              <a:t>rinosinuit</a:t>
            </a:r>
            <a:r>
              <a:rPr lang="sv-SE" sz="1200" kern="1200" dirty="0">
                <a:solidFill>
                  <a:schemeClr val="tx1"/>
                </a:solidFill>
                <a:effectLst/>
                <a:latin typeface="+mn-lt"/>
                <a:ea typeface="+mn-ea"/>
                <a:cs typeface="+mn-cs"/>
              </a:rPr>
              <a:t> hos vuxna i Primärvården snuva, nästäppa, smärta eller tryck i ansiktet och nedsatt luktsinne. Symtomen går oftast över inom 10 dagar.</a:t>
            </a:r>
          </a:p>
          <a:p>
            <a:r>
              <a:rPr lang="sv-SE" sz="1200" kern="1200" dirty="0">
                <a:solidFill>
                  <a:schemeClr val="tx1"/>
                </a:solidFill>
                <a:effectLst/>
                <a:latin typeface="+mn-lt"/>
                <a:ea typeface="+mn-ea"/>
                <a:cs typeface="+mn-cs"/>
              </a:rPr>
              <a:t>Om akut viral </a:t>
            </a:r>
            <a:r>
              <a:rPr lang="sv-SE" sz="1200" kern="1200" dirty="0" err="1">
                <a:solidFill>
                  <a:schemeClr val="tx1"/>
                </a:solidFill>
                <a:effectLst/>
                <a:latin typeface="+mn-lt"/>
                <a:ea typeface="+mn-ea"/>
                <a:cs typeface="+mn-cs"/>
              </a:rPr>
              <a:t>rinosinuit</a:t>
            </a:r>
            <a:r>
              <a:rPr lang="sv-SE" sz="1200" kern="1200" dirty="0">
                <a:solidFill>
                  <a:schemeClr val="tx1"/>
                </a:solidFill>
                <a:effectLst/>
                <a:latin typeface="+mn-lt"/>
                <a:ea typeface="+mn-ea"/>
                <a:cs typeface="+mn-cs"/>
              </a:rPr>
              <a:t> är mycket vanligt, så är akut </a:t>
            </a:r>
            <a:r>
              <a:rPr lang="sv-SE" sz="1200" kern="1200" dirty="0" err="1">
                <a:solidFill>
                  <a:schemeClr val="tx1"/>
                </a:solidFill>
                <a:effectLst/>
                <a:latin typeface="+mn-lt"/>
                <a:ea typeface="+mn-ea"/>
                <a:cs typeface="+mn-cs"/>
              </a:rPr>
              <a:t>rinosinuit</a:t>
            </a:r>
            <a:r>
              <a:rPr lang="sv-SE" sz="1200" kern="1200" dirty="0">
                <a:solidFill>
                  <a:schemeClr val="tx1"/>
                </a:solidFill>
                <a:effectLst/>
                <a:latin typeface="+mn-lt"/>
                <a:ea typeface="+mn-ea"/>
                <a:cs typeface="+mn-cs"/>
              </a:rPr>
              <a:t> orsakad av bakterier betydligt mer ovanligt. Det är alltså bara ett fåtal av alla med förkylning och bihålebesvär som kan ha nytta av antibiotika.</a:t>
            </a:r>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EA7A25B-122B-47C9-9114-E9075A0333EA}"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60295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342900" lvl="0" indent="-342900">
              <a:lnSpc>
                <a:spcPct val="107000"/>
              </a:lnSpc>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Times New Roman" panose="02020603050405020304" pitchFamily="18" charset="0"/>
              </a:rPr>
              <a:t>Inspektion av ansikte: Finns rodnad eller svullnad?</a:t>
            </a:r>
          </a:p>
          <a:p>
            <a:pPr marL="342900" lvl="0" indent="-342900">
              <a:lnSpc>
                <a:spcPct val="107000"/>
              </a:lnSpc>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Times New Roman" panose="02020603050405020304" pitchFamily="18" charset="0"/>
              </a:rPr>
              <a:t>Näsa: bör undersökas med främre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rinoskopi</a:t>
            </a:r>
            <a:r>
              <a:rPr lang="sv-SE" sz="1800" dirty="0">
                <a:effectLst/>
                <a:latin typeface="Calibri" panose="020F0502020204030204" pitchFamily="34" charset="0"/>
                <a:ea typeface="Calibri" panose="020F0502020204030204" pitchFamily="34" charset="0"/>
                <a:cs typeface="Times New Roman" panose="02020603050405020304" pitchFamily="18" charset="0"/>
              </a:rPr>
              <a:t> för att bedöma förekomst av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vargata</a:t>
            </a:r>
            <a:r>
              <a:rPr lang="sv-SE" sz="1800" dirty="0">
                <a:effectLst/>
                <a:latin typeface="Calibri" panose="020F0502020204030204" pitchFamily="34" charset="0"/>
                <a:ea typeface="Calibri" panose="020F0502020204030204" pitchFamily="34" charset="0"/>
                <a:cs typeface="Times New Roman" panose="02020603050405020304" pitchFamily="18" charset="0"/>
              </a:rPr>
              <a:t> (framför allt i mellersta näsgången) eller av polyper. Råd vid främre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rinoskopi</a:t>
            </a:r>
            <a:r>
              <a:rPr lang="sv-SE" sz="1800" dirty="0">
                <a:effectLst/>
                <a:latin typeface="Calibri" panose="020F0502020204030204" pitchFamily="34" charset="0"/>
                <a:ea typeface="Calibri" panose="020F0502020204030204" pitchFamily="34" charset="0"/>
                <a:cs typeface="Times New Roman" panose="02020603050405020304" pitchFamily="18" charset="0"/>
              </a:rPr>
              <a:t>: Sväll av med lokala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vasokonstriktorer</a:t>
            </a:r>
            <a:r>
              <a:rPr lang="sv-SE" sz="1800" dirty="0">
                <a:effectLst/>
                <a:latin typeface="Calibri" panose="020F0502020204030204" pitchFamily="34" charset="0"/>
                <a:ea typeface="Calibri" panose="020F0502020204030204" pitchFamily="34" charset="0"/>
                <a:cs typeface="Times New Roman" panose="02020603050405020304" pitchFamily="18" charset="0"/>
              </a:rPr>
              <a:t> inför undersökning. Använd pannlampa och spekulum,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otoskop</a:t>
            </a:r>
            <a:r>
              <a:rPr lang="sv-SE" sz="1800" dirty="0">
                <a:effectLst/>
                <a:latin typeface="Calibri" panose="020F0502020204030204" pitchFamily="34" charset="0"/>
                <a:ea typeface="Calibri" panose="020F0502020204030204" pitchFamily="34" charset="0"/>
                <a:cs typeface="Times New Roman" panose="02020603050405020304" pitchFamily="18" charset="0"/>
              </a:rPr>
              <a:t> (med vid tratt) alternativt flexibelt endoskop. Observera att polyper inte sväller inte av helt och saknar sensibilitet till skillnad från slemhinnan. Polyper är rörliga. </a:t>
            </a:r>
          </a:p>
          <a:p>
            <a:pPr marL="342900" lvl="0" indent="-342900">
              <a:lnSpc>
                <a:spcPct val="107000"/>
              </a:lnSpc>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Times New Roman" panose="02020603050405020304" pitchFamily="18" charset="0"/>
              </a:rPr>
              <a:t>Munhåla och svalg ska också undersökas med avseende på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vargata</a:t>
            </a:r>
            <a:r>
              <a:rPr lang="sv-SE" sz="1800" dirty="0">
                <a:effectLst/>
                <a:latin typeface="Calibri" panose="020F0502020204030204" pitchFamily="34" charset="0"/>
                <a:ea typeface="Calibri" panose="020F0502020204030204" pitchFamily="34" charset="0"/>
                <a:cs typeface="Times New Roman" panose="02020603050405020304" pitchFamily="18" charset="0"/>
              </a:rPr>
              <a:t> på bakre svalgväggen och tandstatus. Perkussion av tänder.</a:t>
            </a:r>
          </a:p>
          <a:p>
            <a:pPr marL="342900" lvl="0" indent="-342900">
              <a:lnSpc>
                <a:spcPct val="107000"/>
              </a:lnSpc>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Times New Roman" panose="02020603050405020304" pitchFamily="18" charset="0"/>
              </a:rPr>
              <a:t>Palpation av lymfkörtlar:</a:t>
            </a:r>
            <a:r>
              <a:rPr lang="sv-SE" sz="1800" u="sng" dirty="0">
                <a:effectLst/>
                <a:latin typeface="Calibri" panose="020F0502020204030204" pitchFamily="34" charset="0"/>
                <a:ea typeface="Calibri" panose="020F0502020204030204" pitchFamily="34" charset="0"/>
                <a:cs typeface="Times New Roman" panose="02020603050405020304" pitchFamily="18" charset="0"/>
              </a:rPr>
              <a:t> </a:t>
            </a:r>
            <a:r>
              <a:rPr lang="sv-SE" sz="1800" dirty="0">
                <a:effectLst/>
                <a:latin typeface="Calibri" panose="020F0502020204030204" pitchFamily="34" charset="0"/>
                <a:ea typeface="Calibri" panose="020F0502020204030204" pitchFamily="34" charset="0"/>
                <a:cs typeface="Times New Roman" panose="02020603050405020304" pitchFamily="18" charset="0"/>
              </a:rPr>
              <a:t>Svullna körtlar?</a:t>
            </a:r>
          </a:p>
          <a:p>
            <a:pPr marL="342900" lvl="0" indent="-342900">
              <a:lnSpc>
                <a:spcPct val="107000"/>
              </a:lnSpc>
              <a:spcAft>
                <a:spcPts val="800"/>
              </a:spcAft>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Times New Roman" panose="02020603050405020304" pitchFamily="18" charset="0"/>
              </a:rPr>
              <a:t>Temperatur:</a:t>
            </a:r>
            <a:r>
              <a:rPr lang="sv-SE" sz="1800" u="sng" dirty="0">
                <a:effectLst/>
                <a:latin typeface="Calibri" panose="020F0502020204030204" pitchFamily="34" charset="0"/>
                <a:ea typeface="Calibri" panose="020F0502020204030204" pitchFamily="34" charset="0"/>
                <a:cs typeface="Times New Roman" panose="02020603050405020304" pitchFamily="18" charset="0"/>
              </a:rPr>
              <a:t> </a:t>
            </a:r>
            <a:r>
              <a:rPr lang="sv-SE" sz="1800" dirty="0">
                <a:effectLst/>
                <a:latin typeface="Calibri" panose="020F0502020204030204" pitchFamily="34" charset="0"/>
                <a:ea typeface="Calibri" panose="020F0502020204030204" pitchFamily="34" charset="0"/>
                <a:cs typeface="Times New Roman" panose="02020603050405020304" pitchFamily="18" charset="0"/>
              </a:rPr>
              <a:t>Normal temperatur utesluter dock inte en akut bakteriell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rinosinuit</a:t>
            </a:r>
            <a:r>
              <a:rPr lang="sv-SE" sz="1800" dirty="0">
                <a:effectLst/>
                <a:latin typeface="Calibri" panose="020F0502020204030204" pitchFamily="34" charset="0"/>
                <a:ea typeface="Calibri" panose="020F0502020204030204" pitchFamily="34" charset="0"/>
                <a:cs typeface="Times New Roman" panose="02020603050405020304" pitchFamily="18" charset="0"/>
              </a:rPr>
              <a:t>.</a:t>
            </a:r>
          </a:p>
          <a:p>
            <a:endParaRPr lang="sv-SE" dirty="0"/>
          </a:p>
        </p:txBody>
      </p:sp>
      <p:sp>
        <p:nvSpPr>
          <p:cNvPr id="4" name="Platshållare för bildnummer 3"/>
          <p:cNvSpPr>
            <a:spLocks noGrp="1"/>
          </p:cNvSpPr>
          <p:nvPr>
            <p:ph type="sldNum" sz="quarter" idx="5"/>
          </p:nvPr>
        </p:nvSpPr>
        <p:spPr/>
        <p:txBody>
          <a:bodyPr/>
          <a:lstStyle/>
          <a:p>
            <a:fld id="{DD477AF2-3169-4DD3-B295-9BC50D54CF56}" type="slidenum">
              <a:rPr lang="sv-SE" smtClean="0"/>
              <a:t>6</a:t>
            </a:fld>
            <a:endParaRPr lang="sv-SE"/>
          </a:p>
        </p:txBody>
      </p:sp>
    </p:spTree>
    <p:extLst>
      <p:ext uri="{BB962C8B-B14F-4D97-AF65-F5344CB8AC3E}">
        <p14:creationId xmlns:p14="http://schemas.microsoft.com/office/powerpoint/2010/main" val="2182173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7000"/>
              </a:lnSpc>
              <a:spcAft>
                <a:spcPts val="800"/>
              </a:spcAft>
            </a:pPr>
            <a:r>
              <a:rPr lang="sv-SE" sz="1800" dirty="0">
                <a:effectLst/>
                <a:latin typeface="Calibri" panose="020F0502020204030204" pitchFamily="34" charset="0"/>
                <a:ea typeface="Calibri" panose="020F0502020204030204" pitchFamily="34" charset="0"/>
                <a:cs typeface="Calibri" panose="020F0502020204030204" pitchFamily="34" charset="0"/>
              </a:rPr>
              <a:t>Lab-prover har begränsat värde. N</a:t>
            </a:r>
            <a:r>
              <a:rPr lang="sv-SE" sz="1800" dirty="0">
                <a:effectLst/>
                <a:latin typeface="Calibri" panose="020F0502020204030204" pitchFamily="34" charset="0"/>
                <a:ea typeface="Calibri" panose="020F0502020204030204" pitchFamily="34" charset="0"/>
                <a:cs typeface="Times New Roman" panose="02020603050405020304" pitchFamily="18" charset="0"/>
              </a:rPr>
              <a:t>ormal CRP utesluter inte en akut bakteriell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rinosinuit</a:t>
            </a:r>
            <a:r>
              <a:rPr lang="sv-SE" sz="1800" dirty="0">
                <a:effectLst/>
                <a:latin typeface="Calibri" panose="020F0502020204030204" pitchFamily="34" charset="0"/>
                <a:ea typeface="Calibri" panose="020F0502020204030204" pitchFamily="34" charset="0"/>
                <a:cs typeface="Times New Roman" panose="02020603050405020304" pitchFamily="18" charset="0"/>
              </a:rPr>
              <a:t>. CRP behöver därför inte tas som rutin vid diagnostik av akut bakteriell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rinosinuit</a:t>
            </a:r>
            <a:r>
              <a:rPr lang="sv-SE" sz="1800" dirty="0">
                <a:effectLst/>
                <a:latin typeface="Calibri" panose="020F0502020204030204" pitchFamily="34" charset="0"/>
                <a:ea typeface="Calibri" panose="020F0502020204030204" pitchFamily="34" charset="0"/>
                <a:cs typeface="Times New Roman" panose="02020603050405020304" pitchFamily="18" charset="0"/>
              </a:rPr>
              <a:t>. </a:t>
            </a:r>
            <a:r>
              <a:rPr lang="sv-SE" sz="1800" dirty="0">
                <a:effectLst/>
                <a:latin typeface="Calibri" panose="020F0502020204030204" pitchFamily="34" charset="0"/>
                <a:ea typeface="Calibri" panose="020F0502020204030204" pitchFamily="34" charset="0"/>
                <a:cs typeface="Calibri" panose="020F0502020204030204" pitchFamily="34" charset="0"/>
              </a:rPr>
              <a:t>Vita, poly/mono har inte heller något värde i diagnostiken.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r>
              <a:rPr lang="sv-SE" sz="1800" dirty="0">
                <a:effectLst/>
                <a:latin typeface="Calibri" panose="020F0502020204030204" pitchFamily="34" charset="0"/>
                <a:ea typeface="Calibri" panose="020F0502020204030204" pitchFamily="34" charset="0"/>
                <a:cs typeface="Times New Roman" panose="02020603050405020304" pitchFamily="18" charset="0"/>
              </a:rPr>
              <a:t>Det finns ingen anledning att ta odling i det enskilda fallet. Om odling är indicerat, som vid terapisvikt, tas den från mellersta näsgången efter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avsvällning</a:t>
            </a:r>
            <a:r>
              <a:rPr lang="sv-SE" sz="1800" dirty="0">
                <a:effectLst/>
                <a:latin typeface="Calibri" panose="020F0502020204030204" pitchFamily="34" charset="0"/>
                <a:ea typeface="Calibri" panose="020F0502020204030204" pitchFamily="34" charset="0"/>
                <a:cs typeface="Times New Roman" panose="02020603050405020304" pitchFamily="18" charset="0"/>
              </a:rPr>
              <a:t> och det kräver kunskap om provtagningsteknik.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Nasofarynxodling</a:t>
            </a:r>
            <a:r>
              <a:rPr lang="sv-SE" sz="1800" dirty="0">
                <a:effectLst/>
                <a:latin typeface="Calibri" panose="020F0502020204030204" pitchFamily="34" charset="0"/>
                <a:ea typeface="Calibri" panose="020F0502020204030204" pitchFamily="34" charset="0"/>
                <a:cs typeface="Times New Roman" panose="02020603050405020304" pitchFamily="18" charset="0"/>
              </a:rPr>
              <a:t> har inget värde vid misstanke om akut viral eller akut bakteriell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rinosinuit</a:t>
            </a:r>
            <a:r>
              <a:rPr lang="sv-SE" sz="1800" dirty="0">
                <a:effectLst/>
                <a:latin typeface="Calibri" panose="020F0502020204030204" pitchFamily="34" charset="0"/>
                <a:ea typeface="Calibri" panose="020F0502020204030204" pitchFamily="34" charset="0"/>
                <a:cs typeface="Times New Roman" panose="02020603050405020304" pitchFamily="18" charset="0"/>
              </a:rPr>
              <a:t>.</a:t>
            </a:r>
            <a:endParaRPr lang="sv-SE" dirty="0"/>
          </a:p>
        </p:txBody>
      </p:sp>
      <p:sp>
        <p:nvSpPr>
          <p:cNvPr id="4" name="Platshållare för bildnummer 3"/>
          <p:cNvSpPr>
            <a:spLocks noGrp="1"/>
          </p:cNvSpPr>
          <p:nvPr>
            <p:ph type="sldNum" sz="quarter" idx="5"/>
          </p:nvPr>
        </p:nvSpPr>
        <p:spPr/>
        <p:txBody>
          <a:bodyPr/>
          <a:lstStyle/>
          <a:p>
            <a:fld id="{DD477AF2-3169-4DD3-B295-9BC50D54CF56}" type="slidenum">
              <a:rPr lang="sv-SE" smtClean="0"/>
              <a:t>7</a:t>
            </a:fld>
            <a:endParaRPr lang="sv-SE"/>
          </a:p>
        </p:txBody>
      </p:sp>
    </p:spTree>
    <p:extLst>
      <p:ext uri="{BB962C8B-B14F-4D97-AF65-F5344CB8AC3E}">
        <p14:creationId xmlns:p14="http://schemas.microsoft.com/office/powerpoint/2010/main" val="13932293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effectLst/>
                <a:latin typeface="Calibri" panose="020F0502020204030204" pitchFamily="34" charset="0"/>
                <a:ea typeface="Calibri" panose="020F0502020204030204" pitchFamily="34" charset="0"/>
                <a:cs typeface="Times New Roman" panose="02020603050405020304" pitchFamily="18" charset="0"/>
              </a:rPr>
              <a:t>Endast 0,5–2 % av dem med akut viral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rinosinuit</a:t>
            </a:r>
            <a:r>
              <a:rPr lang="sv-SE" sz="1800" dirty="0">
                <a:effectLst/>
                <a:latin typeface="Calibri" panose="020F0502020204030204" pitchFamily="34" charset="0"/>
                <a:ea typeface="Calibri" panose="020F0502020204030204" pitchFamily="34" charset="0"/>
                <a:cs typeface="Times New Roman" panose="02020603050405020304" pitchFamily="18" charset="0"/>
              </a:rPr>
              <a:t> får en bakteriell infektion. Endast patienter med svåra symtom vid akut bakteriell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rinosinuit</a:t>
            </a:r>
            <a:r>
              <a:rPr lang="sv-SE" sz="1800" dirty="0">
                <a:effectLst/>
                <a:latin typeface="Calibri" panose="020F0502020204030204" pitchFamily="34" charset="0"/>
                <a:ea typeface="Calibri" panose="020F0502020204030204" pitchFamily="34" charset="0"/>
                <a:cs typeface="Times New Roman" panose="02020603050405020304" pitchFamily="18" charset="0"/>
              </a:rPr>
              <a:t> har nytta av antibiotikabehandling. Sammantaget talar detta för att det föreligger en överförskrivning av antibiotika för denna diagnos. I de allra flesta fall räcker det med symtomlindrande behandling. </a:t>
            </a:r>
            <a:endParaRPr lang="sv-SE" dirty="0"/>
          </a:p>
        </p:txBody>
      </p:sp>
      <p:sp>
        <p:nvSpPr>
          <p:cNvPr id="4" name="Platshållare för bildnummer 3"/>
          <p:cNvSpPr>
            <a:spLocks noGrp="1"/>
          </p:cNvSpPr>
          <p:nvPr>
            <p:ph type="sldNum" sz="quarter" idx="5"/>
          </p:nvPr>
        </p:nvSpPr>
        <p:spPr/>
        <p:txBody>
          <a:bodyPr/>
          <a:lstStyle/>
          <a:p>
            <a:fld id="{DD477AF2-3169-4DD3-B295-9BC50D54CF56}" type="slidenum">
              <a:rPr lang="sv-SE" smtClean="0"/>
              <a:t>9</a:t>
            </a:fld>
            <a:endParaRPr lang="sv-SE"/>
          </a:p>
        </p:txBody>
      </p:sp>
    </p:spTree>
    <p:extLst>
      <p:ext uri="{BB962C8B-B14F-4D97-AF65-F5344CB8AC3E}">
        <p14:creationId xmlns:p14="http://schemas.microsoft.com/office/powerpoint/2010/main" val="439600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Nässköljningar med koksalt och lokala </a:t>
            </a:r>
            <a:r>
              <a:rPr lang="sv-SE" sz="1200" kern="1200" dirty="0" err="1">
                <a:solidFill>
                  <a:schemeClr val="tx1"/>
                </a:solidFill>
                <a:effectLst/>
                <a:latin typeface="+mn-lt"/>
                <a:ea typeface="+mn-ea"/>
                <a:cs typeface="+mn-cs"/>
              </a:rPr>
              <a:t>vasokonstriktorer</a:t>
            </a:r>
            <a:r>
              <a:rPr lang="sv-SE" sz="1200" kern="1200" dirty="0">
                <a:solidFill>
                  <a:schemeClr val="tx1"/>
                </a:solidFill>
                <a:effectLst/>
                <a:latin typeface="+mn-lt"/>
                <a:ea typeface="+mn-ea"/>
                <a:cs typeface="+mn-cs"/>
              </a:rPr>
              <a:t> under maximalt tio dagar kan ge symtomlindring men påverkar sannolikt inte utläkningen. Behandling med perorala </a:t>
            </a:r>
            <a:r>
              <a:rPr lang="sv-SE" sz="1200" kern="1200" dirty="0" err="1">
                <a:solidFill>
                  <a:schemeClr val="tx1"/>
                </a:solidFill>
                <a:effectLst/>
                <a:latin typeface="+mn-lt"/>
                <a:ea typeface="+mn-ea"/>
                <a:cs typeface="+mn-cs"/>
              </a:rPr>
              <a:t>slemhinneavsvällare</a:t>
            </a:r>
            <a:r>
              <a:rPr lang="sv-SE" sz="1200" kern="1200" dirty="0">
                <a:solidFill>
                  <a:schemeClr val="tx1"/>
                </a:solidFill>
                <a:effectLst/>
                <a:latin typeface="+mn-lt"/>
                <a:ea typeface="+mn-ea"/>
                <a:cs typeface="+mn-cs"/>
              </a:rPr>
              <a:t> saknar vetenskapligt stöd och har potentiellt allvarliga biverkningar, varför lokalbehandling rekommenderas. Analgetikabehandling som till exempel </a:t>
            </a:r>
            <a:r>
              <a:rPr lang="sv-SE" sz="1200" kern="1200" dirty="0" err="1">
                <a:solidFill>
                  <a:schemeClr val="tx1"/>
                </a:solidFill>
                <a:effectLst/>
                <a:latin typeface="+mn-lt"/>
                <a:ea typeface="+mn-ea"/>
                <a:cs typeface="+mn-cs"/>
              </a:rPr>
              <a:t>paracetamol</a:t>
            </a:r>
            <a:r>
              <a:rPr lang="sv-SE" sz="1200" kern="1200" dirty="0">
                <a:solidFill>
                  <a:schemeClr val="tx1"/>
                </a:solidFill>
                <a:effectLst/>
                <a:latin typeface="+mn-lt"/>
                <a:ea typeface="+mn-ea"/>
                <a:cs typeface="+mn-cs"/>
              </a:rPr>
              <a:t> blir ofta aktuellt. Nasala steroider kan vara av värde som symtomlindrande behandling vid akut </a:t>
            </a:r>
            <a:r>
              <a:rPr lang="sv-SE" sz="1200" kern="1200" dirty="0" err="1">
                <a:solidFill>
                  <a:schemeClr val="tx1"/>
                </a:solidFill>
                <a:effectLst/>
                <a:latin typeface="+mn-lt"/>
                <a:ea typeface="+mn-ea"/>
                <a:cs typeface="+mn-cs"/>
              </a:rPr>
              <a:t>rinosinuit</a:t>
            </a:r>
            <a:r>
              <a:rPr lang="sv-SE" sz="1200" kern="1200" dirty="0">
                <a:solidFill>
                  <a:schemeClr val="tx1"/>
                </a:solidFill>
                <a:effectLst/>
                <a:latin typeface="+mn-lt"/>
                <a:ea typeface="+mn-ea"/>
                <a:cs typeface="+mn-cs"/>
              </a:rPr>
              <a:t> med samtidig säsongsbunden eller perenn allergisk rinit. Det saknas dock studier som visar om nasala steroider har effekt på utläkningen vid akut </a:t>
            </a:r>
            <a:r>
              <a:rPr lang="sv-SE" sz="1200" kern="1200" dirty="0" err="1">
                <a:solidFill>
                  <a:schemeClr val="tx1"/>
                </a:solidFill>
                <a:effectLst/>
                <a:latin typeface="+mn-lt"/>
                <a:ea typeface="+mn-ea"/>
                <a:cs typeface="+mn-cs"/>
              </a:rPr>
              <a:t>rinosinuit</a:t>
            </a:r>
            <a:r>
              <a:rPr lang="sv-SE" sz="1200" kern="1200" dirty="0">
                <a:solidFill>
                  <a:schemeClr val="tx1"/>
                </a:solidFill>
                <a:effectLst/>
                <a:latin typeface="+mn-lt"/>
                <a:ea typeface="+mn-ea"/>
                <a:cs typeface="+mn-cs"/>
              </a:rPr>
              <a:t>.</a:t>
            </a:r>
          </a:p>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EA7A25B-122B-47C9-9114-E9075A0333EA}"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03482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Det saknas tydlig evidens om när antibiotika bör ges vid akut bakteriell </a:t>
            </a:r>
            <a:r>
              <a:rPr lang="sv-SE" sz="1200" kern="1200" dirty="0" err="1">
                <a:solidFill>
                  <a:schemeClr val="tx1"/>
                </a:solidFill>
                <a:effectLst/>
                <a:latin typeface="+mn-lt"/>
                <a:ea typeface="+mn-ea"/>
                <a:cs typeface="+mn-cs"/>
              </a:rPr>
              <a:t>rinosinuit</a:t>
            </a:r>
            <a:r>
              <a:rPr lang="sv-SE" sz="1200" kern="1200" dirty="0">
                <a:solidFill>
                  <a:schemeClr val="tx1"/>
                </a:solidFill>
                <a:effectLst/>
                <a:latin typeface="+mn-lt"/>
                <a:ea typeface="+mn-ea"/>
                <a:cs typeface="+mn-cs"/>
              </a:rPr>
              <a:t>. Nuvarande rekommendation är att </a:t>
            </a:r>
            <a:r>
              <a:rPr lang="sv-SE" sz="1200" kern="1200" dirty="0" err="1">
                <a:solidFill>
                  <a:schemeClr val="tx1"/>
                </a:solidFill>
                <a:effectLst/>
                <a:latin typeface="+mn-lt"/>
                <a:ea typeface="+mn-ea"/>
                <a:cs typeface="+mn-cs"/>
              </a:rPr>
              <a:t>antibiotikabehandla</a:t>
            </a:r>
            <a:r>
              <a:rPr lang="sv-SE" sz="1200" kern="1200" dirty="0">
                <a:solidFill>
                  <a:schemeClr val="tx1"/>
                </a:solidFill>
                <a:effectLst/>
                <a:latin typeface="+mn-lt"/>
                <a:ea typeface="+mn-ea"/>
                <a:cs typeface="+mn-cs"/>
              </a:rPr>
              <a:t> när man bedömer att det föreligger en akut bakteriell </a:t>
            </a:r>
            <a:r>
              <a:rPr lang="sv-SE" sz="1200" kern="1200" dirty="0" err="1">
                <a:solidFill>
                  <a:schemeClr val="tx1"/>
                </a:solidFill>
                <a:effectLst/>
                <a:latin typeface="+mn-lt"/>
                <a:ea typeface="+mn-ea"/>
                <a:cs typeface="+mn-cs"/>
              </a:rPr>
              <a:t>rinosinuit</a:t>
            </a:r>
            <a:r>
              <a:rPr lang="sv-SE" sz="1200" kern="1200" dirty="0">
                <a:solidFill>
                  <a:schemeClr val="tx1"/>
                </a:solidFill>
                <a:effectLst/>
                <a:latin typeface="+mn-lt"/>
                <a:ea typeface="+mn-ea"/>
                <a:cs typeface="+mn-cs"/>
              </a:rPr>
              <a:t> med svåra symtom. </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Följande talar för akut bakteriell </a:t>
            </a:r>
            <a:r>
              <a:rPr lang="sv-SE" sz="1200" kern="1200" dirty="0" err="1">
                <a:solidFill>
                  <a:schemeClr val="tx1"/>
                </a:solidFill>
                <a:effectLst/>
                <a:latin typeface="+mn-lt"/>
                <a:ea typeface="+mn-ea"/>
                <a:cs typeface="+mn-cs"/>
              </a:rPr>
              <a:t>rinosinuit</a:t>
            </a:r>
            <a:r>
              <a:rPr lang="sv-SE" sz="1200" kern="1200" dirty="0">
                <a:solidFill>
                  <a:schemeClr val="tx1"/>
                </a:solidFill>
                <a:effectLst/>
                <a:latin typeface="+mn-lt"/>
                <a:ea typeface="+mn-ea"/>
                <a:cs typeface="+mn-cs"/>
              </a:rPr>
              <a:t>: Ensidig smärta i ansiktet (över sinus), smärta i tänder, dålig lukt i näsan, </a:t>
            </a:r>
            <a:r>
              <a:rPr lang="sv-SE" sz="1200" kern="1200" dirty="0" err="1">
                <a:solidFill>
                  <a:schemeClr val="tx1"/>
                </a:solidFill>
                <a:effectLst/>
                <a:latin typeface="+mn-lt"/>
                <a:ea typeface="+mn-ea"/>
                <a:cs typeface="+mn-cs"/>
              </a:rPr>
              <a:t>purulent</a:t>
            </a:r>
            <a:r>
              <a:rPr lang="sv-SE" sz="1200" kern="1200" dirty="0">
                <a:solidFill>
                  <a:schemeClr val="tx1"/>
                </a:solidFill>
                <a:effectLst/>
                <a:latin typeface="+mn-lt"/>
                <a:ea typeface="+mn-ea"/>
                <a:cs typeface="+mn-cs"/>
              </a:rPr>
              <a:t> snuva, temp&gt; 38 grader, fynd av </a:t>
            </a:r>
            <a:r>
              <a:rPr lang="sv-SE" sz="1200" kern="1200" dirty="0" err="1">
                <a:solidFill>
                  <a:schemeClr val="tx1"/>
                </a:solidFill>
                <a:effectLst/>
                <a:latin typeface="+mn-lt"/>
                <a:ea typeface="+mn-ea"/>
                <a:cs typeface="+mn-cs"/>
              </a:rPr>
              <a:t>vargata</a:t>
            </a:r>
            <a:r>
              <a:rPr lang="sv-SE" sz="1200" kern="1200" dirty="0">
                <a:solidFill>
                  <a:schemeClr val="tx1"/>
                </a:solidFill>
                <a:effectLst/>
                <a:latin typeface="+mn-lt"/>
                <a:ea typeface="+mn-ea"/>
                <a:cs typeface="+mn-cs"/>
              </a:rPr>
              <a:t> i mellersta näsgången eller på bakre svalgväggen. </a:t>
            </a:r>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EA7A25B-122B-47C9-9114-E9075A0333EA}"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7384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Vid tecken på komplikation, eller vid misstanke om allvarlig infektion bör konsultation med ÖNH-specialist ske. Individer med nedsatt infektionsförsvar rekommenderas alltid antibiotikabehandling vid akut bakteriell </a:t>
            </a:r>
            <a:r>
              <a:rPr lang="sv-SE" sz="1200" kern="1200" dirty="0" err="1">
                <a:solidFill>
                  <a:schemeClr val="tx1"/>
                </a:solidFill>
                <a:effectLst/>
                <a:latin typeface="+mn-lt"/>
                <a:ea typeface="+mn-ea"/>
                <a:cs typeface="+mn-cs"/>
              </a:rPr>
              <a:t>rinosinuit</a:t>
            </a:r>
            <a:r>
              <a:rPr lang="sv-SE" sz="1200" kern="1200" dirty="0">
                <a:solidFill>
                  <a:schemeClr val="tx1"/>
                </a:solidFill>
                <a:effectLst/>
                <a:latin typeface="+mn-lt"/>
                <a:ea typeface="+mn-ea"/>
                <a:cs typeface="+mn-cs"/>
              </a:rPr>
              <a:t> oavsett infektionens svårighetsgrad. Exempel på orsaker till nedsatt immunförsvar: </a:t>
            </a:r>
          </a:p>
          <a:p>
            <a:r>
              <a:rPr lang="sv-SE" sz="1200" kern="1200" dirty="0">
                <a:solidFill>
                  <a:schemeClr val="tx1"/>
                </a:solidFill>
                <a:effectLst/>
                <a:latin typeface="+mn-lt"/>
                <a:ea typeface="+mn-ea"/>
                <a:cs typeface="+mn-cs"/>
              </a:rPr>
              <a:t>• patienter som behandlas med </a:t>
            </a:r>
            <a:r>
              <a:rPr lang="sv-SE" sz="1200" kern="1200" dirty="0" err="1">
                <a:solidFill>
                  <a:schemeClr val="tx1"/>
                </a:solidFill>
                <a:effectLst/>
                <a:latin typeface="+mn-lt"/>
                <a:ea typeface="+mn-ea"/>
                <a:cs typeface="+mn-cs"/>
              </a:rPr>
              <a:t>prednisolon</a:t>
            </a:r>
            <a:r>
              <a:rPr lang="sv-SE" sz="1200" kern="1200" dirty="0">
                <a:solidFill>
                  <a:schemeClr val="tx1"/>
                </a:solidFill>
                <a:effectLst/>
                <a:latin typeface="+mn-lt"/>
                <a:ea typeface="+mn-ea"/>
                <a:cs typeface="+mn-cs"/>
              </a:rPr>
              <a:t> &gt; 20 mg/ dag under minst fyra veckor </a:t>
            </a:r>
          </a:p>
          <a:p>
            <a:r>
              <a:rPr lang="sv-SE" sz="1200" kern="1200" dirty="0">
                <a:solidFill>
                  <a:schemeClr val="tx1"/>
                </a:solidFill>
                <a:effectLst/>
                <a:latin typeface="+mn-lt"/>
                <a:ea typeface="+mn-ea"/>
                <a:cs typeface="+mn-cs"/>
              </a:rPr>
              <a:t>• patienter som behandlas med andra läkemedel som sätter ner immunförsvaret</a:t>
            </a:r>
          </a:p>
          <a:p>
            <a:r>
              <a:rPr lang="sv-SE" sz="1200" kern="1200" dirty="0">
                <a:solidFill>
                  <a:schemeClr val="tx1"/>
                </a:solidFill>
                <a:effectLst/>
                <a:latin typeface="+mn-lt"/>
                <a:ea typeface="+mn-ea"/>
                <a:cs typeface="+mn-cs"/>
              </a:rPr>
              <a:t> • patienter med hematologiska </a:t>
            </a:r>
            <a:r>
              <a:rPr lang="sv-SE" sz="1200" kern="1200" dirty="0" err="1">
                <a:solidFill>
                  <a:schemeClr val="tx1"/>
                </a:solidFill>
                <a:effectLst/>
                <a:latin typeface="+mn-lt"/>
                <a:ea typeface="+mn-ea"/>
                <a:cs typeface="+mn-cs"/>
              </a:rPr>
              <a:t>maligniteter</a:t>
            </a:r>
            <a:r>
              <a:rPr lang="sv-SE" sz="1200" kern="1200" dirty="0">
                <a:solidFill>
                  <a:schemeClr val="tx1"/>
                </a:solidFill>
                <a:effectLst/>
                <a:latin typeface="+mn-lt"/>
                <a:ea typeface="+mn-ea"/>
                <a:cs typeface="+mn-cs"/>
              </a:rPr>
              <a:t> </a:t>
            </a:r>
          </a:p>
          <a:p>
            <a:r>
              <a:rPr lang="sv-SE" sz="1200" kern="1200" dirty="0">
                <a:solidFill>
                  <a:schemeClr val="tx1"/>
                </a:solidFill>
                <a:effectLst/>
                <a:latin typeface="+mn-lt"/>
                <a:ea typeface="+mn-ea"/>
                <a:cs typeface="+mn-cs"/>
              </a:rPr>
              <a:t>• patienter med primär immunbrist </a:t>
            </a:r>
          </a:p>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EA7A25B-122B-47C9-9114-E9075A0333EA}"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824383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u="sng" kern="1200" dirty="0">
                <a:solidFill>
                  <a:schemeClr val="tx1"/>
                </a:solidFill>
                <a:effectLst/>
                <a:latin typeface="+mn-lt"/>
                <a:ea typeface="+mn-ea"/>
                <a:cs typeface="+mn-cs"/>
              </a:rPr>
              <a:t>Förstahandsval </a:t>
            </a: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Penicillin V 1,6–2 g x 3, i 7 dagar</a:t>
            </a:r>
          </a:p>
          <a:p>
            <a:r>
              <a:rPr lang="sv-SE" sz="1200" u="sng" kern="1200" dirty="0">
                <a:solidFill>
                  <a:schemeClr val="tx1"/>
                </a:solidFill>
                <a:effectLst/>
                <a:latin typeface="+mn-lt"/>
                <a:ea typeface="+mn-ea"/>
                <a:cs typeface="+mn-cs"/>
              </a:rPr>
              <a:t>Vid penicillinallergi typ 1</a:t>
            </a:r>
            <a:r>
              <a:rPr lang="sv-SE" sz="1200" kern="1200" dirty="0">
                <a:solidFill>
                  <a:schemeClr val="tx1"/>
                </a:solidFill>
                <a:effectLst/>
                <a:latin typeface="+mn-lt"/>
                <a:ea typeface="+mn-ea"/>
                <a:cs typeface="+mn-cs"/>
              </a:rPr>
              <a:t> </a:t>
            </a:r>
          </a:p>
          <a:p>
            <a:r>
              <a:rPr lang="sv-SE" sz="1200" kern="1200" dirty="0" err="1">
                <a:solidFill>
                  <a:schemeClr val="tx1"/>
                </a:solidFill>
                <a:effectLst/>
                <a:latin typeface="+mn-lt"/>
                <a:ea typeface="+mn-ea"/>
                <a:cs typeface="+mn-cs"/>
              </a:rPr>
              <a:t>doxycyklin</a:t>
            </a:r>
            <a:r>
              <a:rPr lang="sv-SE" sz="1200" kern="1200" dirty="0">
                <a:solidFill>
                  <a:schemeClr val="tx1"/>
                </a:solidFill>
                <a:effectLst/>
                <a:latin typeface="+mn-lt"/>
                <a:ea typeface="+mn-ea"/>
                <a:cs typeface="+mn-cs"/>
              </a:rPr>
              <a:t> 200 mg x 1 dag 1 följt av 100 mg x 1 i ytterligare 6 dagar</a:t>
            </a:r>
          </a:p>
          <a:p>
            <a:r>
              <a:rPr lang="sv-SE" sz="1200" u="sng" kern="1200" dirty="0">
                <a:solidFill>
                  <a:schemeClr val="tx1"/>
                </a:solidFill>
                <a:effectLst/>
                <a:latin typeface="+mn-lt"/>
                <a:ea typeface="+mn-ea"/>
                <a:cs typeface="+mn-cs"/>
              </a:rPr>
              <a:t>Vid terapisvikt </a:t>
            </a: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Utvärdering av behandlingseffekt bör ske tidigast efter fem dagar då läkningsförloppet vid </a:t>
            </a:r>
            <a:r>
              <a:rPr lang="sv-SE" sz="1200" kern="1200" dirty="0" err="1">
                <a:solidFill>
                  <a:schemeClr val="tx1"/>
                </a:solidFill>
                <a:effectLst/>
                <a:latin typeface="+mn-lt"/>
                <a:ea typeface="+mn-ea"/>
                <a:cs typeface="+mn-cs"/>
              </a:rPr>
              <a:t>rinosinuit</a:t>
            </a:r>
            <a:r>
              <a:rPr lang="sv-SE" sz="1200" kern="1200" dirty="0">
                <a:solidFill>
                  <a:schemeClr val="tx1"/>
                </a:solidFill>
                <a:effectLst/>
                <a:latin typeface="+mn-lt"/>
                <a:ea typeface="+mn-ea"/>
                <a:cs typeface="+mn-cs"/>
              </a:rPr>
              <a:t> är långsammare än vid tonsillit och otit. Vid försämring av allmäntillståndet ska patienten bedömas tidigare. Vid terapisvikt bör diagnosen omprövas. Om diagnosen kvarstår byts antibiotikum till </a:t>
            </a:r>
            <a:r>
              <a:rPr lang="sv-SE" sz="1200" kern="1200" dirty="0" err="1">
                <a:solidFill>
                  <a:schemeClr val="tx1"/>
                </a:solidFill>
                <a:effectLst/>
                <a:latin typeface="+mn-lt"/>
                <a:ea typeface="+mn-ea"/>
                <a:cs typeface="+mn-cs"/>
              </a:rPr>
              <a:t>doxycyklin</a:t>
            </a:r>
            <a:r>
              <a:rPr lang="sv-SE" sz="1200" kern="1200" dirty="0">
                <a:solidFill>
                  <a:schemeClr val="tx1"/>
                </a:solidFill>
                <a:effectLst/>
                <a:latin typeface="+mn-lt"/>
                <a:ea typeface="+mn-ea"/>
                <a:cs typeface="+mn-cs"/>
              </a:rPr>
              <a:t> eller </a:t>
            </a:r>
            <a:r>
              <a:rPr lang="sv-SE" sz="1200" kern="1200" dirty="0" err="1">
                <a:solidFill>
                  <a:schemeClr val="tx1"/>
                </a:solidFill>
                <a:effectLst/>
                <a:latin typeface="+mn-lt"/>
                <a:ea typeface="+mn-ea"/>
                <a:cs typeface="+mn-cs"/>
              </a:rPr>
              <a:t>amoxicillin</a:t>
            </a:r>
            <a:r>
              <a:rPr lang="sv-SE" sz="1200" kern="1200" dirty="0">
                <a:solidFill>
                  <a:schemeClr val="tx1"/>
                </a:solidFill>
                <a:effectLst/>
                <a:latin typeface="+mn-lt"/>
                <a:ea typeface="+mn-ea"/>
                <a:cs typeface="+mn-cs"/>
              </a:rPr>
              <a:t> med klavulansyra efter att odling från mellersta näsgången har tagits. </a:t>
            </a:r>
          </a:p>
          <a:p>
            <a:r>
              <a:rPr lang="sv-SE" sz="1200" kern="1200" dirty="0" err="1">
                <a:solidFill>
                  <a:schemeClr val="tx1"/>
                </a:solidFill>
                <a:effectLst/>
                <a:latin typeface="+mn-lt"/>
                <a:ea typeface="+mn-ea"/>
                <a:cs typeface="+mn-cs"/>
              </a:rPr>
              <a:t>Doxycyklin</a:t>
            </a:r>
            <a:r>
              <a:rPr lang="sv-SE" sz="1200" kern="1200" dirty="0">
                <a:solidFill>
                  <a:schemeClr val="tx1"/>
                </a:solidFill>
                <a:effectLst/>
                <a:latin typeface="+mn-lt"/>
                <a:ea typeface="+mn-ea"/>
                <a:cs typeface="+mn-cs"/>
              </a:rPr>
              <a:t> 200 mg x 1 dag 1 följt av 100 mg x 1 i 7 dagar </a:t>
            </a:r>
          </a:p>
          <a:p>
            <a:r>
              <a:rPr lang="sv-SE" sz="1200" kern="1200" dirty="0" err="1">
                <a:solidFill>
                  <a:schemeClr val="tx1"/>
                </a:solidFill>
                <a:effectLst/>
                <a:latin typeface="+mn-lt"/>
                <a:ea typeface="+mn-ea"/>
                <a:cs typeface="+mn-cs"/>
              </a:rPr>
              <a:t>Amoxicillin</a:t>
            </a:r>
            <a:r>
              <a:rPr lang="sv-SE" sz="1200" kern="1200" dirty="0">
                <a:solidFill>
                  <a:schemeClr val="tx1"/>
                </a:solidFill>
                <a:effectLst/>
                <a:latin typeface="+mn-lt"/>
                <a:ea typeface="+mn-ea"/>
                <a:cs typeface="+mn-cs"/>
              </a:rPr>
              <a:t> med klavulansyra 875 mg x 3 i 7 dagar </a:t>
            </a:r>
          </a:p>
          <a:p>
            <a:r>
              <a:rPr lang="sv-SE" sz="1200" kern="1200" dirty="0">
                <a:solidFill>
                  <a:schemeClr val="tx1"/>
                </a:solidFill>
                <a:effectLst/>
                <a:latin typeface="+mn-lt"/>
                <a:ea typeface="+mn-ea"/>
                <a:cs typeface="+mn-cs"/>
              </a:rPr>
              <a:t>Vid fortsatta besvär, trots byte av antibiotika, kontaktas ÖNH-specialist för ställningstagande till spolning av bihålorna. Överväg också dental genes och remiss till ÖNH-specialist</a:t>
            </a:r>
          </a:p>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EA7A25B-122B-47C9-9114-E9075A0333EA}"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69380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7700963"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723451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0" name="Platshållare för innehåll 2">
            <a:extLst>
              <a:ext uri="{FF2B5EF4-FFF2-40B4-BE49-F238E27FC236}">
                <a16:creationId xmlns:a16="http://schemas.microsoft.com/office/drawing/2014/main" id="{24229687-9537-45E1-8825-DC692AD2B80E}"/>
              </a:ext>
            </a:extLst>
          </p:cNvPr>
          <p:cNvSpPr>
            <a:spLocks noGrp="1"/>
          </p:cNvSpPr>
          <p:nvPr>
            <p:ph idx="10"/>
          </p:nvPr>
        </p:nvSpPr>
        <p:spPr>
          <a:xfrm>
            <a:off x="4639725" y="2160000"/>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Tree>
    <p:extLst>
      <p:ext uri="{BB962C8B-B14F-4D97-AF65-F5344CB8AC3E}">
        <p14:creationId xmlns:p14="http://schemas.microsoft.com/office/powerpoint/2010/main" val="3582511566"/>
      </p:ext>
    </p:extLst>
  </p:cSld>
  <p:clrMapOvr>
    <a:masterClrMapping/>
  </p:clrMapOvr>
  <p:extLst>
    <p:ext uri="{DCECCB84-F9BA-43D5-87BE-67443E8EF086}">
      <p15:sldGuideLst xmlns:p15="http://schemas.microsoft.com/office/powerpoint/2012/main">
        <p15:guide id="1" orient="horz" pos="2160">
          <p15:clr>
            <a:srgbClr val="FBAE40"/>
          </p15:clr>
        </p15:guide>
        <p15:guide id="2" pos="5307">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Endast rubrik">
    <p:spTree>
      <p:nvGrpSpPr>
        <p:cNvPr id="1" name=""/>
        <p:cNvGrpSpPr/>
        <p:nvPr/>
      </p:nvGrpSpPr>
      <p:grpSpPr>
        <a:xfrm>
          <a:off x="0" y="0"/>
          <a:ext cx="0" cy="0"/>
          <a:chOff x="0" y="0"/>
          <a:chExt cx="0" cy="0"/>
        </a:xfrm>
      </p:grpSpPr>
      <p:sp>
        <p:nvSpPr>
          <p:cNvPr id="6" name="Rubrik 1"/>
          <p:cNvSpPr>
            <a:spLocks noGrp="1"/>
          </p:cNvSpPr>
          <p:nvPr>
            <p:ph type="title"/>
          </p:nvPr>
        </p:nvSpPr>
        <p:spPr>
          <a:xfrm>
            <a:off x="720000" y="1080000"/>
            <a:ext cx="7700963" cy="836613"/>
          </a:xfrm>
          <a:prstGeom prst="rect">
            <a:avLst/>
          </a:prstGeom>
        </p:spPr>
        <p:txBody>
          <a:bodyPr/>
          <a:lstStyle/>
          <a:p>
            <a:r>
              <a:rPr lang="sv-SE"/>
              <a:t>Klicka här för att ändra mall för rubrikformat</a:t>
            </a:r>
            <a:endParaRPr lang="en-GB" dirty="0"/>
          </a:p>
        </p:txBody>
      </p:sp>
      <p:sp>
        <p:nvSpPr>
          <p:cNvPr id="7" name="Rectangle 5">
            <a:extLst>
              <a:ext uri="{FF2B5EF4-FFF2-40B4-BE49-F238E27FC236}">
                <a16:creationId xmlns:a16="http://schemas.microsoft.com/office/drawing/2014/main" id="{80CD3AFE-22EF-4B44-9E4D-C6241CD67235}"/>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67B51F11-BD18-4396-B003-835FA3DC3476}"/>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51A85739-9C20-49BC-A0C1-0E31C71B2C3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1539958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35A52380-26A4-409C-AEB6-B05329E5D548}"/>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6" name="Rectangle 6">
            <a:extLst>
              <a:ext uri="{FF2B5EF4-FFF2-40B4-BE49-F238E27FC236}">
                <a16:creationId xmlns:a16="http://schemas.microsoft.com/office/drawing/2014/main" id="{F946C93F-4F62-42F8-8475-3ADF3E6914CF}"/>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7" name="Rectangle 7">
            <a:extLst>
              <a:ext uri="{FF2B5EF4-FFF2-40B4-BE49-F238E27FC236}">
                <a16:creationId xmlns:a16="http://schemas.microsoft.com/office/drawing/2014/main" id="{5E16703E-B783-45FF-AB3A-961FFFD7362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8520299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8" name="Rectangle 27">
            <a:extLst>
              <a:ext uri="{FF2B5EF4-FFF2-40B4-BE49-F238E27FC236}">
                <a16:creationId xmlns:a16="http://schemas.microsoft.com/office/drawing/2014/main" id="{C1AC64F7-A033-4B34-B379-CE9403A204C6}"/>
              </a:ext>
            </a:extLst>
          </p:cNvPr>
          <p:cNvSpPr>
            <a:spLocks noChangeArrowheads="1"/>
          </p:cNvSpPr>
          <p:nvPr/>
        </p:nvSpPr>
        <p:spPr bwMode="auto">
          <a:xfrm>
            <a:off x="0" y="0"/>
            <a:ext cx="9144000" cy="971550"/>
          </a:xfrm>
          <a:prstGeom prst="rect">
            <a:avLst/>
          </a:prstGeom>
          <a:solidFill>
            <a:srgbClr val="E9E3DC"/>
          </a:solidFill>
          <a:ln>
            <a:noFill/>
          </a:ln>
          <a:effectLst/>
          <a:extLst>
            <a:ext uri="{91240B29-F687-4F45-9708-019B960494DF}">
              <a14:hiddenLine xmlns:a14="http://schemas.microsoft.com/office/drawing/2010/main" w="3175">
                <a:solidFill>
                  <a:srgbClr val="E9E3D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v-SE"/>
          </a:p>
        </p:txBody>
      </p:sp>
      <p:sp>
        <p:nvSpPr>
          <p:cNvPr id="39" name="Rectangle 30">
            <a:extLst>
              <a:ext uri="{FF2B5EF4-FFF2-40B4-BE49-F238E27FC236}">
                <a16:creationId xmlns:a16="http://schemas.microsoft.com/office/drawing/2014/main" id="{EE146585-A5D4-4826-B3CA-CF758423F753}"/>
              </a:ext>
            </a:extLst>
          </p:cNvPr>
          <p:cNvSpPr>
            <a:spLocks noChangeAspect="1" noChangeArrowheads="1"/>
          </p:cNvSpPr>
          <p:nvPr/>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40" name="Rectangle 31">
            <a:extLst>
              <a:ext uri="{FF2B5EF4-FFF2-40B4-BE49-F238E27FC236}">
                <a16:creationId xmlns:a16="http://schemas.microsoft.com/office/drawing/2014/main" id="{BF389CC9-A0B4-4599-A69D-72EDD0C49E70}"/>
              </a:ext>
            </a:extLst>
          </p:cNvPr>
          <p:cNvSpPr>
            <a:spLocks noChangeAspect="1" noChangeArrowheads="1"/>
          </p:cNvSpPr>
          <p:nvPr/>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41" name="Rectangle 32">
            <a:extLst>
              <a:ext uri="{FF2B5EF4-FFF2-40B4-BE49-F238E27FC236}">
                <a16:creationId xmlns:a16="http://schemas.microsoft.com/office/drawing/2014/main" id="{4441B04B-BC48-43F3-BE91-22158ABCCD49}"/>
              </a:ext>
            </a:extLst>
          </p:cNvPr>
          <p:cNvSpPr>
            <a:spLocks noChangeAspect="1" noChangeArrowheads="1"/>
          </p:cNvSpPr>
          <p:nvPr/>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42" name="Rectangle 33">
            <a:extLst>
              <a:ext uri="{FF2B5EF4-FFF2-40B4-BE49-F238E27FC236}">
                <a16:creationId xmlns:a16="http://schemas.microsoft.com/office/drawing/2014/main" id="{1A989712-6387-4E27-9ED8-DC0AE7122DE8}"/>
              </a:ext>
            </a:extLst>
          </p:cNvPr>
          <p:cNvSpPr>
            <a:spLocks noChangeAspect="1" noChangeArrowheads="1"/>
          </p:cNvSpPr>
          <p:nvPr/>
        </p:nvSpPr>
        <p:spPr bwMode="auto">
          <a:xfrm>
            <a:off x="8999538" y="647700"/>
            <a:ext cx="144463" cy="144463"/>
          </a:xfrm>
          <a:prstGeom prst="rect">
            <a:avLst/>
          </a:prstGeom>
          <a:solidFill>
            <a:schemeClr val="accent2"/>
          </a:solidFill>
          <a:ln>
            <a:noFill/>
          </a:ln>
          <a:effectLst/>
        </p:spPr>
        <p:txBody>
          <a:bodyPr anchor="ctr">
            <a:spAutoFit/>
          </a:bodyPr>
          <a:lstStyle/>
          <a:p>
            <a:endParaRPr lang="sv-SE"/>
          </a:p>
        </p:txBody>
      </p:sp>
      <p:sp>
        <p:nvSpPr>
          <p:cNvPr id="47" name="Rectangle 3">
            <a:extLst>
              <a:ext uri="{FF2B5EF4-FFF2-40B4-BE49-F238E27FC236}">
                <a16:creationId xmlns:a16="http://schemas.microsoft.com/office/drawing/2014/main" id="{28B34E47-8EDE-42B4-9CC4-1CB6159B8A3C}"/>
              </a:ext>
            </a:extLst>
          </p:cNvPr>
          <p:cNvSpPr>
            <a:spLocks noGrp="1" noChangeArrowheads="1"/>
          </p:cNvSpPr>
          <p:nvPr>
            <p:ph type="title"/>
          </p:nvPr>
        </p:nvSpPr>
        <p:spPr bwMode="auto">
          <a:xfrm>
            <a:off x="719138" y="1079500"/>
            <a:ext cx="7700962" cy="836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sv-SE" dirty="0"/>
              <a:t>Klicka här för att ändra format</a:t>
            </a:r>
          </a:p>
        </p:txBody>
      </p:sp>
      <p:sp>
        <p:nvSpPr>
          <p:cNvPr id="49" name="Rectangle 4">
            <a:extLst>
              <a:ext uri="{FF2B5EF4-FFF2-40B4-BE49-F238E27FC236}">
                <a16:creationId xmlns:a16="http://schemas.microsoft.com/office/drawing/2014/main" id="{740B4499-8A77-4154-AF89-08F781DA3D3D}"/>
              </a:ext>
            </a:extLst>
          </p:cNvPr>
          <p:cNvSpPr>
            <a:spLocks noGrp="1" noChangeArrowheads="1"/>
          </p:cNvSpPr>
          <p:nvPr>
            <p:ph type="body" idx="1"/>
          </p:nvPr>
        </p:nvSpPr>
        <p:spPr bwMode="auto">
          <a:xfrm>
            <a:off x="719138" y="2159000"/>
            <a:ext cx="7700962"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marL="342900" lvl="0" indent="-342900" algn="l" rtl="0" eaLnBrk="1" fontAlgn="base" hangingPunct="1">
              <a:lnSpc>
                <a:spcPct val="130000"/>
              </a:lnSpc>
              <a:spcBef>
                <a:spcPts val="500"/>
              </a:spcBef>
              <a:spcAft>
                <a:spcPts val="200"/>
              </a:spcAft>
              <a:buFont typeface="Wingdings" pitchFamily="2" charset="2"/>
              <a:buChar char="§"/>
            </a:pPr>
            <a:r>
              <a:rPr lang="sv-SE" dirty="0"/>
              <a:t>Klicka här för att ändra format på bakgrundstexten</a:t>
            </a:r>
          </a:p>
          <a:p>
            <a:pPr marL="742950" lvl="1" indent="-285750" algn="l" rtl="0" eaLnBrk="1" fontAlgn="base" hangingPunct="1">
              <a:lnSpc>
                <a:spcPct val="120000"/>
              </a:lnSpc>
              <a:spcBef>
                <a:spcPts val="400"/>
              </a:spcBef>
              <a:spcAft>
                <a:spcPts val="100"/>
              </a:spcAft>
              <a:buChar char="–"/>
            </a:pPr>
            <a:r>
              <a:rPr lang="sv-SE" dirty="0"/>
              <a:t>Nivå två</a:t>
            </a:r>
          </a:p>
          <a:p>
            <a:pPr marL="1143000" lvl="2" indent="-209550" algn="l" rtl="0" eaLnBrk="1" fontAlgn="base" hangingPunct="1">
              <a:lnSpc>
                <a:spcPct val="120000"/>
              </a:lnSpc>
              <a:spcBef>
                <a:spcPts val="400"/>
              </a:spcBef>
              <a:spcAft>
                <a:spcPts val="100"/>
              </a:spcAft>
              <a:buFont typeface="Wingdings" pitchFamily="2" charset="2"/>
              <a:buChar char="§"/>
            </a:pPr>
            <a:r>
              <a:rPr lang="sv-SE" dirty="0"/>
              <a:t>Nivå tre</a:t>
            </a:r>
          </a:p>
          <a:p>
            <a:pPr marL="1600200" lvl="3" indent="-228600" algn="l" rtl="0" eaLnBrk="1" fontAlgn="base" hangingPunct="1">
              <a:lnSpc>
                <a:spcPct val="120000"/>
              </a:lnSpc>
              <a:spcBef>
                <a:spcPts val="400"/>
              </a:spcBef>
              <a:spcAft>
                <a:spcPts val="100"/>
              </a:spcAft>
              <a:buChar char="–"/>
            </a:pPr>
            <a:r>
              <a:rPr lang="sv-SE" dirty="0"/>
              <a:t>Nivå fyra</a:t>
            </a:r>
          </a:p>
          <a:p>
            <a:pPr marL="2057400" lvl="4" indent="-228600" algn="l" rtl="0" eaLnBrk="1" fontAlgn="base" hangingPunct="1">
              <a:lnSpc>
                <a:spcPct val="120000"/>
              </a:lnSpc>
              <a:spcBef>
                <a:spcPts val="400"/>
              </a:spcBef>
              <a:spcAft>
                <a:spcPts val="100"/>
              </a:spcAft>
              <a:buChar char="»"/>
            </a:pPr>
            <a:r>
              <a:rPr lang="sv-SE" dirty="0"/>
              <a:t>Nivå fem</a:t>
            </a:r>
          </a:p>
        </p:txBody>
      </p:sp>
      <p:sp>
        <p:nvSpPr>
          <p:cNvPr id="16" name="Rectangle 5">
            <a:extLst>
              <a:ext uri="{FF2B5EF4-FFF2-40B4-BE49-F238E27FC236}">
                <a16:creationId xmlns:a16="http://schemas.microsoft.com/office/drawing/2014/main" id="{9EB7F093-273E-4686-8E25-F75784805A99}"/>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7" name="Rectangle 6">
            <a:extLst>
              <a:ext uri="{FF2B5EF4-FFF2-40B4-BE49-F238E27FC236}">
                <a16:creationId xmlns:a16="http://schemas.microsoft.com/office/drawing/2014/main" id="{209FB3F8-E2CE-4691-87F2-B7DBB6E5AD33}"/>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8" name="Rectangle 7">
            <a:extLst>
              <a:ext uri="{FF2B5EF4-FFF2-40B4-BE49-F238E27FC236}">
                <a16:creationId xmlns:a16="http://schemas.microsoft.com/office/drawing/2014/main" id="{761C4F3E-6A93-470B-81FA-28516647D27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4" name="Rectangle 30">
            <a:extLst>
              <a:ext uri="{FF2B5EF4-FFF2-40B4-BE49-F238E27FC236}">
                <a16:creationId xmlns:a16="http://schemas.microsoft.com/office/drawing/2014/main" id="{92161DEF-80C7-4393-888F-FBD7356FBD62}"/>
              </a:ext>
            </a:extLst>
          </p:cNvPr>
          <p:cNvSpPr>
            <a:spLocks noChangeAspect="1" noChangeArrowheads="1"/>
          </p:cNvSpPr>
          <p:nvPr userDrawn="1"/>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15" name="Rectangle 31">
            <a:extLst>
              <a:ext uri="{FF2B5EF4-FFF2-40B4-BE49-F238E27FC236}">
                <a16:creationId xmlns:a16="http://schemas.microsoft.com/office/drawing/2014/main" id="{CB1AD2F0-A047-4EFC-9C0E-40EBA79549FA}"/>
              </a:ext>
            </a:extLst>
          </p:cNvPr>
          <p:cNvSpPr>
            <a:spLocks noChangeAspect="1" noChangeArrowheads="1"/>
          </p:cNvSpPr>
          <p:nvPr userDrawn="1"/>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19" name="Rectangle 32">
            <a:extLst>
              <a:ext uri="{FF2B5EF4-FFF2-40B4-BE49-F238E27FC236}">
                <a16:creationId xmlns:a16="http://schemas.microsoft.com/office/drawing/2014/main" id="{3CCE11CF-9CC9-422F-B81B-3FFD516D03C1}"/>
              </a:ext>
            </a:extLst>
          </p:cNvPr>
          <p:cNvSpPr>
            <a:spLocks noChangeAspect="1" noChangeArrowheads="1"/>
          </p:cNvSpPr>
          <p:nvPr userDrawn="1"/>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20" name="Rectangle 33">
            <a:extLst>
              <a:ext uri="{FF2B5EF4-FFF2-40B4-BE49-F238E27FC236}">
                <a16:creationId xmlns:a16="http://schemas.microsoft.com/office/drawing/2014/main" id="{EEC04E89-0210-40D8-902E-EE2F1166BCB6}"/>
              </a:ext>
            </a:extLst>
          </p:cNvPr>
          <p:cNvSpPr>
            <a:spLocks noChangeAspect="1" noChangeArrowheads="1"/>
          </p:cNvSpPr>
          <p:nvPr userDrawn="1"/>
        </p:nvSpPr>
        <p:spPr bwMode="auto">
          <a:xfrm>
            <a:off x="8999538" y="647700"/>
            <a:ext cx="144463" cy="144463"/>
          </a:xfrm>
          <a:prstGeom prst="rect">
            <a:avLst/>
          </a:prstGeom>
          <a:solidFill>
            <a:schemeClr val="accent3"/>
          </a:solidFill>
          <a:ln>
            <a:noFill/>
          </a:ln>
          <a:effectLst/>
        </p:spPr>
        <p:txBody>
          <a:bodyPr anchor="ctr">
            <a:spAutoFit/>
          </a:bodyPr>
          <a:lstStyle/>
          <a:p>
            <a:endParaRPr lang="sv-SE"/>
          </a:p>
        </p:txBody>
      </p:sp>
      <p:pic>
        <p:nvPicPr>
          <p:cNvPr id="22" name="Bildobjekt 21">
            <a:extLst>
              <a:ext uri="{FF2B5EF4-FFF2-40B4-BE49-F238E27FC236}">
                <a16:creationId xmlns:a16="http://schemas.microsoft.com/office/drawing/2014/main" id="{B5EC8BE4-2E84-4CC1-837F-6ACAA5F6F229}"/>
              </a:ext>
            </a:extLst>
          </p:cNvPr>
          <p:cNvPicPr>
            <a:picLocks noChangeAspect="1"/>
          </p:cNvPicPr>
          <p:nvPr userDrawn="1"/>
        </p:nvPicPr>
        <p:blipFill>
          <a:blip r:embed="rId6"/>
          <a:stretch>
            <a:fillRect/>
          </a:stretch>
        </p:blipFill>
        <p:spPr>
          <a:xfrm>
            <a:off x="322445" y="288990"/>
            <a:ext cx="2020828" cy="359665"/>
          </a:xfrm>
          <a:prstGeom prst="rect">
            <a:avLst/>
          </a:prstGeom>
        </p:spPr>
      </p:pic>
      <p:pic>
        <p:nvPicPr>
          <p:cNvPr id="6" name="Bildobjekt 5">
            <a:extLst>
              <a:ext uri="{FF2B5EF4-FFF2-40B4-BE49-F238E27FC236}">
                <a16:creationId xmlns:a16="http://schemas.microsoft.com/office/drawing/2014/main" id="{7E99E312-F3D5-45AA-B833-6AF99D39F8C6}"/>
              </a:ext>
            </a:extLst>
          </p:cNvPr>
          <p:cNvPicPr>
            <a:picLocks noChangeAspect="1"/>
          </p:cNvPicPr>
          <p:nvPr userDrawn="1"/>
        </p:nvPicPr>
        <p:blipFill>
          <a:blip r:embed="rId7"/>
          <a:stretch>
            <a:fillRect/>
          </a:stretch>
        </p:blipFill>
        <p:spPr>
          <a:xfrm>
            <a:off x="7111945" y="6099348"/>
            <a:ext cx="1670601" cy="623215"/>
          </a:xfrm>
          <a:prstGeom prst="rect">
            <a:avLst/>
          </a:prstGeom>
        </p:spPr>
      </p:pic>
      <p:cxnSp>
        <p:nvCxnSpPr>
          <p:cNvPr id="3" name="Rak koppling 2">
            <a:extLst>
              <a:ext uri="{FF2B5EF4-FFF2-40B4-BE49-F238E27FC236}">
                <a16:creationId xmlns:a16="http://schemas.microsoft.com/office/drawing/2014/main" id="{53941592-402F-4B04-921D-382B3F455222}"/>
              </a:ext>
            </a:extLst>
          </p:cNvPr>
          <p:cNvCxnSpPr/>
          <p:nvPr userDrawn="1"/>
        </p:nvCxnSpPr>
        <p:spPr bwMode="auto">
          <a:xfrm>
            <a:off x="325925" y="6382695"/>
            <a:ext cx="6536602" cy="0"/>
          </a:xfrm>
          <a:prstGeom prst="line">
            <a:avLst/>
          </a:pr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0618197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sldNum="0" hdr="0" dt="0"/>
  <p:txStyles>
    <p:titleStyle>
      <a:lvl1pPr algn="l" rtl="0" eaLnBrk="1" fontAlgn="base" hangingPunct="1">
        <a:lnSpc>
          <a:spcPts val="3000"/>
        </a:lnSpc>
        <a:spcBef>
          <a:spcPct val="0"/>
        </a:spcBef>
        <a:spcAft>
          <a:spcPct val="0"/>
        </a:spcAft>
        <a:defRPr sz="3000" b="0">
          <a:solidFill>
            <a:schemeClr val="accent4"/>
          </a:solidFill>
          <a:latin typeface="+mj-lt"/>
          <a:ea typeface="+mj-ea"/>
          <a:cs typeface="+mj-cs"/>
        </a:defRPr>
      </a:lvl1pPr>
      <a:lvl2pPr algn="l" rtl="0" eaLnBrk="1" fontAlgn="base" hangingPunct="1">
        <a:spcBef>
          <a:spcPct val="0"/>
        </a:spcBef>
        <a:spcAft>
          <a:spcPct val="0"/>
        </a:spcAft>
        <a:defRPr sz="3000">
          <a:solidFill>
            <a:schemeClr val="tx2"/>
          </a:solidFill>
          <a:latin typeface="Verdana" pitchFamily="34" charset="0"/>
          <a:ea typeface="Geneva" pitchFamily="1" charset="-128"/>
        </a:defRPr>
      </a:lvl2pPr>
      <a:lvl3pPr algn="l" rtl="0" eaLnBrk="1" fontAlgn="base" hangingPunct="1">
        <a:spcBef>
          <a:spcPct val="0"/>
        </a:spcBef>
        <a:spcAft>
          <a:spcPct val="0"/>
        </a:spcAft>
        <a:defRPr sz="3000">
          <a:solidFill>
            <a:schemeClr val="tx2"/>
          </a:solidFill>
          <a:latin typeface="Verdana" pitchFamily="34" charset="0"/>
          <a:ea typeface="Geneva" pitchFamily="1" charset="-128"/>
        </a:defRPr>
      </a:lvl3pPr>
      <a:lvl4pPr algn="l" rtl="0" eaLnBrk="1" fontAlgn="base" hangingPunct="1">
        <a:spcBef>
          <a:spcPct val="0"/>
        </a:spcBef>
        <a:spcAft>
          <a:spcPct val="0"/>
        </a:spcAft>
        <a:defRPr sz="3000">
          <a:solidFill>
            <a:schemeClr val="tx2"/>
          </a:solidFill>
          <a:latin typeface="Verdana" pitchFamily="34" charset="0"/>
          <a:ea typeface="Geneva" pitchFamily="1" charset="-128"/>
        </a:defRPr>
      </a:lvl4pPr>
      <a:lvl5pPr algn="l" rtl="0" eaLnBrk="1" fontAlgn="base" hangingPunct="1">
        <a:spcBef>
          <a:spcPct val="0"/>
        </a:spcBef>
        <a:spcAft>
          <a:spcPct val="0"/>
        </a:spcAft>
        <a:defRPr sz="3000">
          <a:solidFill>
            <a:schemeClr val="tx2"/>
          </a:solidFill>
          <a:latin typeface="Verdana" pitchFamily="34" charset="0"/>
          <a:ea typeface="Geneva" pitchFamily="1" charset="-128"/>
        </a:defRPr>
      </a:lvl5pPr>
      <a:lvl6pPr marL="457178" algn="l" rtl="0" eaLnBrk="1" fontAlgn="base" hangingPunct="1">
        <a:spcBef>
          <a:spcPct val="0"/>
        </a:spcBef>
        <a:spcAft>
          <a:spcPct val="0"/>
        </a:spcAft>
        <a:defRPr sz="3000">
          <a:solidFill>
            <a:schemeClr val="tx2"/>
          </a:solidFill>
          <a:latin typeface="Verdana" pitchFamily="34" charset="0"/>
          <a:ea typeface="Geneva" pitchFamily="1" charset="-128"/>
        </a:defRPr>
      </a:lvl6pPr>
      <a:lvl7pPr marL="914354" algn="l" rtl="0" eaLnBrk="1" fontAlgn="base" hangingPunct="1">
        <a:spcBef>
          <a:spcPct val="0"/>
        </a:spcBef>
        <a:spcAft>
          <a:spcPct val="0"/>
        </a:spcAft>
        <a:defRPr sz="3000">
          <a:solidFill>
            <a:schemeClr val="tx2"/>
          </a:solidFill>
          <a:latin typeface="Verdana" pitchFamily="34" charset="0"/>
          <a:ea typeface="Geneva" pitchFamily="1" charset="-128"/>
        </a:defRPr>
      </a:lvl7pPr>
      <a:lvl8pPr marL="1371532" algn="l" rtl="0" eaLnBrk="1" fontAlgn="base" hangingPunct="1">
        <a:spcBef>
          <a:spcPct val="0"/>
        </a:spcBef>
        <a:spcAft>
          <a:spcPct val="0"/>
        </a:spcAft>
        <a:defRPr sz="3000">
          <a:solidFill>
            <a:schemeClr val="tx2"/>
          </a:solidFill>
          <a:latin typeface="Verdana" pitchFamily="34" charset="0"/>
          <a:ea typeface="Geneva" pitchFamily="1" charset="-128"/>
        </a:defRPr>
      </a:lvl8pPr>
      <a:lvl9pPr marL="1828709" algn="l" rtl="0" eaLnBrk="1" fontAlgn="base" hangingPunct="1">
        <a:spcBef>
          <a:spcPct val="0"/>
        </a:spcBef>
        <a:spcAft>
          <a:spcPct val="0"/>
        </a:spcAft>
        <a:defRPr sz="3000">
          <a:solidFill>
            <a:schemeClr val="tx2"/>
          </a:solidFill>
          <a:latin typeface="Verdana" pitchFamily="34" charset="0"/>
          <a:ea typeface="Geneva" pitchFamily="1" charset="-128"/>
        </a:defRPr>
      </a:lvl9pPr>
    </p:titleStyle>
    <p:bodyStyle>
      <a:lvl1pPr marL="182554" indent="-182554" algn="l" rtl="0" eaLnBrk="1" fontAlgn="base" hangingPunct="1">
        <a:lnSpc>
          <a:spcPts val="2400"/>
        </a:lnSpc>
        <a:spcBef>
          <a:spcPts val="500"/>
        </a:spcBef>
        <a:spcAft>
          <a:spcPts val="0"/>
        </a:spcAft>
        <a:buSzPct val="124000"/>
        <a:buFont typeface="Arial" panose="020B0604020202020204" pitchFamily="34" charset="0"/>
        <a:buChar char="•"/>
        <a:defRPr lang="sv-SE" sz="2200" baseline="0" dirty="0">
          <a:solidFill>
            <a:schemeClr val="tx1"/>
          </a:solidFill>
          <a:latin typeface="+mn-lt"/>
          <a:ea typeface="+mn-ea"/>
          <a:cs typeface="+mn-cs"/>
        </a:defRPr>
      </a:lvl1pPr>
      <a:lvl2pPr marL="357170" indent="-174617" algn="l" rtl="0" eaLnBrk="1" fontAlgn="base" hangingPunct="1">
        <a:lnSpc>
          <a:spcPct val="100000"/>
        </a:lnSpc>
        <a:spcBef>
          <a:spcPts val="0"/>
        </a:spcBef>
        <a:spcAft>
          <a:spcPts val="0"/>
        </a:spcAft>
        <a:buFont typeface="Verdana" panose="020B0604030504040204" pitchFamily="34" charset="0"/>
        <a:buChar char="–"/>
        <a:defRPr lang="sv-SE" sz="2000" baseline="0" dirty="0">
          <a:solidFill>
            <a:schemeClr val="tx1"/>
          </a:solidFill>
          <a:latin typeface="+mn-lt"/>
          <a:ea typeface="+mn-ea"/>
        </a:defRPr>
      </a:lvl2pPr>
      <a:lvl3pPr marL="1219200" indent="-285750" algn="l" rtl="0" eaLnBrk="1" fontAlgn="base" hangingPunct="1">
        <a:lnSpc>
          <a:spcPct val="100000"/>
        </a:lnSpc>
        <a:spcBef>
          <a:spcPts val="0"/>
        </a:spcBef>
        <a:spcAft>
          <a:spcPts val="0"/>
        </a:spcAft>
        <a:buFont typeface="Verdana" panose="020B0604030504040204" pitchFamily="34" charset="0"/>
        <a:buChar char="–"/>
        <a:defRPr lang="sv-SE" sz="1600" baseline="0" dirty="0">
          <a:solidFill>
            <a:schemeClr val="tx1"/>
          </a:solidFill>
          <a:latin typeface="+mn-lt"/>
          <a:ea typeface="+mn-ea"/>
        </a:defRPr>
      </a:lvl3pPr>
      <a:lvl4pPr marL="16573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4pPr>
      <a:lvl5pPr marL="21145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5pPr>
      <a:lvl6pPr marL="2514474" indent="-228589" algn="l" rtl="0" eaLnBrk="1" fontAlgn="base" hangingPunct="1">
        <a:lnSpc>
          <a:spcPct val="120000"/>
        </a:lnSpc>
        <a:spcBef>
          <a:spcPts val="400"/>
        </a:spcBef>
        <a:spcAft>
          <a:spcPts val="100"/>
        </a:spcAft>
        <a:buChar char="»"/>
        <a:defRPr>
          <a:solidFill>
            <a:schemeClr val="tx1"/>
          </a:solidFill>
          <a:latin typeface="+mn-lt"/>
          <a:ea typeface="+mn-ea"/>
        </a:defRPr>
      </a:lvl6pPr>
      <a:lvl7pPr marL="2971652" indent="-228589" algn="l" rtl="0" eaLnBrk="1" fontAlgn="base" hangingPunct="1">
        <a:lnSpc>
          <a:spcPct val="120000"/>
        </a:lnSpc>
        <a:spcBef>
          <a:spcPts val="400"/>
        </a:spcBef>
        <a:spcAft>
          <a:spcPts val="100"/>
        </a:spcAft>
        <a:buChar char="»"/>
        <a:defRPr>
          <a:solidFill>
            <a:schemeClr val="tx1"/>
          </a:solidFill>
          <a:latin typeface="+mn-lt"/>
          <a:ea typeface="+mn-ea"/>
        </a:defRPr>
      </a:lvl7pPr>
      <a:lvl8pPr marL="3428829" indent="-228589" algn="l" rtl="0" eaLnBrk="1" fontAlgn="base" hangingPunct="1">
        <a:lnSpc>
          <a:spcPct val="120000"/>
        </a:lnSpc>
        <a:spcBef>
          <a:spcPts val="400"/>
        </a:spcBef>
        <a:spcAft>
          <a:spcPts val="100"/>
        </a:spcAft>
        <a:buChar char="»"/>
        <a:defRPr>
          <a:solidFill>
            <a:schemeClr val="tx1"/>
          </a:solidFill>
          <a:latin typeface="+mn-lt"/>
          <a:ea typeface="+mn-ea"/>
        </a:defRPr>
      </a:lvl8pPr>
      <a:lvl9pPr marL="3886006" indent="-228589" algn="l" rtl="0" eaLnBrk="1" fontAlgn="base" hangingPunct="1">
        <a:lnSpc>
          <a:spcPct val="120000"/>
        </a:lnSpc>
        <a:spcBef>
          <a:spcPts val="400"/>
        </a:spcBef>
        <a:spcAft>
          <a:spcPts val="100"/>
        </a:spcAft>
        <a:buChar char="»"/>
        <a:defRPr>
          <a:solidFill>
            <a:schemeClr val="tx1"/>
          </a:solidFill>
          <a:latin typeface="+mn-lt"/>
          <a:ea typeface="+mn-ea"/>
        </a:defRPr>
      </a:lvl9pPr>
    </p:bodyStyle>
    <p:otherStyle>
      <a:defPPr>
        <a:defRPr lang="sv-SE"/>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80D6CCCD-459B-E103-B234-E41E09BEAF6C}"/>
              </a:ext>
            </a:extLst>
          </p:cNvPr>
          <p:cNvSpPr>
            <a:spLocks noGrp="1"/>
          </p:cNvSpPr>
          <p:nvPr>
            <p:ph type="title"/>
          </p:nvPr>
        </p:nvSpPr>
        <p:spPr>
          <a:xfrm>
            <a:off x="720000" y="1080000"/>
            <a:ext cx="7700963" cy="588779"/>
          </a:xfrm>
        </p:spPr>
        <p:txBody>
          <a:bodyPr/>
          <a:lstStyle/>
          <a:p>
            <a:pPr algn="ctr"/>
            <a:r>
              <a:rPr lang="sv-SE" sz="2800" dirty="0"/>
              <a:t>Akut </a:t>
            </a:r>
            <a:r>
              <a:rPr lang="sv-SE" sz="2800" dirty="0" err="1"/>
              <a:t>rinosinuit</a:t>
            </a:r>
            <a:endParaRPr lang="sv-SE" sz="2800" dirty="0"/>
          </a:p>
        </p:txBody>
      </p:sp>
      <p:sp>
        <p:nvSpPr>
          <p:cNvPr id="7" name="Platshållare för innehåll 6">
            <a:extLst>
              <a:ext uri="{FF2B5EF4-FFF2-40B4-BE49-F238E27FC236}">
                <a16:creationId xmlns:a16="http://schemas.microsoft.com/office/drawing/2014/main" id="{7C0CBA7F-F38F-32F0-D7B3-E27B334B9FF8}"/>
              </a:ext>
            </a:extLst>
          </p:cNvPr>
          <p:cNvSpPr>
            <a:spLocks noGrp="1"/>
          </p:cNvSpPr>
          <p:nvPr>
            <p:ph idx="1"/>
          </p:nvPr>
        </p:nvSpPr>
        <p:spPr>
          <a:xfrm>
            <a:off x="720000" y="2057400"/>
            <a:ext cx="7700963" cy="4040999"/>
          </a:xfrm>
        </p:spPr>
        <p:txBody>
          <a:bodyPr/>
          <a:lstStyle/>
          <a:p>
            <a:pPr marL="0" indent="0">
              <a:buNone/>
            </a:pPr>
            <a:r>
              <a:rPr lang="sv-SE" dirty="0"/>
              <a:t>Sara, 42 år, har blivit smittad av sin femårige sons förkylning. Hon söker på närakuten då hon har varit förkyld i fyra dagar med gul snuva i båda näsborrarna, det värker över kinderna och runt ögonen. Värst är det när hon lutar sig framåt, men det har inte varit så illa att hon har behövt ta smärtlindrande. Hon säger sig ha haft feber (har som mest haft 37,8 grader), lättare slemhosta, inget halsont. </a:t>
            </a:r>
          </a:p>
        </p:txBody>
      </p:sp>
      <p:sp>
        <p:nvSpPr>
          <p:cNvPr id="4" name="Platshållare för sidfot 3">
            <a:extLst>
              <a:ext uri="{FF2B5EF4-FFF2-40B4-BE49-F238E27FC236}">
                <a16:creationId xmlns:a16="http://schemas.microsoft.com/office/drawing/2014/main" id="{120FD2ED-06E9-45CB-AD49-1A790D9AB957}"/>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3156947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5AC1C79C-611E-4107-9FE2-916134327F23}"/>
              </a:ext>
            </a:extLst>
          </p:cNvPr>
          <p:cNvSpPr>
            <a:spLocks noGrp="1"/>
          </p:cNvSpPr>
          <p:nvPr>
            <p:ph type="title"/>
          </p:nvPr>
        </p:nvSpPr>
        <p:spPr>
          <a:xfrm>
            <a:off x="720000" y="970548"/>
            <a:ext cx="7700963" cy="489284"/>
          </a:xfrm>
        </p:spPr>
        <p:txBody>
          <a:bodyPr/>
          <a:lstStyle/>
          <a:p>
            <a:r>
              <a:rPr lang="sv-SE" sz="2800" dirty="0"/>
              <a:t>Symtomlindrande behandling:</a:t>
            </a:r>
          </a:p>
        </p:txBody>
      </p:sp>
      <p:sp>
        <p:nvSpPr>
          <p:cNvPr id="7" name="Platshållare för innehåll 6">
            <a:extLst>
              <a:ext uri="{FF2B5EF4-FFF2-40B4-BE49-F238E27FC236}">
                <a16:creationId xmlns:a16="http://schemas.microsoft.com/office/drawing/2014/main" id="{B1382992-7938-4D3B-9B34-108E27EA2804}"/>
              </a:ext>
            </a:extLst>
          </p:cNvPr>
          <p:cNvSpPr>
            <a:spLocks noGrp="1"/>
          </p:cNvSpPr>
          <p:nvPr>
            <p:ph idx="1"/>
          </p:nvPr>
        </p:nvSpPr>
        <p:spPr>
          <a:xfrm>
            <a:off x="720000" y="1459832"/>
            <a:ext cx="7700963" cy="4903261"/>
          </a:xfrm>
        </p:spPr>
        <p:txBody>
          <a:bodyPr/>
          <a:lstStyle/>
          <a:p>
            <a:r>
              <a:rPr lang="sv-SE" sz="2400" dirty="0"/>
              <a:t>Nässköljningar med koksalt och lokala </a:t>
            </a:r>
            <a:r>
              <a:rPr lang="sv-SE" sz="2400" dirty="0" err="1"/>
              <a:t>vasokonstriktorer</a:t>
            </a:r>
            <a:r>
              <a:rPr lang="sv-SE" sz="2400" dirty="0"/>
              <a:t> </a:t>
            </a:r>
          </a:p>
          <a:p>
            <a:r>
              <a:rPr lang="sv-SE" sz="2400" dirty="0"/>
              <a:t>Analgetika</a:t>
            </a:r>
          </a:p>
          <a:p>
            <a:r>
              <a:rPr lang="sv-SE" sz="2400" dirty="0"/>
              <a:t>Nasala steroider vid akut </a:t>
            </a:r>
            <a:r>
              <a:rPr lang="sv-SE" sz="2400" dirty="0" err="1"/>
              <a:t>rinosinuit</a:t>
            </a:r>
            <a:r>
              <a:rPr lang="sv-SE" sz="2400" dirty="0"/>
              <a:t> med samtidig säsongsbunden eller perenn allergisk rinit</a:t>
            </a:r>
          </a:p>
          <a:p>
            <a:r>
              <a:rPr lang="sv-SE" sz="2400" dirty="0"/>
              <a:t>Behandling med perorala </a:t>
            </a:r>
            <a:r>
              <a:rPr lang="sv-SE" sz="2400" dirty="0" err="1"/>
              <a:t>slemhinneavsvällare</a:t>
            </a:r>
            <a:r>
              <a:rPr lang="sv-SE" sz="2400" dirty="0"/>
              <a:t> saknar vetenskapligt stöd och har potentiellt allvarliga biverkningar</a:t>
            </a:r>
          </a:p>
          <a:p>
            <a:endParaRPr lang="sv-SE" sz="2400" dirty="0"/>
          </a:p>
        </p:txBody>
      </p:sp>
      <p:sp>
        <p:nvSpPr>
          <p:cNvPr id="4" name="Platshållare för sidfot 3">
            <a:extLst>
              <a:ext uri="{FF2B5EF4-FFF2-40B4-BE49-F238E27FC236}">
                <a16:creationId xmlns:a16="http://schemas.microsoft.com/office/drawing/2014/main" id="{9CAB6AEE-4233-4E1A-84F1-710FA2BADBC2}"/>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2307812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D02EC94F-AFD8-4530-B511-ADE5AA3FD92E}"/>
              </a:ext>
            </a:extLst>
          </p:cNvPr>
          <p:cNvSpPr>
            <a:spLocks noGrp="1"/>
          </p:cNvSpPr>
          <p:nvPr>
            <p:ph type="title"/>
          </p:nvPr>
        </p:nvSpPr>
        <p:spPr>
          <a:xfrm>
            <a:off x="720000" y="1080001"/>
            <a:ext cx="7700963" cy="740778"/>
          </a:xfrm>
        </p:spPr>
        <p:txBody>
          <a:bodyPr/>
          <a:lstStyle/>
          <a:p>
            <a:r>
              <a:rPr lang="sv-SE" sz="2800" dirty="0"/>
              <a:t>Antibiotikabehandling</a:t>
            </a:r>
          </a:p>
        </p:txBody>
      </p:sp>
      <p:sp>
        <p:nvSpPr>
          <p:cNvPr id="7" name="Platshållare för innehåll 6">
            <a:extLst>
              <a:ext uri="{FF2B5EF4-FFF2-40B4-BE49-F238E27FC236}">
                <a16:creationId xmlns:a16="http://schemas.microsoft.com/office/drawing/2014/main" id="{4107D139-A86F-4723-9379-25C5BE209DA0}"/>
              </a:ext>
            </a:extLst>
          </p:cNvPr>
          <p:cNvSpPr>
            <a:spLocks noGrp="1"/>
          </p:cNvSpPr>
          <p:nvPr>
            <p:ph idx="1"/>
          </p:nvPr>
        </p:nvSpPr>
        <p:spPr>
          <a:xfrm>
            <a:off x="720000" y="2117558"/>
            <a:ext cx="7700963" cy="3980841"/>
          </a:xfrm>
        </p:spPr>
        <p:txBody>
          <a:bodyPr/>
          <a:lstStyle/>
          <a:p>
            <a:pPr marL="0" indent="0">
              <a:buNone/>
            </a:pPr>
            <a:r>
              <a:rPr lang="sv-SE" sz="2400" dirty="0"/>
              <a:t>Antibiotika ges vid svåra symtom vid akut bakteriell </a:t>
            </a:r>
            <a:r>
              <a:rPr lang="sv-SE" sz="2400" dirty="0" err="1"/>
              <a:t>rinosinuit</a:t>
            </a:r>
            <a:r>
              <a:rPr lang="sv-SE" sz="2400" dirty="0"/>
              <a:t>: </a:t>
            </a:r>
          </a:p>
          <a:p>
            <a:r>
              <a:rPr lang="sv-SE" sz="2400" dirty="0"/>
              <a:t>hög feber eller </a:t>
            </a:r>
          </a:p>
          <a:p>
            <a:r>
              <a:rPr lang="sv-SE" sz="2400" dirty="0"/>
              <a:t>svår smärta eller </a:t>
            </a:r>
          </a:p>
          <a:p>
            <a:r>
              <a:rPr lang="sv-SE" sz="2400" dirty="0"/>
              <a:t>försämring efter tio dagar</a:t>
            </a:r>
          </a:p>
          <a:p>
            <a:pPr marL="0" indent="0">
              <a:buNone/>
            </a:pPr>
            <a:br>
              <a:rPr lang="sv-SE" dirty="0"/>
            </a:br>
            <a:br>
              <a:rPr lang="sv-SE" dirty="0"/>
            </a:br>
            <a:endParaRPr lang="sv-SE" dirty="0"/>
          </a:p>
        </p:txBody>
      </p:sp>
      <p:sp>
        <p:nvSpPr>
          <p:cNvPr id="4" name="Platshållare för sidfot 3">
            <a:extLst>
              <a:ext uri="{FF2B5EF4-FFF2-40B4-BE49-F238E27FC236}">
                <a16:creationId xmlns:a16="http://schemas.microsoft.com/office/drawing/2014/main" id="{5C8FF3CD-49DE-4A80-A329-291870D65736}"/>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2375797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32640B11-EC42-4A79-A4A4-B6E90AA088B2}"/>
              </a:ext>
            </a:extLst>
          </p:cNvPr>
          <p:cNvSpPr>
            <a:spLocks noGrp="1"/>
          </p:cNvSpPr>
          <p:nvPr>
            <p:ph type="title"/>
          </p:nvPr>
        </p:nvSpPr>
        <p:spPr>
          <a:xfrm>
            <a:off x="720000" y="1080001"/>
            <a:ext cx="7700963" cy="597970"/>
          </a:xfrm>
        </p:spPr>
        <p:txBody>
          <a:bodyPr/>
          <a:lstStyle/>
          <a:p>
            <a:r>
              <a:rPr lang="sv-SE" sz="2800" dirty="0"/>
              <a:t>5. forts</a:t>
            </a:r>
          </a:p>
        </p:txBody>
      </p:sp>
      <p:sp>
        <p:nvSpPr>
          <p:cNvPr id="7" name="Platshållare för innehåll 6">
            <a:extLst>
              <a:ext uri="{FF2B5EF4-FFF2-40B4-BE49-F238E27FC236}">
                <a16:creationId xmlns:a16="http://schemas.microsoft.com/office/drawing/2014/main" id="{68F240A3-2ADE-4D7B-855A-96ADB2A73CFE}"/>
              </a:ext>
            </a:extLst>
          </p:cNvPr>
          <p:cNvSpPr>
            <a:spLocks noGrp="1"/>
          </p:cNvSpPr>
          <p:nvPr>
            <p:ph idx="1"/>
          </p:nvPr>
        </p:nvSpPr>
        <p:spPr>
          <a:xfrm>
            <a:off x="720000" y="1819744"/>
            <a:ext cx="7700963" cy="4381032"/>
          </a:xfrm>
        </p:spPr>
        <p:txBody>
          <a:bodyPr/>
          <a:lstStyle/>
          <a:p>
            <a:r>
              <a:rPr lang="sv-SE" sz="2400" dirty="0"/>
              <a:t>Remiss till ÖNH-akut vid tecken på komplikation eller allvarlig sjukdom (svår värk, lokal svullnad eller hög feber)</a:t>
            </a:r>
          </a:p>
          <a:p>
            <a:r>
              <a:rPr lang="sv-SE" sz="2400" dirty="0"/>
              <a:t>Individer med nedsatt infektionsförsvar rekommenderas alltid antibiotikabehandling vid akut bakteriell rinosinuit oavsett infektionens svårighetsgrad: </a:t>
            </a:r>
          </a:p>
        </p:txBody>
      </p:sp>
      <p:sp>
        <p:nvSpPr>
          <p:cNvPr id="4" name="Platshållare för sidfot 3">
            <a:extLst>
              <a:ext uri="{FF2B5EF4-FFF2-40B4-BE49-F238E27FC236}">
                <a16:creationId xmlns:a16="http://schemas.microsoft.com/office/drawing/2014/main" id="{FDDEE3D9-DA67-48F2-9DA3-A610CDA95BF2}"/>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3307191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5DDF8ED5-0D18-4283-9BBD-26AFB51946DD}"/>
              </a:ext>
            </a:extLst>
          </p:cNvPr>
          <p:cNvSpPr>
            <a:spLocks noGrp="1"/>
          </p:cNvSpPr>
          <p:nvPr>
            <p:ph type="title"/>
          </p:nvPr>
        </p:nvSpPr>
        <p:spPr>
          <a:xfrm>
            <a:off x="720000" y="1080001"/>
            <a:ext cx="7700963" cy="548274"/>
          </a:xfrm>
        </p:spPr>
        <p:txBody>
          <a:bodyPr/>
          <a:lstStyle/>
          <a:p>
            <a:r>
              <a:rPr lang="sv-SE" sz="2800" dirty="0"/>
              <a:t>5. forts.</a:t>
            </a:r>
          </a:p>
        </p:txBody>
      </p:sp>
      <p:sp>
        <p:nvSpPr>
          <p:cNvPr id="7" name="Platshållare för innehåll 6">
            <a:extLst>
              <a:ext uri="{FF2B5EF4-FFF2-40B4-BE49-F238E27FC236}">
                <a16:creationId xmlns:a16="http://schemas.microsoft.com/office/drawing/2014/main" id="{F4284384-FF0F-4853-94C3-329F077C5819}"/>
              </a:ext>
            </a:extLst>
          </p:cNvPr>
          <p:cNvSpPr>
            <a:spLocks noGrp="1"/>
          </p:cNvSpPr>
          <p:nvPr>
            <p:ph idx="1"/>
          </p:nvPr>
        </p:nvSpPr>
        <p:spPr>
          <a:xfrm>
            <a:off x="720000" y="1716505"/>
            <a:ext cx="7700963" cy="4381894"/>
          </a:xfrm>
        </p:spPr>
        <p:txBody>
          <a:bodyPr/>
          <a:lstStyle/>
          <a:p>
            <a:pPr marL="0" indent="0">
              <a:buNone/>
            </a:pPr>
            <a:r>
              <a:rPr lang="sv-SE" sz="2400" dirty="0"/>
              <a:t>• patienter som behandlas med </a:t>
            </a:r>
            <a:r>
              <a:rPr lang="sv-SE" sz="2400" dirty="0" err="1"/>
              <a:t>prednisolon</a:t>
            </a:r>
            <a:r>
              <a:rPr lang="sv-SE" sz="2400" dirty="0"/>
              <a:t> &gt;20 mg/dag under minst fyra veckor </a:t>
            </a:r>
          </a:p>
          <a:p>
            <a:pPr marL="0" indent="0">
              <a:buNone/>
            </a:pPr>
            <a:r>
              <a:rPr lang="sv-SE" sz="2400" dirty="0"/>
              <a:t>• patienter som behandlas med andra läkemedel som sätter ner immunförsvaret </a:t>
            </a:r>
          </a:p>
          <a:p>
            <a:pPr marL="0" indent="0">
              <a:buNone/>
            </a:pPr>
            <a:r>
              <a:rPr lang="sv-SE" sz="2400" dirty="0"/>
              <a:t>• patienter med hematologiska </a:t>
            </a:r>
            <a:r>
              <a:rPr lang="sv-SE" sz="2400" dirty="0" err="1"/>
              <a:t>maligniteter</a:t>
            </a:r>
            <a:r>
              <a:rPr lang="sv-SE" sz="2400" dirty="0"/>
              <a:t> </a:t>
            </a:r>
          </a:p>
          <a:p>
            <a:pPr marL="0" indent="0">
              <a:buNone/>
            </a:pPr>
            <a:r>
              <a:rPr lang="sv-SE" sz="2400" dirty="0"/>
              <a:t>• patienter med primär immunbrist </a:t>
            </a:r>
          </a:p>
          <a:p>
            <a:pPr marL="0" indent="0">
              <a:buNone/>
            </a:pPr>
            <a:r>
              <a:rPr lang="sv-SE" sz="2400" dirty="0"/>
              <a:t>• organ- och stamcellstransplanterade patienter </a:t>
            </a:r>
          </a:p>
          <a:p>
            <a:pPr marL="0" indent="0">
              <a:buNone/>
            </a:pPr>
            <a:r>
              <a:rPr lang="sv-SE" sz="2400" dirty="0"/>
              <a:t>• </a:t>
            </a:r>
            <a:r>
              <a:rPr lang="sv-SE" sz="2400" dirty="0" err="1"/>
              <a:t>splenektomerade</a:t>
            </a:r>
            <a:r>
              <a:rPr lang="sv-SE" sz="2400" dirty="0"/>
              <a:t> patienter</a:t>
            </a:r>
          </a:p>
          <a:p>
            <a:pPr marL="0" indent="0">
              <a:buNone/>
            </a:pPr>
            <a:endParaRPr lang="sv-SE" dirty="0"/>
          </a:p>
        </p:txBody>
      </p:sp>
      <p:sp>
        <p:nvSpPr>
          <p:cNvPr id="4" name="Platshållare för sidfot 3">
            <a:extLst>
              <a:ext uri="{FF2B5EF4-FFF2-40B4-BE49-F238E27FC236}">
                <a16:creationId xmlns:a16="http://schemas.microsoft.com/office/drawing/2014/main" id="{17456A38-F7CD-4328-BEF8-7EA6D5595E64}"/>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130750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C5841D07-EA60-484A-96C1-78717C31628D}"/>
              </a:ext>
            </a:extLst>
          </p:cNvPr>
          <p:cNvSpPr>
            <a:spLocks noGrp="1"/>
          </p:cNvSpPr>
          <p:nvPr>
            <p:ph type="title"/>
          </p:nvPr>
        </p:nvSpPr>
        <p:spPr>
          <a:xfrm>
            <a:off x="720000" y="952108"/>
            <a:ext cx="7700963" cy="801278"/>
          </a:xfrm>
        </p:spPr>
        <p:txBody>
          <a:bodyPr/>
          <a:lstStyle/>
          <a:p>
            <a:r>
              <a:rPr lang="sv-SE" sz="2400" dirty="0"/>
              <a:t>6. Om man ska behandla med antibiotika, vilken är den rekommenderade behandlingen?</a:t>
            </a:r>
          </a:p>
        </p:txBody>
      </p:sp>
      <p:sp>
        <p:nvSpPr>
          <p:cNvPr id="7" name="Platshållare för innehåll 6">
            <a:extLst>
              <a:ext uri="{FF2B5EF4-FFF2-40B4-BE49-F238E27FC236}">
                <a16:creationId xmlns:a16="http://schemas.microsoft.com/office/drawing/2014/main" id="{9CEDD076-7E62-40FC-8BDC-07165665ED6C}"/>
              </a:ext>
            </a:extLst>
          </p:cNvPr>
          <p:cNvSpPr>
            <a:spLocks noGrp="1"/>
          </p:cNvSpPr>
          <p:nvPr>
            <p:ph idx="1"/>
          </p:nvPr>
        </p:nvSpPr>
        <p:spPr>
          <a:xfrm>
            <a:off x="720000" y="1753386"/>
            <a:ext cx="7700963" cy="4447389"/>
          </a:xfrm>
        </p:spPr>
        <p:txBody>
          <a:bodyPr/>
          <a:lstStyle/>
          <a:p>
            <a:pPr marL="0" indent="0">
              <a:buNone/>
            </a:pPr>
            <a:r>
              <a:rPr lang="sv-SE" u="sng" dirty="0"/>
              <a:t>Förstahandsval </a:t>
            </a:r>
            <a:endParaRPr lang="sv-SE" dirty="0"/>
          </a:p>
          <a:p>
            <a:pPr marL="0" indent="0">
              <a:buNone/>
            </a:pPr>
            <a:r>
              <a:rPr lang="sv-SE" dirty="0"/>
              <a:t>Penicillin V 1,6–2 g x 3 i 7 dagar</a:t>
            </a:r>
          </a:p>
          <a:p>
            <a:pPr marL="0" indent="0">
              <a:buNone/>
            </a:pPr>
            <a:r>
              <a:rPr lang="sv-SE" u="sng" dirty="0"/>
              <a:t>Vid penicillinallergi typ 1</a:t>
            </a:r>
            <a:r>
              <a:rPr lang="sv-SE" dirty="0"/>
              <a:t> </a:t>
            </a:r>
          </a:p>
          <a:p>
            <a:pPr marL="0" indent="0">
              <a:buNone/>
            </a:pPr>
            <a:r>
              <a:rPr lang="sv-SE" dirty="0"/>
              <a:t>D</a:t>
            </a:r>
            <a:r>
              <a:rPr lang="sv-SE"/>
              <a:t>oxycyklin</a:t>
            </a:r>
            <a:r>
              <a:rPr lang="sv-SE" dirty="0"/>
              <a:t> 200 mg x 1 dag 1 följt av 100 mg x 1 i ytterligare 6 dagar</a:t>
            </a:r>
          </a:p>
          <a:p>
            <a:pPr marL="0" indent="0">
              <a:buNone/>
            </a:pPr>
            <a:r>
              <a:rPr lang="sv-SE" u="sng" dirty="0"/>
              <a:t>Vid terapisvikt </a:t>
            </a:r>
            <a:endParaRPr lang="sv-SE" dirty="0"/>
          </a:p>
          <a:p>
            <a:pPr marL="0" indent="0">
              <a:buNone/>
            </a:pPr>
            <a:r>
              <a:rPr lang="sv-SE" dirty="0"/>
              <a:t>Doxycyklin 200 mg x 1 dag 1 följt av 100 mg x 1 i ytterligare 6 dagar </a:t>
            </a:r>
          </a:p>
          <a:p>
            <a:pPr marL="0" indent="0">
              <a:buNone/>
            </a:pPr>
            <a:r>
              <a:rPr lang="sv-SE" dirty="0"/>
              <a:t>Amoxicillin med klavulansyra 875/125 mg x 3 i 7 d</a:t>
            </a:r>
          </a:p>
        </p:txBody>
      </p:sp>
      <p:sp>
        <p:nvSpPr>
          <p:cNvPr id="4" name="Platshållare för sidfot 3">
            <a:extLst>
              <a:ext uri="{FF2B5EF4-FFF2-40B4-BE49-F238E27FC236}">
                <a16:creationId xmlns:a16="http://schemas.microsoft.com/office/drawing/2014/main" id="{DC8AF78F-2C00-4514-B798-AEA2DA74B27A}"/>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573587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F90881E8-7983-43D7-9796-8A67A4D564B0}"/>
              </a:ext>
            </a:extLst>
          </p:cNvPr>
          <p:cNvSpPr>
            <a:spLocks noGrp="1"/>
          </p:cNvSpPr>
          <p:nvPr>
            <p:ph type="title"/>
          </p:nvPr>
        </p:nvSpPr>
        <p:spPr>
          <a:xfrm>
            <a:off x="720000" y="1080001"/>
            <a:ext cx="7700963" cy="465996"/>
          </a:xfrm>
        </p:spPr>
        <p:txBody>
          <a:bodyPr/>
          <a:lstStyle/>
          <a:p>
            <a:r>
              <a:rPr lang="sv-SE" sz="2800" dirty="0"/>
              <a:t>Forts.</a:t>
            </a:r>
          </a:p>
        </p:txBody>
      </p:sp>
      <p:sp>
        <p:nvSpPr>
          <p:cNvPr id="7" name="Platshållare för innehåll 6">
            <a:extLst>
              <a:ext uri="{FF2B5EF4-FFF2-40B4-BE49-F238E27FC236}">
                <a16:creationId xmlns:a16="http://schemas.microsoft.com/office/drawing/2014/main" id="{59381E18-AECC-4218-8EB0-68368CF01852}"/>
              </a:ext>
            </a:extLst>
          </p:cNvPr>
          <p:cNvSpPr>
            <a:spLocks noGrp="1"/>
          </p:cNvSpPr>
          <p:nvPr>
            <p:ph idx="1"/>
          </p:nvPr>
        </p:nvSpPr>
        <p:spPr>
          <a:xfrm>
            <a:off x="720000" y="1545997"/>
            <a:ext cx="7700963" cy="4552402"/>
          </a:xfrm>
        </p:spPr>
        <p:txBody>
          <a:bodyPr/>
          <a:lstStyle/>
          <a:p>
            <a:r>
              <a:rPr lang="sv-SE" sz="2400" dirty="0"/>
              <a:t>Utvärdering av behandlingseffekt bör ske tidigast efter fem dagar</a:t>
            </a:r>
          </a:p>
          <a:p>
            <a:r>
              <a:rPr lang="sv-SE" sz="2400" dirty="0"/>
              <a:t>Vid terapisvikt bör diagnosen omprövas. </a:t>
            </a:r>
          </a:p>
          <a:p>
            <a:r>
              <a:rPr lang="sv-SE" sz="2400" dirty="0"/>
              <a:t>Vid fortsatta besvär, trots byte av antibiotika, kontaktas ÖNH-specialist för ställningstagande till spolning av bihålorna</a:t>
            </a:r>
          </a:p>
          <a:p>
            <a:r>
              <a:rPr lang="sv-SE" sz="2400" dirty="0"/>
              <a:t>Överväg också dental genes och remiss till ÖNH-specialist</a:t>
            </a:r>
          </a:p>
          <a:p>
            <a:endParaRPr lang="sv-SE" dirty="0"/>
          </a:p>
        </p:txBody>
      </p:sp>
      <p:sp>
        <p:nvSpPr>
          <p:cNvPr id="4" name="Platshållare för sidfot 3">
            <a:extLst>
              <a:ext uri="{FF2B5EF4-FFF2-40B4-BE49-F238E27FC236}">
                <a16:creationId xmlns:a16="http://schemas.microsoft.com/office/drawing/2014/main" id="{67E3AE0A-E045-4159-8D72-8DA3C12D96A2}"/>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4120624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FCB984BB-E507-C784-DC5F-27461AC72F8C}"/>
              </a:ext>
            </a:extLst>
          </p:cNvPr>
          <p:cNvSpPr>
            <a:spLocks noGrp="1"/>
          </p:cNvSpPr>
          <p:nvPr>
            <p:ph type="title"/>
          </p:nvPr>
        </p:nvSpPr>
        <p:spPr/>
        <p:txBody>
          <a:bodyPr/>
          <a:lstStyle/>
          <a:p>
            <a:r>
              <a:rPr lang="sv-SE" sz="2800" dirty="0"/>
              <a:t>forts</a:t>
            </a:r>
          </a:p>
        </p:txBody>
      </p:sp>
      <p:sp>
        <p:nvSpPr>
          <p:cNvPr id="7" name="Platshållare för innehåll 6">
            <a:extLst>
              <a:ext uri="{FF2B5EF4-FFF2-40B4-BE49-F238E27FC236}">
                <a16:creationId xmlns:a16="http://schemas.microsoft.com/office/drawing/2014/main" id="{3FE83978-B4CE-7D02-C0BB-2123BA42BA56}"/>
              </a:ext>
            </a:extLst>
          </p:cNvPr>
          <p:cNvSpPr>
            <a:spLocks noGrp="1"/>
          </p:cNvSpPr>
          <p:nvPr>
            <p:ph idx="1"/>
          </p:nvPr>
        </p:nvSpPr>
        <p:spPr/>
        <p:txBody>
          <a:bodyPr/>
          <a:lstStyle/>
          <a:p>
            <a:pPr marL="0" indent="0">
              <a:buNone/>
            </a:pPr>
            <a:r>
              <a:rPr lang="sv-SE" dirty="0"/>
              <a:t>Hon brukar få bihåleinflammation med värk över kinderna och runt ögonen varje gång hon blir förkyld. Idag önskar hon antibiotika mot detta så att infektionen går över i stället för att förvärras vilket hon vet att det brukar göra.</a:t>
            </a:r>
          </a:p>
        </p:txBody>
      </p:sp>
      <p:sp>
        <p:nvSpPr>
          <p:cNvPr id="4" name="Platshållare för sidfot 3">
            <a:extLst>
              <a:ext uri="{FF2B5EF4-FFF2-40B4-BE49-F238E27FC236}">
                <a16:creationId xmlns:a16="http://schemas.microsoft.com/office/drawing/2014/main" id="{6C3B6C1C-917F-1414-2E97-C4AD33A78F75}"/>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1010656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899C40C3-236F-4FE3-A568-B249A15F2176}"/>
              </a:ext>
            </a:extLst>
          </p:cNvPr>
          <p:cNvSpPr>
            <a:spLocks noGrp="1"/>
          </p:cNvSpPr>
          <p:nvPr>
            <p:ph type="title"/>
          </p:nvPr>
        </p:nvSpPr>
        <p:spPr>
          <a:xfrm>
            <a:off x="720000" y="1165860"/>
            <a:ext cx="7700963" cy="1291319"/>
          </a:xfrm>
        </p:spPr>
        <p:txBody>
          <a:bodyPr/>
          <a:lstStyle/>
          <a:p>
            <a:r>
              <a:rPr lang="sv-SE" sz="2800" dirty="0"/>
              <a:t>1. Resonera kring Saras diagnos. Har hon en förkylning, en sinuit eller vad kan det röra sig om? </a:t>
            </a:r>
          </a:p>
        </p:txBody>
      </p:sp>
      <p:sp>
        <p:nvSpPr>
          <p:cNvPr id="7" name="Platshållare för innehåll 6">
            <a:extLst>
              <a:ext uri="{FF2B5EF4-FFF2-40B4-BE49-F238E27FC236}">
                <a16:creationId xmlns:a16="http://schemas.microsoft.com/office/drawing/2014/main" id="{7B192669-82E0-4501-97B6-C2057F3989F7}"/>
              </a:ext>
            </a:extLst>
          </p:cNvPr>
          <p:cNvSpPr>
            <a:spLocks noGrp="1"/>
          </p:cNvSpPr>
          <p:nvPr>
            <p:ph idx="1"/>
          </p:nvPr>
        </p:nvSpPr>
        <p:spPr>
          <a:xfrm>
            <a:off x="720000" y="2682239"/>
            <a:ext cx="7700963" cy="3416159"/>
          </a:xfrm>
        </p:spPr>
        <p:txBody>
          <a:bodyPr/>
          <a:lstStyle/>
          <a:p>
            <a:r>
              <a:rPr lang="sv-SE" sz="2400" dirty="0"/>
              <a:t>Förkylning, ÖLI och akut viral rinosinuit är praktiskt taget synonyma begrepp.</a:t>
            </a:r>
          </a:p>
          <a:p>
            <a:r>
              <a:rPr lang="sv-SE" sz="2400" dirty="0"/>
              <a:t>Eftersom rinit och sinuit oftast hänger ihop används gärna begreppet rinosinuit. </a:t>
            </a:r>
          </a:p>
        </p:txBody>
      </p:sp>
      <p:sp>
        <p:nvSpPr>
          <p:cNvPr id="4" name="Platshållare för sidfot 3">
            <a:extLst>
              <a:ext uri="{FF2B5EF4-FFF2-40B4-BE49-F238E27FC236}">
                <a16:creationId xmlns:a16="http://schemas.microsoft.com/office/drawing/2014/main" id="{5E061919-519B-4930-9B9C-4A73867980A0}"/>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3628981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CD870FD0-385C-4AE9-B81E-8C3BE911FA6E}"/>
              </a:ext>
            </a:extLst>
          </p:cNvPr>
          <p:cNvSpPr>
            <a:spLocks noGrp="1"/>
          </p:cNvSpPr>
          <p:nvPr>
            <p:ph type="title"/>
          </p:nvPr>
        </p:nvSpPr>
        <p:spPr>
          <a:xfrm>
            <a:off x="720000" y="1080001"/>
            <a:ext cx="7700963" cy="708694"/>
          </a:xfrm>
        </p:spPr>
        <p:txBody>
          <a:bodyPr/>
          <a:lstStyle/>
          <a:p>
            <a:r>
              <a:rPr lang="sv-SE" sz="2800" dirty="0"/>
              <a:t>1. forts</a:t>
            </a:r>
          </a:p>
        </p:txBody>
      </p:sp>
      <p:sp>
        <p:nvSpPr>
          <p:cNvPr id="7" name="Platshållare för innehåll 6">
            <a:extLst>
              <a:ext uri="{FF2B5EF4-FFF2-40B4-BE49-F238E27FC236}">
                <a16:creationId xmlns:a16="http://schemas.microsoft.com/office/drawing/2014/main" id="{822FACC8-59C8-4126-925E-EF8D71C2D630}"/>
              </a:ext>
            </a:extLst>
          </p:cNvPr>
          <p:cNvSpPr>
            <a:spLocks noGrp="1"/>
          </p:cNvSpPr>
          <p:nvPr>
            <p:ph idx="1"/>
          </p:nvPr>
        </p:nvSpPr>
        <p:spPr>
          <a:xfrm>
            <a:off x="720000" y="2069432"/>
            <a:ext cx="7700963" cy="4028967"/>
          </a:xfrm>
        </p:spPr>
        <p:txBody>
          <a:bodyPr/>
          <a:lstStyle/>
          <a:p>
            <a:r>
              <a:rPr lang="sv-SE" sz="2400" dirty="0"/>
              <a:t>Akut viral </a:t>
            </a:r>
            <a:r>
              <a:rPr lang="sv-SE" sz="2400" dirty="0" err="1"/>
              <a:t>rinosinuit</a:t>
            </a:r>
            <a:r>
              <a:rPr lang="sv-SE" sz="2400" dirty="0"/>
              <a:t> är mycket vanligt.</a:t>
            </a:r>
          </a:p>
          <a:p>
            <a:r>
              <a:rPr lang="sv-SE" sz="2400" dirty="0"/>
              <a:t>Akut </a:t>
            </a:r>
            <a:r>
              <a:rPr lang="sv-SE" sz="2400" dirty="0" err="1"/>
              <a:t>rinosinuit</a:t>
            </a:r>
            <a:r>
              <a:rPr lang="sv-SE" sz="2400" dirty="0"/>
              <a:t> orsakad av bakterier betydligt mer ovanligt. </a:t>
            </a:r>
          </a:p>
          <a:p>
            <a:r>
              <a:rPr lang="sv-SE" sz="2400" dirty="0"/>
              <a:t>Det är alltså bara ett fåtal av alla med förkylning och bihålebesvär som kan ha nytta av antibiotika.</a:t>
            </a:r>
          </a:p>
          <a:p>
            <a:pPr marL="0" indent="0">
              <a:buNone/>
            </a:pPr>
            <a:endParaRPr lang="sv-SE" dirty="0"/>
          </a:p>
        </p:txBody>
      </p:sp>
      <p:sp>
        <p:nvSpPr>
          <p:cNvPr id="4" name="Platshållare för sidfot 3">
            <a:extLst>
              <a:ext uri="{FF2B5EF4-FFF2-40B4-BE49-F238E27FC236}">
                <a16:creationId xmlns:a16="http://schemas.microsoft.com/office/drawing/2014/main" id="{983781F7-777E-439E-9203-C86EB228F020}"/>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483245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E00DA6DB-83C3-48B0-80F7-0F992631D073}"/>
              </a:ext>
            </a:extLst>
          </p:cNvPr>
          <p:cNvSpPr>
            <a:spLocks noGrp="1"/>
          </p:cNvSpPr>
          <p:nvPr>
            <p:ph type="title"/>
          </p:nvPr>
        </p:nvSpPr>
        <p:spPr>
          <a:xfrm>
            <a:off x="720000" y="970548"/>
            <a:ext cx="7700963" cy="360947"/>
          </a:xfrm>
        </p:spPr>
        <p:txBody>
          <a:bodyPr/>
          <a:lstStyle/>
          <a:p>
            <a:r>
              <a:rPr lang="sv-SE" sz="2800" dirty="0"/>
              <a:t>1. forts</a:t>
            </a:r>
          </a:p>
        </p:txBody>
      </p:sp>
      <p:sp>
        <p:nvSpPr>
          <p:cNvPr id="7" name="Platshållare för innehåll 6">
            <a:extLst>
              <a:ext uri="{FF2B5EF4-FFF2-40B4-BE49-F238E27FC236}">
                <a16:creationId xmlns:a16="http://schemas.microsoft.com/office/drawing/2014/main" id="{6DEB03B5-F0A7-4602-9A31-23284972C958}"/>
              </a:ext>
            </a:extLst>
          </p:cNvPr>
          <p:cNvSpPr>
            <a:spLocks noGrp="1"/>
          </p:cNvSpPr>
          <p:nvPr>
            <p:ph idx="1"/>
          </p:nvPr>
        </p:nvSpPr>
        <p:spPr>
          <a:xfrm>
            <a:off x="720000" y="1275348"/>
            <a:ext cx="7700963" cy="5109410"/>
          </a:xfrm>
        </p:spPr>
        <p:txBody>
          <a:bodyPr/>
          <a:lstStyle/>
          <a:p>
            <a:pPr marL="0" indent="0">
              <a:buNone/>
            </a:pPr>
            <a:r>
              <a:rPr lang="sv-SE" dirty="0"/>
              <a:t>Vid förkylningssymtom i mer än tio dagar eller försämring efter fem dagar talar följande för akut bakteriell rinosinuit:</a:t>
            </a:r>
          </a:p>
          <a:p>
            <a:pPr lvl="0"/>
            <a:r>
              <a:rPr lang="sv-SE" dirty="0"/>
              <a:t>ensidig smärta i ansiktet (över sinus)</a:t>
            </a:r>
          </a:p>
          <a:p>
            <a:pPr lvl="0"/>
            <a:r>
              <a:rPr lang="sv-SE" dirty="0"/>
              <a:t>smärta i tänder</a:t>
            </a:r>
          </a:p>
          <a:p>
            <a:pPr lvl="0"/>
            <a:r>
              <a:rPr lang="sv-SE" dirty="0"/>
              <a:t>dålig lukt i näsan</a:t>
            </a:r>
          </a:p>
          <a:p>
            <a:pPr lvl="0"/>
            <a:r>
              <a:rPr lang="sv-SE" dirty="0"/>
              <a:t>purulent snuva</a:t>
            </a:r>
          </a:p>
          <a:p>
            <a:pPr lvl="0"/>
            <a:r>
              <a:rPr lang="sv-SE" dirty="0"/>
              <a:t>temperatur &gt;38 grader</a:t>
            </a:r>
          </a:p>
          <a:p>
            <a:pPr lvl="0"/>
            <a:r>
              <a:rPr lang="sv-SE" dirty="0"/>
              <a:t>fynd av vargata i mellersta näsgången eller på bakre svalgväggen.</a:t>
            </a:r>
          </a:p>
          <a:p>
            <a:pPr marL="0" indent="0">
              <a:buNone/>
            </a:pPr>
            <a:endParaRPr lang="sv-SE" dirty="0"/>
          </a:p>
        </p:txBody>
      </p:sp>
      <p:sp>
        <p:nvSpPr>
          <p:cNvPr id="4" name="Platshållare för sidfot 3">
            <a:extLst>
              <a:ext uri="{FF2B5EF4-FFF2-40B4-BE49-F238E27FC236}">
                <a16:creationId xmlns:a16="http://schemas.microsoft.com/office/drawing/2014/main" id="{F999157F-91F5-41FE-B4FD-7794F1A9F030}"/>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1407308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CB9D29E7-0D6D-D995-8C1D-F5AE8A619B8B}"/>
              </a:ext>
            </a:extLst>
          </p:cNvPr>
          <p:cNvSpPr>
            <a:spLocks noGrp="1"/>
          </p:cNvSpPr>
          <p:nvPr>
            <p:ph type="title"/>
          </p:nvPr>
        </p:nvSpPr>
        <p:spPr>
          <a:xfrm>
            <a:off x="721518" y="990600"/>
            <a:ext cx="7700963" cy="842194"/>
          </a:xfrm>
        </p:spPr>
        <p:txBody>
          <a:bodyPr/>
          <a:lstStyle/>
          <a:p>
            <a:r>
              <a:rPr lang="sv-SE" sz="2800" dirty="0"/>
              <a:t>2. Vilka undersökningar inklusive status bör göras?</a:t>
            </a:r>
          </a:p>
        </p:txBody>
      </p:sp>
      <p:sp>
        <p:nvSpPr>
          <p:cNvPr id="7" name="Platshållare för innehåll 6">
            <a:extLst>
              <a:ext uri="{FF2B5EF4-FFF2-40B4-BE49-F238E27FC236}">
                <a16:creationId xmlns:a16="http://schemas.microsoft.com/office/drawing/2014/main" id="{88C8D959-A17C-6A59-94E1-42DB43E22303}"/>
              </a:ext>
            </a:extLst>
          </p:cNvPr>
          <p:cNvSpPr>
            <a:spLocks noGrp="1"/>
          </p:cNvSpPr>
          <p:nvPr>
            <p:ph idx="1"/>
          </p:nvPr>
        </p:nvSpPr>
        <p:spPr>
          <a:xfrm>
            <a:off x="720000" y="1897379"/>
            <a:ext cx="7700963" cy="4201019"/>
          </a:xfrm>
        </p:spPr>
        <p:txBody>
          <a:bodyPr/>
          <a:lstStyle/>
          <a:p>
            <a:r>
              <a:rPr lang="sv-SE" dirty="0"/>
              <a:t>Inspektion av ansikte: Rodnad eller svullnad?</a:t>
            </a:r>
          </a:p>
          <a:p>
            <a:r>
              <a:rPr lang="sv-SE" dirty="0"/>
              <a:t>Främre </a:t>
            </a:r>
            <a:r>
              <a:rPr lang="sv-SE" dirty="0" err="1"/>
              <a:t>rinoskopi</a:t>
            </a:r>
            <a:r>
              <a:rPr lang="sv-SE" dirty="0"/>
              <a:t>: </a:t>
            </a:r>
            <a:r>
              <a:rPr lang="sv-SE" dirty="0" err="1"/>
              <a:t>Vargata</a:t>
            </a:r>
            <a:r>
              <a:rPr lang="sv-SE" dirty="0"/>
              <a:t> eller polyper? Sväll av med lokala </a:t>
            </a:r>
            <a:r>
              <a:rPr lang="sv-SE" dirty="0" err="1"/>
              <a:t>vasokonstriktorer</a:t>
            </a:r>
            <a:r>
              <a:rPr lang="sv-SE" dirty="0"/>
              <a:t> inför undersökning</a:t>
            </a:r>
          </a:p>
          <a:p>
            <a:r>
              <a:rPr lang="sv-SE" dirty="0"/>
              <a:t>M o S: </a:t>
            </a:r>
            <a:r>
              <a:rPr lang="sv-SE" dirty="0" err="1"/>
              <a:t>Vargata</a:t>
            </a:r>
            <a:r>
              <a:rPr lang="sv-SE" dirty="0"/>
              <a:t>? Tandstatus? Perkussion av tänder</a:t>
            </a:r>
          </a:p>
          <a:p>
            <a:r>
              <a:rPr lang="sv-SE" dirty="0"/>
              <a:t>Palpation av lymfkörtlar: Svullna körtlar?</a:t>
            </a:r>
          </a:p>
          <a:p>
            <a:r>
              <a:rPr lang="sv-SE" dirty="0"/>
              <a:t>Temperatur: Normal temp utesluter inte akut bakteriell </a:t>
            </a:r>
            <a:r>
              <a:rPr lang="sv-SE" dirty="0" err="1"/>
              <a:t>rinosinuit</a:t>
            </a:r>
            <a:endParaRPr lang="sv-SE" dirty="0"/>
          </a:p>
        </p:txBody>
      </p:sp>
      <p:sp>
        <p:nvSpPr>
          <p:cNvPr id="4" name="Platshållare för sidfot 3">
            <a:extLst>
              <a:ext uri="{FF2B5EF4-FFF2-40B4-BE49-F238E27FC236}">
                <a16:creationId xmlns:a16="http://schemas.microsoft.com/office/drawing/2014/main" id="{CB94F441-E2BE-1010-B6F6-C6F600AAAE55}"/>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514455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6F2B17D7-2C87-D1FF-D960-52C756E3DF00}"/>
              </a:ext>
            </a:extLst>
          </p:cNvPr>
          <p:cNvSpPr>
            <a:spLocks noGrp="1"/>
          </p:cNvSpPr>
          <p:nvPr>
            <p:ph type="title"/>
          </p:nvPr>
        </p:nvSpPr>
        <p:spPr>
          <a:xfrm>
            <a:off x="720000" y="996197"/>
            <a:ext cx="7700963" cy="427958"/>
          </a:xfrm>
        </p:spPr>
        <p:txBody>
          <a:bodyPr/>
          <a:lstStyle/>
          <a:p>
            <a:r>
              <a:rPr lang="sv-SE" sz="2800" dirty="0"/>
              <a:t>3. Bör man ta några prover?</a:t>
            </a:r>
          </a:p>
        </p:txBody>
      </p:sp>
      <p:sp>
        <p:nvSpPr>
          <p:cNvPr id="7" name="Platshållare för innehåll 6">
            <a:extLst>
              <a:ext uri="{FF2B5EF4-FFF2-40B4-BE49-F238E27FC236}">
                <a16:creationId xmlns:a16="http://schemas.microsoft.com/office/drawing/2014/main" id="{E4E16EF8-2E13-9BAC-D71D-9F941A81FA8F}"/>
              </a:ext>
            </a:extLst>
          </p:cNvPr>
          <p:cNvSpPr>
            <a:spLocks noGrp="1"/>
          </p:cNvSpPr>
          <p:nvPr>
            <p:ph idx="1"/>
          </p:nvPr>
        </p:nvSpPr>
        <p:spPr>
          <a:xfrm>
            <a:off x="720000" y="1499937"/>
            <a:ext cx="7700963" cy="4598462"/>
          </a:xfrm>
        </p:spPr>
        <p:txBody>
          <a:bodyPr/>
          <a:lstStyle/>
          <a:p>
            <a:r>
              <a:rPr lang="sv-SE" dirty="0"/>
              <a:t>Lab-prover har begränsat värde vid </a:t>
            </a:r>
            <a:r>
              <a:rPr lang="sv-SE" dirty="0" err="1"/>
              <a:t>rinosinuit</a:t>
            </a:r>
            <a:endParaRPr lang="sv-SE" dirty="0"/>
          </a:p>
          <a:p>
            <a:r>
              <a:rPr lang="sv-SE" dirty="0"/>
              <a:t>Normalt CRP utesluter inte en akut bakteriell </a:t>
            </a:r>
            <a:r>
              <a:rPr lang="sv-SE" dirty="0" err="1"/>
              <a:t>rinosinuit</a:t>
            </a:r>
            <a:endParaRPr lang="sv-SE" dirty="0"/>
          </a:p>
          <a:p>
            <a:r>
              <a:rPr lang="sv-SE" dirty="0"/>
              <a:t>LPK, poly/mono har inte heller något värde i diagnostiken</a:t>
            </a:r>
          </a:p>
          <a:p>
            <a:r>
              <a:rPr lang="sv-SE" dirty="0"/>
              <a:t>Sällan indikation för odling </a:t>
            </a:r>
          </a:p>
          <a:p>
            <a:r>
              <a:rPr lang="sv-SE" dirty="0"/>
              <a:t>Om odling är indicerat, som vid terapisvikt, tas den från mellersta näsgången efter </a:t>
            </a:r>
            <a:r>
              <a:rPr lang="sv-SE" dirty="0" err="1"/>
              <a:t>avsvällning</a:t>
            </a:r>
            <a:endParaRPr lang="sv-SE" dirty="0"/>
          </a:p>
          <a:p>
            <a:r>
              <a:rPr lang="sv-SE" dirty="0"/>
              <a:t>NPH-odling har inget värde vid akut </a:t>
            </a:r>
            <a:r>
              <a:rPr lang="sv-SE" dirty="0" err="1"/>
              <a:t>rinosinuit</a:t>
            </a:r>
            <a:endParaRPr lang="sv-SE" dirty="0"/>
          </a:p>
        </p:txBody>
      </p:sp>
      <p:sp>
        <p:nvSpPr>
          <p:cNvPr id="4" name="Platshållare för sidfot 3">
            <a:extLst>
              <a:ext uri="{FF2B5EF4-FFF2-40B4-BE49-F238E27FC236}">
                <a16:creationId xmlns:a16="http://schemas.microsoft.com/office/drawing/2014/main" id="{0E1D018A-312E-F949-A9F4-0D7D7B65BBC7}"/>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38054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ADBDC50B-A209-6216-9EB2-42557EF235DC}"/>
              </a:ext>
            </a:extLst>
          </p:cNvPr>
          <p:cNvSpPr>
            <a:spLocks noGrp="1"/>
          </p:cNvSpPr>
          <p:nvPr>
            <p:ph type="title"/>
          </p:nvPr>
        </p:nvSpPr>
        <p:spPr>
          <a:xfrm>
            <a:off x="720000" y="983747"/>
            <a:ext cx="7700963" cy="836613"/>
          </a:xfrm>
        </p:spPr>
        <p:txBody>
          <a:bodyPr/>
          <a:lstStyle/>
          <a:p>
            <a:r>
              <a:rPr lang="sv-SE" sz="2800" dirty="0"/>
              <a:t>4. Är det av vikt att det gör ont över bihålorna då hon böjer sig framåt?</a:t>
            </a:r>
          </a:p>
        </p:txBody>
      </p:sp>
      <p:sp>
        <p:nvSpPr>
          <p:cNvPr id="7" name="Platshållare för innehåll 6">
            <a:extLst>
              <a:ext uri="{FF2B5EF4-FFF2-40B4-BE49-F238E27FC236}">
                <a16:creationId xmlns:a16="http://schemas.microsoft.com/office/drawing/2014/main" id="{798B536B-8CDA-271E-109B-8AECA2531E85}"/>
              </a:ext>
            </a:extLst>
          </p:cNvPr>
          <p:cNvSpPr>
            <a:spLocks noGrp="1"/>
          </p:cNvSpPr>
          <p:nvPr>
            <p:ph idx="1"/>
          </p:nvPr>
        </p:nvSpPr>
        <p:spPr>
          <a:xfrm>
            <a:off x="720000" y="1884947"/>
            <a:ext cx="7700963" cy="4213452"/>
          </a:xfrm>
        </p:spPr>
        <p:txBody>
          <a:bodyPr/>
          <a:lstStyle/>
          <a:p>
            <a:r>
              <a:rPr lang="sv-SE" dirty="0"/>
              <a:t>Nej!</a:t>
            </a:r>
          </a:p>
          <a:p>
            <a:r>
              <a:rPr lang="sv-SE" dirty="0"/>
              <a:t>Smärta vid framåtböjning är vanligt vid </a:t>
            </a:r>
            <a:r>
              <a:rPr lang="sv-SE" dirty="0" err="1"/>
              <a:t>rinosinuit</a:t>
            </a:r>
            <a:r>
              <a:rPr lang="sv-SE" dirty="0"/>
              <a:t> men saknar diagnostisk betydelse</a:t>
            </a:r>
          </a:p>
          <a:p>
            <a:r>
              <a:rPr lang="sv-SE" dirty="0"/>
              <a:t>Tryckkänsla och värk över bihålorna är vanligt i samband med förkylning</a:t>
            </a:r>
          </a:p>
          <a:p>
            <a:r>
              <a:rPr lang="sv-SE" dirty="0"/>
              <a:t>Blir det svullet och snuvigt i näsan så blir det ofta det i bihålorna också, de hänger ju ihop</a:t>
            </a:r>
          </a:p>
        </p:txBody>
      </p:sp>
      <p:sp>
        <p:nvSpPr>
          <p:cNvPr id="4" name="Platshållare för sidfot 3">
            <a:extLst>
              <a:ext uri="{FF2B5EF4-FFF2-40B4-BE49-F238E27FC236}">
                <a16:creationId xmlns:a16="http://schemas.microsoft.com/office/drawing/2014/main" id="{8CDCEDB6-36D2-E9A6-7C7D-5F35860071E2}"/>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185156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7736E942-07F9-AE26-D244-9BC20287A923}"/>
              </a:ext>
            </a:extLst>
          </p:cNvPr>
          <p:cNvSpPr>
            <a:spLocks noGrp="1"/>
          </p:cNvSpPr>
          <p:nvPr>
            <p:ph type="title"/>
          </p:nvPr>
        </p:nvSpPr>
        <p:spPr>
          <a:xfrm>
            <a:off x="639789" y="946484"/>
            <a:ext cx="7700963" cy="2149224"/>
          </a:xfrm>
        </p:spPr>
        <p:txBody>
          <a:bodyPr/>
          <a:lstStyle/>
          <a:p>
            <a:r>
              <a:rPr lang="sv-SE" sz="2800" dirty="0"/>
              <a:t>5. Vad finns det för olika behandlingssteg vid akut </a:t>
            </a:r>
            <a:r>
              <a:rPr lang="sv-SE" sz="2800" dirty="0" err="1"/>
              <a:t>rinosinuit</a:t>
            </a:r>
            <a:r>
              <a:rPr lang="sv-SE" sz="2800" dirty="0"/>
              <a:t> och när kan man betrakta det som en trolig bakteriell infektion som kan behandlas med antibiotika?</a:t>
            </a:r>
          </a:p>
        </p:txBody>
      </p:sp>
      <p:sp>
        <p:nvSpPr>
          <p:cNvPr id="7" name="Platshållare för innehåll 6">
            <a:extLst>
              <a:ext uri="{FF2B5EF4-FFF2-40B4-BE49-F238E27FC236}">
                <a16:creationId xmlns:a16="http://schemas.microsoft.com/office/drawing/2014/main" id="{C330D6DE-992F-5E8A-4904-D33F7C722434}"/>
              </a:ext>
            </a:extLst>
          </p:cNvPr>
          <p:cNvSpPr>
            <a:spLocks noGrp="1"/>
          </p:cNvSpPr>
          <p:nvPr>
            <p:ph idx="1"/>
          </p:nvPr>
        </p:nvSpPr>
        <p:spPr>
          <a:xfrm>
            <a:off x="720000" y="3095707"/>
            <a:ext cx="7784211" cy="3297072"/>
          </a:xfrm>
        </p:spPr>
        <p:txBody>
          <a:bodyPr/>
          <a:lstStyle/>
          <a:p>
            <a:r>
              <a:rPr lang="sv-SE" dirty="0"/>
              <a:t>Endast 0,5–2 % av dem med akut viral </a:t>
            </a:r>
            <a:r>
              <a:rPr lang="sv-SE" dirty="0" err="1"/>
              <a:t>rinosinuit</a:t>
            </a:r>
            <a:r>
              <a:rPr lang="sv-SE" dirty="0"/>
              <a:t> får en bakteriell infektion. </a:t>
            </a:r>
          </a:p>
          <a:p>
            <a:r>
              <a:rPr lang="sv-SE" dirty="0"/>
              <a:t>Endast patienter med svåra symtom vid akut bakteriell </a:t>
            </a:r>
            <a:r>
              <a:rPr lang="sv-SE" dirty="0" err="1"/>
              <a:t>rinosinuit</a:t>
            </a:r>
            <a:r>
              <a:rPr lang="sv-SE" dirty="0"/>
              <a:t> har nytta av antibiotikabehandling. </a:t>
            </a:r>
          </a:p>
          <a:p>
            <a:r>
              <a:rPr lang="sv-SE" dirty="0"/>
              <a:t>I de allra flesta fall räcker det med symtomlindrande behandling. </a:t>
            </a:r>
          </a:p>
          <a:p>
            <a:endParaRPr lang="sv-SE" dirty="0"/>
          </a:p>
        </p:txBody>
      </p:sp>
      <p:sp>
        <p:nvSpPr>
          <p:cNvPr id="4" name="Platshållare för sidfot 3">
            <a:extLst>
              <a:ext uri="{FF2B5EF4-FFF2-40B4-BE49-F238E27FC236}">
                <a16:creationId xmlns:a16="http://schemas.microsoft.com/office/drawing/2014/main" id="{F34350E5-81A4-52C4-3CCE-EC0352892AEF}"/>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398643325"/>
      </p:ext>
    </p:extLst>
  </p:cSld>
  <p:clrMapOvr>
    <a:masterClrMapping/>
  </p:clrMapOvr>
</p:sld>
</file>

<file path=ppt/theme/theme1.xml><?xml version="1.0" encoding="utf-8"?>
<a:theme xmlns:a="http://schemas.openxmlformats.org/drawingml/2006/main" name="Standardformgivning">
  <a:themeElements>
    <a:clrScheme name="SLL">
      <a:dk1>
        <a:srgbClr val="000000"/>
      </a:dk1>
      <a:lt1>
        <a:srgbClr val="FFFFFF"/>
      </a:lt1>
      <a:dk2>
        <a:srgbClr val="A79D96"/>
      </a:dk2>
      <a:lt2>
        <a:srgbClr val="E0DED9"/>
      </a:lt2>
      <a:accent1>
        <a:srgbClr val="002D5A"/>
      </a:accent1>
      <a:accent2>
        <a:srgbClr val="00AEEF"/>
      </a:accent2>
      <a:accent3>
        <a:srgbClr val="9A0932"/>
      </a:accent3>
      <a:accent4>
        <a:srgbClr val="FF056D"/>
      </a:accent4>
      <a:accent5>
        <a:srgbClr val="406618"/>
      </a:accent5>
      <a:accent6>
        <a:srgbClr val="78BE00"/>
      </a:accent6>
      <a:hlink>
        <a:srgbClr val="00AEEF"/>
      </a:hlink>
      <a:folHlink>
        <a:srgbClr val="EB9100"/>
      </a:folHlink>
    </a:clrScheme>
    <a:fontScheme name="Standardformgivning">
      <a:majorFont>
        <a:latin typeface="Verdana"/>
        <a:ea typeface="Geneva"/>
        <a:cs typeface=""/>
      </a:majorFont>
      <a:minorFont>
        <a:latin typeface="Verdana"/>
        <a:ea typeface="Genev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spDef>
    <a:ln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lnDef>
  </a:objectDefaults>
  <a:extraClrSchemeLst>
    <a:extraClrScheme>
      <a:clrScheme name="Standardformgivning 1">
        <a:dk1>
          <a:srgbClr val="000000"/>
        </a:dk1>
        <a:lt1>
          <a:srgbClr val="FFFFFF"/>
        </a:lt1>
        <a:dk2>
          <a:srgbClr val="000000"/>
        </a:dk2>
        <a:lt2>
          <a:srgbClr val="BAB0B9"/>
        </a:lt2>
        <a:accent1>
          <a:srgbClr val="003468"/>
        </a:accent1>
        <a:accent2>
          <a:srgbClr val="00AEEF"/>
        </a:accent2>
        <a:accent3>
          <a:srgbClr val="FFFFFF"/>
        </a:accent3>
        <a:accent4>
          <a:srgbClr val="000000"/>
        </a:accent4>
        <a:accent5>
          <a:srgbClr val="AAAEB9"/>
        </a:accent5>
        <a:accent6>
          <a:srgbClr val="009DD9"/>
        </a:accent6>
        <a:hlink>
          <a:srgbClr val="B30538"/>
        </a:hlink>
        <a:folHlink>
          <a:srgbClr val="E2001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trama ppt mall_20190514.potx  -  Skrivskyddad" id="{729F4028-DEA7-43B0-9404-09B958EAF8C9}" vid="{ABF32C0A-CDBB-47D7-B47A-F66035BB090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137</TotalTime>
  <Words>1694</Words>
  <Application>Microsoft Office PowerPoint</Application>
  <PresentationFormat>Bildspel på skärmen (4:3)</PresentationFormat>
  <Paragraphs>121</Paragraphs>
  <Slides>15</Slides>
  <Notes>10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15</vt:i4>
      </vt:variant>
    </vt:vector>
  </HeadingPairs>
  <TitlesOfParts>
    <vt:vector size="21" baseType="lpstr">
      <vt:lpstr>Arial</vt:lpstr>
      <vt:lpstr>Calibri</vt:lpstr>
      <vt:lpstr>Symbol</vt:lpstr>
      <vt:lpstr>Verdana</vt:lpstr>
      <vt:lpstr>Wingdings</vt:lpstr>
      <vt:lpstr>Standardformgivning</vt:lpstr>
      <vt:lpstr>Akut rinosinuit</vt:lpstr>
      <vt:lpstr>forts</vt:lpstr>
      <vt:lpstr>1. Resonera kring Saras diagnos. Har hon en förkylning, en sinuit eller vad kan det röra sig om? </vt:lpstr>
      <vt:lpstr>1. forts</vt:lpstr>
      <vt:lpstr>1. forts</vt:lpstr>
      <vt:lpstr>2. Vilka undersökningar inklusive status bör göras?</vt:lpstr>
      <vt:lpstr>3. Bör man ta några prover?</vt:lpstr>
      <vt:lpstr>4. Är det av vikt att det gör ont över bihålorna då hon böjer sig framåt?</vt:lpstr>
      <vt:lpstr>5. Vad finns det för olika behandlingssteg vid akut rinosinuit och när kan man betrakta det som en trolig bakteriell infektion som kan behandlas med antibiotika?</vt:lpstr>
      <vt:lpstr>Symtomlindrande behandling:</vt:lpstr>
      <vt:lpstr>Antibiotikabehandling</vt:lpstr>
      <vt:lpstr>5. forts</vt:lpstr>
      <vt:lpstr>5. forts.</vt:lpstr>
      <vt:lpstr>6. Om man ska behandla med antibiotika, vilken är den rekommenderade behandlingen?</vt:lpstr>
      <vt:lpstr>Forts.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Rinosinuit</dc:title>
  <dc:creator>Hélène Rödin</dc:creator>
  <cp:lastModifiedBy>Anna-Lena Fastén</cp:lastModifiedBy>
  <cp:revision>14</cp:revision>
  <dcterms:created xsi:type="dcterms:W3CDTF">2023-06-30T11:57:18Z</dcterms:created>
  <dcterms:modified xsi:type="dcterms:W3CDTF">2023-07-03T08:10:24Z</dcterms:modified>
</cp:coreProperties>
</file>